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sldIdLst>
    <p:sldId id="256" r:id="rId2"/>
    <p:sldId id="257" r:id="rId3"/>
    <p:sldId id="269" r:id="rId4"/>
    <p:sldId id="271" r:id="rId5"/>
    <p:sldId id="279" r:id="rId6"/>
    <p:sldId id="272" r:id="rId7"/>
    <p:sldId id="274" r:id="rId8"/>
    <p:sldId id="273" r:id="rId9"/>
    <p:sldId id="275" r:id="rId10"/>
    <p:sldId id="276" r:id="rId11"/>
    <p:sldId id="278" r:id="rId12"/>
    <p:sldId id="277" r:id="rId13"/>
    <p:sldId id="280" r:id="rId14"/>
    <p:sldId id="281" r:id="rId15"/>
    <p:sldId id="282" r:id="rId16"/>
    <p:sldId id="270" r:id="rId17"/>
    <p:sldId id="267" r:id="rId1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73" d="100"/>
          <a:sy n="73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320E5-44A6-4AAE-AA2B-61511B9BA6D5}" type="datetimeFigureOut">
              <a:rPr lang="el-GR" smtClean="0"/>
              <a:t>21/5/2025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F77E-1F54-4DB4-AFB1-35DC98A1528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5839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320E5-44A6-4AAE-AA2B-61511B9BA6D5}" type="datetimeFigureOut">
              <a:rPr lang="el-GR" smtClean="0"/>
              <a:t>21/5/2025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F77E-1F54-4DB4-AFB1-35DC98A1528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6008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320E5-44A6-4AAE-AA2B-61511B9BA6D5}" type="datetimeFigureOut">
              <a:rPr lang="el-GR" smtClean="0"/>
              <a:t>21/5/2025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F77E-1F54-4DB4-AFB1-35DC98A1528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7323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320E5-44A6-4AAE-AA2B-61511B9BA6D5}" type="datetimeFigureOut">
              <a:rPr lang="el-GR" smtClean="0"/>
              <a:t>21/5/2025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F77E-1F54-4DB4-AFB1-35DC98A1528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8376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320E5-44A6-4AAE-AA2B-61511B9BA6D5}" type="datetimeFigureOut">
              <a:rPr lang="el-GR" smtClean="0"/>
              <a:t>21/5/2025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F77E-1F54-4DB4-AFB1-35DC98A1528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8192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320E5-44A6-4AAE-AA2B-61511B9BA6D5}" type="datetimeFigureOut">
              <a:rPr lang="el-GR" smtClean="0"/>
              <a:t>21/5/2025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F77E-1F54-4DB4-AFB1-35DC98A1528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059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320E5-44A6-4AAE-AA2B-61511B9BA6D5}" type="datetimeFigureOut">
              <a:rPr lang="el-GR" smtClean="0"/>
              <a:t>21/5/2025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F77E-1F54-4DB4-AFB1-35DC98A1528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5992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320E5-44A6-4AAE-AA2B-61511B9BA6D5}" type="datetimeFigureOut">
              <a:rPr lang="el-GR" smtClean="0"/>
              <a:t>21/5/2025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F77E-1F54-4DB4-AFB1-35DC98A1528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5379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320E5-44A6-4AAE-AA2B-61511B9BA6D5}" type="datetimeFigureOut">
              <a:rPr lang="el-GR" smtClean="0"/>
              <a:t>21/5/2025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F77E-1F54-4DB4-AFB1-35DC98A1528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55833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320E5-44A6-4AAE-AA2B-61511B9BA6D5}" type="datetimeFigureOut">
              <a:rPr lang="el-GR" smtClean="0"/>
              <a:t>21/5/2025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F77E-1F54-4DB4-AFB1-35DC98A1528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85327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320E5-44A6-4AAE-AA2B-61511B9BA6D5}" type="datetimeFigureOut">
              <a:rPr lang="el-GR" smtClean="0"/>
              <a:t>21/5/2025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F77E-1F54-4DB4-AFB1-35DC98A1528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61785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320E5-44A6-4AAE-AA2B-61511B9BA6D5}" type="datetimeFigureOut">
              <a:rPr lang="el-GR" smtClean="0"/>
              <a:t>21/5/2025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2F77E-1F54-4DB4-AFB1-35DC98A1528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2454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10" Type="http://schemas.openxmlformats.org/officeDocument/2006/relationships/image" Target="../media/image1.png"/><Relationship Id="rId4" Type="http://schemas.openxmlformats.org/officeDocument/2006/relationships/image" Target="../media/image25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6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34.jpe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1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ma"/><Relationship Id="rId7" Type="http://schemas.openxmlformats.org/officeDocument/2006/relationships/image" Target="../media/image5.png"/><Relationship Id="rId2" Type="http://schemas.microsoft.com/office/2007/relationships/media" Target="../media/media17.wm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9.jpe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24.jpeg"/><Relationship Id="rId5" Type="http://schemas.openxmlformats.org/officeDocument/2006/relationships/image" Target="../media/image6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8221054" y="6075167"/>
            <a:ext cx="37630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ΠΡΟΫΠΟΛΟΓΙΣΜΟΥ: </a:t>
            </a:r>
            <a:r>
              <a:rPr lang="el-GR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1.770.177,98€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9739" y="352711"/>
            <a:ext cx="1659043" cy="997526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2666530" y="142923"/>
            <a:ext cx="5793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Ε.Π. ΠΕΡΙΦΕΡΕΙΑΣ ΑΝΑΤΟΛΙΚΗΣ ΜΑΚΕΔΟΝΙΑΣ</a:t>
            </a:r>
          </a:p>
          <a:p>
            <a:pPr algn="ctr"/>
            <a:r>
              <a:rPr lang="el-GR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ΚΑΙ ΘΡΑΚΗΣ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2014-2020</a:t>
            </a:r>
            <a:endParaRPr lang="el-GR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2930457" y="6075167"/>
            <a:ext cx="5153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ΑΞΙΟΠΟΙΗΣΗ – ΑΝΑΚΑΙΝΙΣΗ  ΚΤΙΡΙΟΥ </a:t>
            </a:r>
            <a:r>
              <a:rPr lang="el-GR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ΝΕΣΤΩΡΟΣ ΤΣΑΝΑΚΛΗ</a:t>
            </a:r>
          </a:p>
        </p:txBody>
      </p:sp>
      <p:sp>
        <p:nvSpPr>
          <p:cNvPr id="10" name="Ορθογώνιο 9"/>
          <p:cNvSpPr/>
          <p:nvPr/>
        </p:nvSpPr>
        <p:spPr>
          <a:xfrm>
            <a:off x="399859" y="6328207"/>
            <a:ext cx="359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ΤΙΤΛΟΣ ΠΡΑΞΗΣ:</a:t>
            </a:r>
          </a:p>
        </p:txBody>
      </p:sp>
      <p:sp>
        <p:nvSpPr>
          <p:cNvPr id="12" name="Ορθογώνιο 11"/>
          <p:cNvSpPr/>
          <p:nvPr/>
        </p:nvSpPr>
        <p:spPr>
          <a:xfrm>
            <a:off x="9191053" y="2439309"/>
            <a:ext cx="25867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Πάσσου</a:t>
            </a:r>
            <a:r>
              <a:rPr lang="el-GR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Δέσποινα </a:t>
            </a:r>
          </a:p>
          <a:p>
            <a:pPr algn="r"/>
            <a:r>
              <a:rPr lang="el-GR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Προϊσταμένη Διεύθυνσης </a:t>
            </a:r>
          </a:p>
          <a:p>
            <a:pPr algn="r"/>
            <a:r>
              <a:rPr lang="el-GR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Τεχνικών Υπηρεσιών </a:t>
            </a:r>
          </a:p>
          <a:p>
            <a:pPr algn="r"/>
            <a:r>
              <a:rPr lang="el-GR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Δήμου Κομοτηνής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6530" y="1195799"/>
            <a:ext cx="6653510" cy="4433396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6"/>
          <a:srcRect l="4539" r="5176" b="3731"/>
          <a:stretch/>
        </p:blipFill>
        <p:spPr>
          <a:xfrm>
            <a:off x="676234" y="274030"/>
            <a:ext cx="1101291" cy="1089557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486" y="1448800"/>
            <a:ext cx="1270039" cy="335653"/>
          </a:xfrm>
          <a:prstGeom prst="rect">
            <a:avLst/>
          </a:prstGeom>
        </p:spPr>
      </p:pic>
      <p:pic>
        <p:nvPicPr>
          <p:cNvPr id="4" name="Ήχος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8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72">
        <p:split orient="vert"/>
      </p:transition>
    </mc:Choice>
    <mc:Fallback xmlns="">
      <p:transition spd="slow" advTm="267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922" y="1387041"/>
            <a:ext cx="4426631" cy="2489246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11" y="4091745"/>
            <a:ext cx="4379243" cy="2463324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705" y="1387041"/>
            <a:ext cx="4533799" cy="255026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13" y="130519"/>
            <a:ext cx="940596" cy="940596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05" y="4189623"/>
            <a:ext cx="4582206" cy="2483342"/>
          </a:xfrm>
          <a:prstGeom prst="rect">
            <a:avLst/>
          </a:prstGeom>
        </p:spPr>
      </p:pic>
      <p:sp>
        <p:nvSpPr>
          <p:cNvPr id="10" name="Ορθογώνιο 9"/>
          <p:cNvSpPr/>
          <p:nvPr/>
        </p:nvSpPr>
        <p:spPr>
          <a:xfrm>
            <a:off x="2085174" y="243509"/>
            <a:ext cx="8340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400" dirty="0" smtClean="0">
                <a:solidFill>
                  <a:srgbClr val="0070C0"/>
                </a:solidFill>
                <a:latin typeface="Manrope"/>
              </a:rPr>
              <a:t>2014-2016: εκτέλεση 1</a:t>
            </a:r>
            <a:r>
              <a:rPr lang="el-GR" sz="1400" baseline="30000" dirty="0" smtClean="0">
                <a:solidFill>
                  <a:srgbClr val="0070C0"/>
                </a:solidFill>
                <a:latin typeface="Manrope"/>
              </a:rPr>
              <a:t>ου</a:t>
            </a:r>
            <a:r>
              <a:rPr lang="el-GR" sz="1400" dirty="0" smtClean="0">
                <a:solidFill>
                  <a:srgbClr val="0070C0"/>
                </a:solidFill>
                <a:latin typeface="Manrope"/>
              </a:rPr>
              <a:t> </a:t>
            </a:r>
            <a:r>
              <a:rPr lang="el-GR" sz="1400" dirty="0" err="1" smtClean="0">
                <a:solidFill>
                  <a:srgbClr val="0070C0"/>
                </a:solidFill>
                <a:latin typeface="Manrope"/>
              </a:rPr>
              <a:t>υποέργου</a:t>
            </a:r>
            <a:r>
              <a:rPr lang="el-GR" sz="1400" dirty="0" smtClean="0">
                <a:solidFill>
                  <a:srgbClr val="0070C0"/>
                </a:solidFill>
                <a:latin typeface="Manrope"/>
              </a:rPr>
              <a:t> με τίτλο </a:t>
            </a:r>
          </a:p>
          <a:p>
            <a:pPr algn="ctr"/>
            <a:r>
              <a:rPr lang="el-GR" sz="1400" dirty="0" smtClean="0">
                <a:solidFill>
                  <a:srgbClr val="0070C0"/>
                </a:solidFill>
                <a:latin typeface="Manrope"/>
              </a:rPr>
              <a:t>«</a:t>
            </a:r>
            <a:r>
              <a:rPr lang="el-GR" sz="1400" dirty="0">
                <a:solidFill>
                  <a:srgbClr val="0070C0"/>
                </a:solidFill>
                <a:latin typeface="Manrope"/>
              </a:rPr>
              <a:t>ΑΞΙΟΠΟΙΗΣΗ-ΑΝΑΚΑΙΝΙΣΗ ΤΟΥ ΚΤΙΡΙΟΥ ΝΕΣΤΟΡΟΣ ΤΣΑΝΑΚΛΗ» </a:t>
            </a:r>
            <a:endParaRPr lang="el-GR" sz="1400" dirty="0" smtClean="0">
              <a:solidFill>
                <a:srgbClr val="0070C0"/>
              </a:solidFill>
              <a:latin typeface="Manrope"/>
            </a:endParaRPr>
          </a:p>
        </p:txBody>
      </p:sp>
      <p:pic>
        <p:nvPicPr>
          <p:cNvPr id="6" name="Ήχος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5781" y="6007692"/>
            <a:ext cx="1178808" cy="70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9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5"/>
    </mc:Choice>
    <mc:Fallback xmlns="">
      <p:transition spd="slow" advTm="3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0" y="1108953"/>
            <a:ext cx="6485452" cy="364482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5737" b="-2059"/>
          <a:stretch/>
        </p:blipFill>
        <p:spPr>
          <a:xfrm>
            <a:off x="6830168" y="979896"/>
            <a:ext cx="5145932" cy="5304006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4620899" y="278060"/>
            <a:ext cx="2542876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  <a:tabLst>
                <a:tab pos="2637155" algn="ctr"/>
                <a:tab pos="5274310" algn="r"/>
              </a:tabLst>
            </a:pPr>
            <a:r>
              <a:rPr lang="el-GR" dirty="0">
                <a:solidFill>
                  <a:srgbClr val="0070C0"/>
                </a:solidFill>
                <a:latin typeface="Manrope"/>
              </a:rPr>
              <a:t>Αποκατάσταση στέγης 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013" y="39300"/>
            <a:ext cx="940596" cy="940596"/>
          </a:xfrm>
          <a:prstGeom prst="rect">
            <a:avLst/>
          </a:prstGeom>
        </p:spPr>
      </p:pic>
      <p:pic>
        <p:nvPicPr>
          <p:cNvPr id="3" name="Ήχος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3171" y="6294754"/>
            <a:ext cx="854845" cy="5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4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"/>
    </mc:Choice>
    <mc:Fallback xmlns="">
      <p:transition spd="slow" advTm="2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13" y="130519"/>
            <a:ext cx="940596" cy="940596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6" y="4170348"/>
            <a:ext cx="3209335" cy="2397096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100" y="1404401"/>
            <a:ext cx="2881000" cy="3841333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451" y="997567"/>
            <a:ext cx="5619407" cy="4087182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7162" y="6012989"/>
            <a:ext cx="1227721" cy="738187"/>
          </a:xfrm>
          <a:prstGeom prst="rect">
            <a:avLst/>
          </a:prstGeom>
        </p:spPr>
      </p:pic>
      <p:sp>
        <p:nvSpPr>
          <p:cNvPr id="10" name="Ορθογώνιο 9"/>
          <p:cNvSpPr/>
          <p:nvPr/>
        </p:nvSpPr>
        <p:spPr>
          <a:xfrm>
            <a:off x="2085174" y="243509"/>
            <a:ext cx="8340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400" dirty="0" smtClean="0">
                <a:solidFill>
                  <a:srgbClr val="0070C0"/>
                </a:solidFill>
                <a:latin typeface="Manrope"/>
              </a:rPr>
              <a:t>2014-2016: εκτέλεση 1</a:t>
            </a:r>
            <a:r>
              <a:rPr lang="el-GR" sz="1400" baseline="30000" dirty="0" smtClean="0">
                <a:solidFill>
                  <a:srgbClr val="0070C0"/>
                </a:solidFill>
                <a:latin typeface="Manrope"/>
              </a:rPr>
              <a:t>ου</a:t>
            </a:r>
            <a:r>
              <a:rPr lang="el-GR" sz="1400" dirty="0" smtClean="0">
                <a:solidFill>
                  <a:srgbClr val="0070C0"/>
                </a:solidFill>
                <a:latin typeface="Manrope"/>
              </a:rPr>
              <a:t> </a:t>
            </a:r>
            <a:r>
              <a:rPr lang="el-GR" sz="1400" dirty="0" err="1" smtClean="0">
                <a:solidFill>
                  <a:srgbClr val="0070C0"/>
                </a:solidFill>
                <a:latin typeface="Manrope"/>
              </a:rPr>
              <a:t>υποέργου</a:t>
            </a:r>
            <a:r>
              <a:rPr lang="el-GR" sz="1400" dirty="0" smtClean="0">
                <a:solidFill>
                  <a:srgbClr val="0070C0"/>
                </a:solidFill>
                <a:latin typeface="Manrope"/>
              </a:rPr>
              <a:t> με τίτλο </a:t>
            </a:r>
          </a:p>
          <a:p>
            <a:pPr algn="ctr"/>
            <a:r>
              <a:rPr lang="el-GR" sz="1400" dirty="0" smtClean="0">
                <a:solidFill>
                  <a:srgbClr val="0070C0"/>
                </a:solidFill>
                <a:latin typeface="Manrope"/>
              </a:rPr>
              <a:t>«</a:t>
            </a:r>
            <a:r>
              <a:rPr lang="el-GR" sz="1400" dirty="0">
                <a:solidFill>
                  <a:srgbClr val="0070C0"/>
                </a:solidFill>
                <a:latin typeface="Manrope"/>
              </a:rPr>
              <a:t>ΑΞΙΟΠΟΙΗΣΗ-ΑΝΑΚΑΙΝΙΣΗ ΤΟΥ ΚΤΙΡΙΟΥ ΝΕΣΤΟΡΟΣ ΤΣΑΝΑΚΛΗ» </a:t>
            </a:r>
            <a:endParaRPr lang="el-GR" sz="1400" dirty="0" smtClean="0">
              <a:solidFill>
                <a:srgbClr val="0070C0"/>
              </a:solidFill>
              <a:latin typeface="Manrope"/>
            </a:endParaRPr>
          </a:p>
        </p:txBody>
      </p:sp>
      <p:pic>
        <p:nvPicPr>
          <p:cNvPr id="5" name="Ήχος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9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8"/>
    </mc:Choice>
    <mc:Fallback xmlns="">
      <p:transition spd="slow" advTm="2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47" y="1638872"/>
            <a:ext cx="3260916" cy="434788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13" y="130519"/>
            <a:ext cx="940596" cy="940596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3540" y="5986761"/>
            <a:ext cx="1271344" cy="764416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1940824" y="341473"/>
            <a:ext cx="75022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400" dirty="0">
                <a:solidFill>
                  <a:srgbClr val="0070C0"/>
                </a:solidFill>
                <a:latin typeface="Manrope"/>
              </a:rPr>
              <a:t>2ο </a:t>
            </a:r>
            <a:r>
              <a:rPr lang="el-GR" sz="1400" dirty="0" err="1">
                <a:solidFill>
                  <a:srgbClr val="0070C0"/>
                </a:solidFill>
                <a:latin typeface="Manrope"/>
              </a:rPr>
              <a:t>υποέργο</a:t>
            </a:r>
            <a:r>
              <a:rPr lang="el-GR" sz="1400" dirty="0">
                <a:solidFill>
                  <a:srgbClr val="0070C0"/>
                </a:solidFill>
                <a:latin typeface="Manrope"/>
              </a:rPr>
              <a:t>: «ΠΡΟΜΗΘΕΙΑ ΕΞΟΠΛΙΣΜΟΥ ΚΤΙΡΙΟΥ ΝΕΣΤΟΡΟΣ ΤΣΑΝΑΚΛΗ» - </a:t>
            </a:r>
            <a:endParaRPr lang="el-GR" sz="1400" dirty="0" smtClean="0">
              <a:solidFill>
                <a:srgbClr val="0070C0"/>
              </a:solidFill>
              <a:latin typeface="Manrope"/>
            </a:endParaRPr>
          </a:p>
          <a:p>
            <a:pPr algn="ctr"/>
            <a:r>
              <a:rPr lang="el-GR" sz="1400" dirty="0" smtClean="0">
                <a:solidFill>
                  <a:srgbClr val="0070C0"/>
                </a:solidFill>
                <a:latin typeface="Manrope"/>
              </a:rPr>
              <a:t>χωρίζεται </a:t>
            </a:r>
            <a:r>
              <a:rPr lang="el-GR" sz="1400" dirty="0">
                <a:solidFill>
                  <a:srgbClr val="0070C0"/>
                </a:solidFill>
                <a:latin typeface="Manrope"/>
              </a:rPr>
              <a:t>σε 3 πακέτα με τα οποία γίνεται η προμήθεια </a:t>
            </a:r>
            <a:r>
              <a:rPr lang="el-GR" sz="1400" dirty="0" smtClean="0">
                <a:solidFill>
                  <a:srgbClr val="0070C0"/>
                </a:solidFill>
                <a:latin typeface="Manrope"/>
              </a:rPr>
              <a:t>της γενικής επίπλωσης,                               του </a:t>
            </a:r>
            <a:r>
              <a:rPr lang="el-GR" sz="1400" dirty="0">
                <a:solidFill>
                  <a:srgbClr val="0070C0"/>
                </a:solidFill>
                <a:latin typeface="Manrope"/>
              </a:rPr>
              <a:t>ηλεκτρονικού εξοπλισμού, λογισμικών ψηφιακής βιβλιοθήκης </a:t>
            </a:r>
            <a:r>
              <a:rPr lang="el-GR" sz="1400" dirty="0" smtClean="0">
                <a:solidFill>
                  <a:srgbClr val="0070C0"/>
                </a:solidFill>
                <a:latin typeface="Manrope"/>
              </a:rPr>
              <a:t>, διακοσμητικά αντικείμενα και </a:t>
            </a:r>
            <a:r>
              <a:rPr lang="el-GR" sz="1400" dirty="0">
                <a:solidFill>
                  <a:srgbClr val="0070C0"/>
                </a:solidFill>
                <a:latin typeface="Manrope"/>
              </a:rPr>
              <a:t>του λοιπού εξοπλισμού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820" y="1638872"/>
            <a:ext cx="3260917" cy="4347889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383" y="1638872"/>
            <a:ext cx="3220150" cy="4293532"/>
          </a:xfrm>
          <a:prstGeom prst="rect">
            <a:avLst/>
          </a:prstGeom>
        </p:spPr>
      </p:pic>
      <p:pic>
        <p:nvPicPr>
          <p:cNvPr id="8" name="Ήχος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3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35"/>
    </mc:Choice>
    <mc:Fallback xmlns="">
      <p:transition spd="slow" advTm="11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684" y="267055"/>
            <a:ext cx="4432419" cy="332431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10" y="922944"/>
            <a:ext cx="4002637" cy="5336849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684" y="3719054"/>
            <a:ext cx="4432419" cy="3070580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3540" y="5986761"/>
            <a:ext cx="1271344" cy="764416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456" y="45059"/>
            <a:ext cx="877885" cy="877885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1157321" y="71004"/>
            <a:ext cx="430162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1400" dirty="0" smtClean="0">
                <a:solidFill>
                  <a:srgbClr val="0070C0"/>
                </a:solidFill>
                <a:latin typeface="Manrope"/>
              </a:rPr>
              <a:t>2018-2019: </a:t>
            </a:r>
            <a:r>
              <a:rPr lang="el-GR" sz="1400" dirty="0">
                <a:solidFill>
                  <a:srgbClr val="0070C0"/>
                </a:solidFill>
                <a:latin typeface="Manrope"/>
              </a:rPr>
              <a:t>εκτέλεση 3</a:t>
            </a:r>
            <a:r>
              <a:rPr lang="el-GR" sz="1400" baseline="30000" dirty="0" smtClean="0">
                <a:solidFill>
                  <a:srgbClr val="0070C0"/>
                </a:solidFill>
                <a:latin typeface="Manrope"/>
              </a:rPr>
              <a:t>ου</a:t>
            </a:r>
            <a:r>
              <a:rPr lang="el-GR" sz="1400" dirty="0" smtClean="0">
                <a:solidFill>
                  <a:srgbClr val="0070C0"/>
                </a:solidFill>
                <a:latin typeface="Manrope"/>
              </a:rPr>
              <a:t> </a:t>
            </a:r>
            <a:r>
              <a:rPr lang="el-GR" sz="1400" dirty="0" err="1">
                <a:solidFill>
                  <a:srgbClr val="0070C0"/>
                </a:solidFill>
                <a:latin typeface="Manrope"/>
              </a:rPr>
              <a:t>υποέργου</a:t>
            </a:r>
            <a:r>
              <a:rPr lang="el-GR" sz="1400" dirty="0">
                <a:solidFill>
                  <a:srgbClr val="0070C0"/>
                </a:solidFill>
                <a:latin typeface="Manrope"/>
              </a:rPr>
              <a:t> με τίτλο </a:t>
            </a:r>
            <a:endParaRPr lang="el-GR" sz="1400" dirty="0" smtClean="0">
              <a:solidFill>
                <a:srgbClr val="0070C0"/>
              </a:solidFill>
              <a:latin typeface="Manrope"/>
            </a:endParaRPr>
          </a:p>
          <a:p>
            <a:pPr algn="ctr"/>
            <a:r>
              <a:rPr lang="el-GR" sz="1400" dirty="0" smtClean="0">
                <a:solidFill>
                  <a:srgbClr val="0070C0"/>
                </a:solidFill>
                <a:latin typeface="Manrope"/>
              </a:rPr>
              <a:t>«ΟΛΟΚΛΗΡΩΣΗ </a:t>
            </a:r>
            <a:r>
              <a:rPr lang="el-GR" sz="1400" dirty="0">
                <a:solidFill>
                  <a:srgbClr val="0070C0"/>
                </a:solidFill>
                <a:latin typeface="Manrope"/>
              </a:rPr>
              <a:t>ΕΡΓΑΣΙΩΝ ΑΞΙΟΠΟΙΗΣΗΣ – </a:t>
            </a:r>
          </a:p>
          <a:p>
            <a:pPr algn="ctr"/>
            <a:r>
              <a:rPr lang="el-GR" sz="1400" dirty="0">
                <a:solidFill>
                  <a:srgbClr val="0070C0"/>
                </a:solidFill>
                <a:latin typeface="Manrope"/>
              </a:rPr>
              <a:t>ΑΝΑΚΑΙΝΗΣΗΣ ΚΤΙΡΙΟΥ ΝΕΣΤΟΡΟΣ </a:t>
            </a:r>
            <a:r>
              <a:rPr lang="el-GR" sz="1400" dirty="0" smtClean="0">
                <a:solidFill>
                  <a:srgbClr val="0070C0"/>
                </a:solidFill>
                <a:latin typeface="Manrope"/>
              </a:rPr>
              <a:t>ΤΣΑΝΑΚΛΗ»</a:t>
            </a:r>
            <a:endParaRPr lang="el-GR" sz="1400" dirty="0">
              <a:solidFill>
                <a:srgbClr val="0070C0"/>
              </a:solidFill>
              <a:latin typeface="Manrope"/>
            </a:endParaRPr>
          </a:p>
          <a:p>
            <a:pPr algn="ctr"/>
            <a:endParaRPr lang="el-GR" sz="1400" dirty="0">
              <a:solidFill>
                <a:srgbClr val="0070C0"/>
              </a:solidFill>
              <a:latin typeface="Manrope"/>
            </a:endParaRPr>
          </a:p>
        </p:txBody>
      </p:sp>
      <p:pic>
        <p:nvPicPr>
          <p:cNvPr id="7" name="Ήχος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8"/>
    </mc:Choice>
    <mc:Fallback xmlns="">
      <p:transition spd="slow" advTm="11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73" y="2474008"/>
            <a:ext cx="3537959" cy="2653469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8256" y="2273444"/>
            <a:ext cx="4821962" cy="3616472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030" y="1670699"/>
            <a:ext cx="3679598" cy="2756019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3540" y="5986761"/>
            <a:ext cx="1271344" cy="764416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013" y="130519"/>
            <a:ext cx="940596" cy="940596"/>
          </a:xfrm>
          <a:prstGeom prst="rect">
            <a:avLst/>
          </a:prstGeom>
        </p:spPr>
      </p:pic>
      <p:sp>
        <p:nvSpPr>
          <p:cNvPr id="10" name="Ορθογώνιο 9"/>
          <p:cNvSpPr/>
          <p:nvPr/>
        </p:nvSpPr>
        <p:spPr>
          <a:xfrm>
            <a:off x="2257606" y="341401"/>
            <a:ext cx="90655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400" dirty="0" smtClean="0">
                <a:solidFill>
                  <a:srgbClr val="0070C0"/>
                </a:solidFill>
                <a:latin typeface="Manrope"/>
              </a:rPr>
              <a:t>2018-2019: </a:t>
            </a:r>
            <a:r>
              <a:rPr lang="el-GR" sz="1400" dirty="0">
                <a:solidFill>
                  <a:srgbClr val="0070C0"/>
                </a:solidFill>
                <a:latin typeface="Manrope"/>
              </a:rPr>
              <a:t>εκτέλεση 3</a:t>
            </a:r>
            <a:r>
              <a:rPr lang="el-GR" sz="1400" baseline="30000" dirty="0" smtClean="0">
                <a:solidFill>
                  <a:srgbClr val="0070C0"/>
                </a:solidFill>
                <a:latin typeface="Manrope"/>
              </a:rPr>
              <a:t>ου</a:t>
            </a:r>
            <a:r>
              <a:rPr lang="el-GR" sz="1400" dirty="0" smtClean="0">
                <a:solidFill>
                  <a:srgbClr val="0070C0"/>
                </a:solidFill>
                <a:latin typeface="Manrope"/>
              </a:rPr>
              <a:t> </a:t>
            </a:r>
            <a:r>
              <a:rPr lang="el-GR" sz="1400" dirty="0" err="1">
                <a:solidFill>
                  <a:srgbClr val="0070C0"/>
                </a:solidFill>
                <a:latin typeface="Manrope"/>
              </a:rPr>
              <a:t>υποέργου</a:t>
            </a:r>
            <a:r>
              <a:rPr lang="el-GR" sz="1400" dirty="0">
                <a:solidFill>
                  <a:srgbClr val="0070C0"/>
                </a:solidFill>
                <a:latin typeface="Manrope"/>
              </a:rPr>
              <a:t> με τίτλο </a:t>
            </a:r>
            <a:r>
              <a:rPr lang="el-GR" sz="1400" dirty="0" smtClean="0">
                <a:solidFill>
                  <a:srgbClr val="0070C0"/>
                </a:solidFill>
                <a:latin typeface="Manrope"/>
              </a:rPr>
              <a:t>«ΟΛΟΚΛΗΡΩΣΗ </a:t>
            </a:r>
            <a:r>
              <a:rPr lang="el-GR" sz="1400" dirty="0">
                <a:solidFill>
                  <a:srgbClr val="0070C0"/>
                </a:solidFill>
                <a:latin typeface="Manrope"/>
              </a:rPr>
              <a:t>ΕΡΓΑΣΙΩΝ ΑΞΙΟΠΟΙΗΣΗΣ – </a:t>
            </a:r>
          </a:p>
          <a:p>
            <a:pPr algn="ctr"/>
            <a:r>
              <a:rPr lang="el-GR" sz="1400" dirty="0">
                <a:solidFill>
                  <a:srgbClr val="0070C0"/>
                </a:solidFill>
                <a:latin typeface="Manrope"/>
              </a:rPr>
              <a:t>ΑΝΑΚΑΙΝΗΣΗΣ ΚΤΙΡΙΟΥ ΝΕΣΤΟΡΟΣ </a:t>
            </a:r>
            <a:r>
              <a:rPr lang="el-GR" sz="1400" dirty="0" smtClean="0">
                <a:solidFill>
                  <a:srgbClr val="0070C0"/>
                </a:solidFill>
                <a:latin typeface="Manrope"/>
              </a:rPr>
              <a:t>ΤΣΑΝΑΚΛΗ»</a:t>
            </a:r>
            <a:endParaRPr lang="el-GR" sz="1400" dirty="0">
              <a:solidFill>
                <a:srgbClr val="0070C0"/>
              </a:solidFill>
              <a:latin typeface="Manrope"/>
            </a:endParaRPr>
          </a:p>
          <a:p>
            <a:pPr algn="ctr"/>
            <a:endParaRPr lang="el-GR" sz="1400" dirty="0">
              <a:solidFill>
                <a:srgbClr val="0070C0"/>
              </a:solidFill>
              <a:latin typeface="Manrope"/>
            </a:endParaRPr>
          </a:p>
        </p:txBody>
      </p:sp>
      <p:pic>
        <p:nvPicPr>
          <p:cNvPr id="11" name="Ήχος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1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0"/>
    </mc:Choice>
    <mc:Fallback xmlns="">
      <p:transition spd="slow" advTm="3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952" y="212081"/>
            <a:ext cx="6350000" cy="3581400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12" y="3033758"/>
            <a:ext cx="6360703" cy="3576592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8616" y="5947873"/>
            <a:ext cx="1228706" cy="73877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088" y="141743"/>
            <a:ext cx="917936" cy="917936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257312" y="1299754"/>
            <a:ext cx="4933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ΑΞΙΟΠΟΙΗΣΗ – ΑΝΑΚΑΙΝΙΣΗ  ΚΤΙΡΙΟΥ ΝΕΣΤΩΡΟΣ ΤΣΑΝΑΚΛΗ</a:t>
            </a:r>
          </a:p>
        </p:txBody>
      </p:sp>
      <p:pic>
        <p:nvPicPr>
          <p:cNvPr id="9" name="Ήχος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0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"/>
    </mc:Choice>
    <mc:Fallback xmlns="">
      <p:transition spd="slow" advTm="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279" y="381025"/>
            <a:ext cx="1209236" cy="12092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8516" y="4580545"/>
            <a:ext cx="4520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Σας ευχαριστώ για την προσοχή σας </a:t>
            </a:r>
          </a:p>
        </p:txBody>
      </p:sp>
      <p:sp>
        <p:nvSpPr>
          <p:cNvPr id="2" name="Ορθογώνιο 1"/>
          <p:cNvSpPr/>
          <p:nvPr/>
        </p:nvSpPr>
        <p:spPr>
          <a:xfrm>
            <a:off x="2292085" y="1672646"/>
            <a:ext cx="76862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ΑΞΙΟΠΟΙΗΣΗ – ΑΝΑΚΑΙΝΙΣΗ  ΚΤΙΡΙΟΥ ΝΕΣΤΩΡΟΣ ΤΣΑΝΑΚΛΗ</a:t>
            </a: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0190" y="5930781"/>
            <a:ext cx="1257132" cy="755871"/>
          </a:xfrm>
          <a:prstGeom prst="rect">
            <a:avLst/>
          </a:prstGeom>
        </p:spPr>
      </p:pic>
      <p:pic>
        <p:nvPicPr>
          <p:cNvPr id="3" name="Ήχος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29499" y="5998309"/>
            <a:ext cx="4520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ΠΑΣΣΟΥ ΔΕΣΠΟΙΝΑ</a:t>
            </a:r>
            <a:endParaRPr lang="el-GR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377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2"/>
    </mc:Choice>
    <mc:Fallback xmlns="">
      <p:transition spd="slow" advTm="4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1828800" y="245400"/>
            <a:ext cx="9494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ΑΞΙΟΠΟΙΗΣΗ – ΑΝΑΚΑΙΝΙΣΗ  ΚΤΙΡΙΟΥ ΝΕΣΤΩΡΟΣ ΤΣΑΝΑΚΛΗ</a:t>
            </a:r>
          </a:p>
        </p:txBody>
      </p:sp>
      <p:pic>
        <p:nvPicPr>
          <p:cNvPr id="12" name="Εικόνα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61" y="245400"/>
            <a:ext cx="940596" cy="940596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18" y="1273322"/>
            <a:ext cx="6570653" cy="4216169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6663" y="5989781"/>
            <a:ext cx="1274719" cy="766445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7477245" y="1376732"/>
            <a:ext cx="44710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>
                <a:solidFill>
                  <a:srgbClr val="0070C0"/>
                </a:solidFill>
              </a:rPr>
              <a:t>Το μέγαρο Ν. ΤΣΑΝΑΚΛΗ ανεγέρθηκε όπως δηλώνει η επιγραφή της κύριας όψης του το 1907 με δαπάνες του ΝΕΣΤΟΡΑ ΤΣΑΝΑΚΛΗ </a:t>
            </a:r>
            <a:r>
              <a:rPr lang="el-GR" dirty="0" smtClean="0">
                <a:solidFill>
                  <a:srgbClr val="0070C0"/>
                </a:solidFill>
              </a:rPr>
              <a:t>  </a:t>
            </a:r>
            <a:r>
              <a:rPr lang="el-GR" dirty="0">
                <a:solidFill>
                  <a:srgbClr val="0070C0"/>
                </a:solidFill>
              </a:rPr>
              <a:t>για τη στέγαση της Αστικής Σχολής Κομοτηνής.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375021" y="3277164"/>
            <a:ext cx="457331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r"/>
                <a:tab pos="2636838" algn="ctr"/>
                <a:tab pos="5273675" algn="r"/>
              </a:tabLst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Το μέγαρο Ν. ΤΣΑΝΑΚΛΗ είναι κτισμένο σε οικόπεδο σχήματος κυκλικού τομέα εμβαδού 3.510,11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kumimoji="0" lang="el-GR" sz="1200" b="0" i="0" u="none" strike="noStrike" cap="none" normalizeH="0" baseline="3000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2 .</a:t>
            </a:r>
          </a:p>
          <a:p>
            <a:pPr lvl="0"/>
            <a:r>
              <a:rPr lang="el-GR" sz="1200" dirty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Πρόκειται για ένα τριώροφο κτίριο εμβαδού κάτοψης 376,65 </a:t>
            </a:r>
            <a:r>
              <a:rPr lang="el-GR" sz="1200" dirty="0" smtClean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m2 </a:t>
            </a:r>
            <a:r>
              <a:rPr lang="el-GR" sz="1200" dirty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το οποίο </a:t>
            </a:r>
            <a:r>
              <a:rPr lang="el-GR" sz="1200" dirty="0" smtClean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έχει</a:t>
            </a:r>
            <a:r>
              <a:rPr lang="en-US" sz="1200" dirty="0" smtClean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1200" dirty="0" smtClean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χαρακτηριστεί </a:t>
            </a:r>
            <a:r>
              <a:rPr lang="el-GR" sz="1200" dirty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διατηρητέο σύμφωνα με </a:t>
            </a:r>
            <a:r>
              <a:rPr lang="el-GR" sz="1200" dirty="0" smtClean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το</a:t>
            </a:r>
            <a:r>
              <a:rPr lang="en-US" sz="1200" dirty="0" smtClean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                       </a:t>
            </a:r>
            <a:r>
              <a:rPr lang="el-GR" sz="1200" dirty="0" smtClean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ΦΕΚ 136/1974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</p:txBody>
      </p:sp>
      <p:pic>
        <p:nvPicPr>
          <p:cNvPr id="1027" name="Picture 3" descr="nestor-tsanakli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22" y="4555109"/>
            <a:ext cx="1467753" cy="186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364621" y="562044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 smtClean="0">
                <a:solidFill>
                  <a:srgbClr val="0070C0"/>
                </a:solidFill>
              </a:rPr>
              <a:t>Από </a:t>
            </a:r>
            <a:r>
              <a:rPr lang="el-GR" dirty="0">
                <a:solidFill>
                  <a:srgbClr val="0070C0"/>
                </a:solidFill>
              </a:rPr>
              <a:t>το 1907 έως το 1912 στεγάζει την Αστική Σχολή Κομοτηνής</a:t>
            </a:r>
          </a:p>
        </p:txBody>
      </p:sp>
      <p:pic>
        <p:nvPicPr>
          <p:cNvPr id="6" name="Ήχος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5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03"/>
    </mc:Choice>
    <mc:Fallback xmlns="">
      <p:transition spd="slow" advTm="14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1316052" y="114539"/>
            <a:ext cx="9494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ΑΞΙΟΠΟΙΗΣΗ – ΑΝΑΚΑΙΝΙΣΗ  ΚΤΙΡΙΟΥ ΝΕΣΤΩΡΟΣ ΤΣΑΝΑΚΛΗ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8238" y="5821903"/>
            <a:ext cx="1487805" cy="89456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871" y="64160"/>
            <a:ext cx="940596" cy="940596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47" y="1021981"/>
            <a:ext cx="5934467" cy="3869767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289" y="708736"/>
            <a:ext cx="5658811" cy="3519073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356074" y="5293007"/>
            <a:ext cx="86341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>
                <a:solidFill>
                  <a:srgbClr val="0070C0"/>
                </a:solidFill>
              </a:rPr>
              <a:t>Από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el-GR" dirty="0" smtClean="0">
                <a:solidFill>
                  <a:srgbClr val="0070C0"/>
                </a:solidFill>
              </a:rPr>
              <a:t>το </a:t>
            </a:r>
            <a:r>
              <a:rPr lang="el-GR" dirty="0">
                <a:solidFill>
                  <a:srgbClr val="0070C0"/>
                </a:solidFill>
              </a:rPr>
              <a:t>1919 έως το 1922 στεγάζει το Εθνικό Ορφανοτροφείο Κομοτηνής. </a:t>
            </a:r>
            <a:endParaRPr lang="el-GR" dirty="0" smtClean="0">
              <a:solidFill>
                <a:srgbClr val="0070C0"/>
              </a:solidFill>
            </a:endParaRPr>
          </a:p>
          <a:p>
            <a:r>
              <a:rPr lang="el-GR" dirty="0" smtClean="0">
                <a:solidFill>
                  <a:srgbClr val="0070C0"/>
                </a:solidFill>
              </a:rPr>
              <a:t>Από </a:t>
            </a:r>
            <a:r>
              <a:rPr lang="el-GR" dirty="0">
                <a:solidFill>
                  <a:srgbClr val="0070C0"/>
                </a:solidFill>
              </a:rPr>
              <a:t>το 1922 έως το </a:t>
            </a:r>
            <a:r>
              <a:rPr lang="el-GR" dirty="0" smtClean="0">
                <a:solidFill>
                  <a:srgbClr val="0070C0"/>
                </a:solidFill>
              </a:rPr>
              <a:t>19</a:t>
            </a:r>
            <a:r>
              <a:rPr lang="de-DE" dirty="0" smtClean="0">
                <a:solidFill>
                  <a:srgbClr val="0070C0"/>
                </a:solidFill>
              </a:rPr>
              <a:t>45</a:t>
            </a:r>
            <a:r>
              <a:rPr lang="el-GR" dirty="0" smtClean="0">
                <a:solidFill>
                  <a:srgbClr val="0070C0"/>
                </a:solidFill>
              </a:rPr>
              <a:t> </a:t>
            </a:r>
            <a:r>
              <a:rPr lang="el-GR" dirty="0">
                <a:solidFill>
                  <a:srgbClr val="0070C0"/>
                </a:solidFill>
              </a:rPr>
              <a:t>τη Γενική Διοίκηση Θράκης.</a:t>
            </a:r>
          </a:p>
          <a:p>
            <a:r>
              <a:rPr lang="el-GR" dirty="0" smtClean="0">
                <a:solidFill>
                  <a:srgbClr val="0070C0"/>
                </a:solidFill>
              </a:rPr>
              <a:t>Από </a:t>
            </a:r>
            <a:r>
              <a:rPr lang="el-GR" dirty="0">
                <a:solidFill>
                  <a:srgbClr val="0070C0"/>
                </a:solidFill>
              </a:rPr>
              <a:t>το </a:t>
            </a:r>
            <a:r>
              <a:rPr lang="el-GR" dirty="0" smtClean="0">
                <a:solidFill>
                  <a:srgbClr val="0070C0"/>
                </a:solidFill>
              </a:rPr>
              <a:t>19</a:t>
            </a:r>
            <a:r>
              <a:rPr lang="de-DE" dirty="0" smtClean="0">
                <a:solidFill>
                  <a:srgbClr val="0070C0"/>
                </a:solidFill>
              </a:rPr>
              <a:t>45</a:t>
            </a:r>
            <a:r>
              <a:rPr lang="el-GR" dirty="0" smtClean="0">
                <a:solidFill>
                  <a:srgbClr val="0070C0"/>
                </a:solidFill>
              </a:rPr>
              <a:t> </a:t>
            </a:r>
            <a:r>
              <a:rPr lang="el-GR" dirty="0">
                <a:solidFill>
                  <a:srgbClr val="0070C0"/>
                </a:solidFill>
              </a:rPr>
              <a:t>έως το 1972 τη Νομαρχία </a:t>
            </a:r>
            <a:r>
              <a:rPr lang="el-GR" dirty="0" smtClean="0">
                <a:solidFill>
                  <a:srgbClr val="0070C0"/>
                </a:solidFill>
              </a:rPr>
              <a:t>Θράκης</a:t>
            </a:r>
          </a:p>
          <a:p>
            <a:r>
              <a:rPr lang="el-GR" dirty="0" smtClean="0">
                <a:solidFill>
                  <a:srgbClr val="0070C0"/>
                </a:solidFill>
              </a:rPr>
              <a:t>Από </a:t>
            </a:r>
            <a:r>
              <a:rPr lang="el-GR" dirty="0">
                <a:solidFill>
                  <a:srgbClr val="0070C0"/>
                </a:solidFill>
              </a:rPr>
              <a:t>το 1974 ως το 2000 στεγάζει τη Διοίκηση του Δημοκρίτειου Πανεπιστημίου Θράκης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1646490" y="4991773"/>
            <a:ext cx="28315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u="sng" dirty="0" smtClean="0">
                <a:solidFill>
                  <a:srgbClr val="0070C0"/>
                </a:solidFill>
              </a:rPr>
              <a:t>ΧΡΗΣΕΙΣ ΤΟΥ ΚΤΙΡΙΟΥ</a:t>
            </a:r>
            <a:endParaRPr lang="el-GR" b="1" u="sng" dirty="0">
              <a:solidFill>
                <a:srgbClr val="0070C0"/>
              </a:solidFill>
            </a:endParaRPr>
          </a:p>
        </p:txBody>
      </p:sp>
      <p:pic>
        <p:nvPicPr>
          <p:cNvPr id="9" name="Ήχος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9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0"/>
    </mc:Choice>
    <mc:Fallback xmlns="">
      <p:transition spd="slow" advTm="11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941059" y="60734"/>
            <a:ext cx="9494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ΑΞΙΟΠΟΙΗΣΗ – ΑΝΑΚΑΙΝΙΣΗ  ΚΤΙΡΙΟΥ ΝΕΣΤΩΡΟΣ ΤΣΑΝΑΚΛΗ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61" y="245400"/>
            <a:ext cx="940596" cy="94059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83" y="1541801"/>
            <a:ext cx="5927176" cy="395453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768" y="1541799"/>
            <a:ext cx="5279513" cy="3954539"/>
          </a:xfrm>
          <a:prstGeom prst="rect">
            <a:avLst/>
          </a:prstGeom>
        </p:spPr>
      </p:pic>
      <p:sp>
        <p:nvSpPr>
          <p:cNvPr id="9" name="Ορθογώνιο 8"/>
          <p:cNvSpPr/>
          <p:nvPr/>
        </p:nvSpPr>
        <p:spPr>
          <a:xfrm>
            <a:off x="1640360" y="595720"/>
            <a:ext cx="102139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0070C0"/>
                </a:solidFill>
                <a:latin typeface="Manrope"/>
              </a:rPr>
              <a:t>Τα έρ­γα α­νά­πλα­σης της «</a:t>
            </a:r>
            <a:r>
              <a:rPr lang="el-GR" dirty="0" err="1">
                <a:solidFill>
                  <a:srgbClr val="0070C0"/>
                </a:solidFill>
                <a:latin typeface="Manrope"/>
              </a:rPr>
              <a:t>Τσα­να­κλεί­ου</a:t>
            </a:r>
            <a:r>
              <a:rPr lang="el-GR" dirty="0">
                <a:solidFill>
                  <a:srgbClr val="0070C0"/>
                </a:solidFill>
                <a:latin typeface="Manrope"/>
              </a:rPr>
              <a:t>» ε­ξε­λί­χθη­καν σε τρεις φά­σεις από το 2010 έως το 2020</a:t>
            </a:r>
            <a:endParaRPr lang="el-GR" dirty="0">
              <a:solidFill>
                <a:srgbClr val="0070C0"/>
              </a:solidFill>
            </a:endParaRPr>
          </a:p>
        </p:txBody>
      </p:sp>
      <p:pic>
        <p:nvPicPr>
          <p:cNvPr id="4" name="Ήχος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470762" y="5640872"/>
            <a:ext cx="7878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rgbClr val="0070C0"/>
                </a:solidFill>
                <a:latin typeface="Manrope"/>
              </a:rPr>
              <a:t>2008 : </a:t>
            </a:r>
            <a:r>
              <a:rPr lang="el-GR" sz="1400" dirty="0" err="1" smtClean="0">
                <a:solidFill>
                  <a:srgbClr val="0070C0"/>
                </a:solidFill>
                <a:latin typeface="Manrope"/>
              </a:rPr>
              <a:t>προγραμ</a:t>
            </a:r>
            <a:r>
              <a:rPr lang="el-GR" sz="1400" dirty="0" smtClean="0">
                <a:solidFill>
                  <a:srgbClr val="0070C0"/>
                </a:solidFill>
                <a:latin typeface="Manrope"/>
              </a:rPr>
              <a:t>. Σύμβαση μεταξύ Δήμου Κομοτηνής και Δημοκρίτειου Πανεπιστημίου Θράκης </a:t>
            </a:r>
          </a:p>
          <a:p>
            <a:r>
              <a:rPr lang="el-GR" sz="1400" dirty="0">
                <a:solidFill>
                  <a:srgbClr val="0070C0"/>
                </a:solidFill>
                <a:latin typeface="Manrope"/>
              </a:rPr>
              <a:t>2012: δωρεάν παραχώρηση από τον ΟΣΚ στον Δήμο Κομοτηνής για 30 χρόνια</a:t>
            </a:r>
          </a:p>
        </p:txBody>
      </p:sp>
    </p:spTree>
    <p:extLst>
      <p:ext uri="{BB962C8B-B14F-4D97-AF65-F5344CB8AC3E}">
        <p14:creationId xmlns:p14="http://schemas.microsoft.com/office/powerpoint/2010/main" val="429176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10" y="911713"/>
            <a:ext cx="3331566" cy="4442089"/>
          </a:xfrm>
          <a:prstGeom prst="rect">
            <a:avLst/>
          </a:prstGeom>
        </p:spPr>
      </p:pic>
      <p:sp>
        <p:nvSpPr>
          <p:cNvPr id="10" name="Ορθογώνιο 9"/>
          <p:cNvSpPr/>
          <p:nvPr/>
        </p:nvSpPr>
        <p:spPr>
          <a:xfrm>
            <a:off x="1333935" y="226417"/>
            <a:ext cx="84097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 smtClean="0">
                <a:solidFill>
                  <a:srgbClr val="0070C0"/>
                </a:solidFill>
                <a:latin typeface="Manrope"/>
              </a:rPr>
              <a:t>2010-2011: εκτέλεση του 1</a:t>
            </a:r>
            <a:r>
              <a:rPr lang="el-GR" baseline="30000" dirty="0" smtClean="0">
                <a:solidFill>
                  <a:srgbClr val="0070C0"/>
                </a:solidFill>
                <a:latin typeface="Manrope"/>
              </a:rPr>
              <a:t>ου</a:t>
            </a:r>
            <a:r>
              <a:rPr lang="el-GR" dirty="0" smtClean="0">
                <a:solidFill>
                  <a:srgbClr val="0070C0"/>
                </a:solidFill>
                <a:latin typeface="Manrope"/>
              </a:rPr>
              <a:t> έργου αντικείμενο - εργασίες διάσωσης του κτιρίου</a:t>
            </a:r>
            <a:endParaRPr lang="el-GR" dirty="0">
              <a:solidFill>
                <a:srgbClr val="0070C0"/>
              </a:solidFill>
            </a:endParaRPr>
          </a:p>
        </p:txBody>
      </p:sp>
      <p:pic>
        <p:nvPicPr>
          <p:cNvPr id="12" name="Εικόνα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524" y="665922"/>
            <a:ext cx="4777491" cy="3583118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793" y="3323178"/>
            <a:ext cx="4483299" cy="3362474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510" y="82722"/>
            <a:ext cx="828991" cy="828991"/>
          </a:xfrm>
          <a:prstGeom prst="rect">
            <a:avLst/>
          </a:prstGeom>
        </p:spPr>
      </p:pic>
      <p:pic>
        <p:nvPicPr>
          <p:cNvPr id="2" name="Ήχος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8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8"/>
    </mc:Choice>
    <mc:Fallback xmlns="">
      <p:transition spd="slow" advTm="7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4843" y="1925357"/>
            <a:ext cx="4433606" cy="3325205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10" y="1071115"/>
            <a:ext cx="4527202" cy="3395402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189423" y="701783"/>
            <a:ext cx="3457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>
                <a:solidFill>
                  <a:srgbClr val="0070C0"/>
                </a:solidFill>
                <a:latin typeface="Manrope"/>
              </a:rPr>
              <a:t>Ενίσχυση φέρουσας τοιχοποιίας</a:t>
            </a:r>
            <a:endParaRPr lang="el-GR" dirty="0"/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809" y="3657600"/>
            <a:ext cx="3754720" cy="2816040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13" y="130519"/>
            <a:ext cx="940596" cy="940596"/>
          </a:xfrm>
          <a:prstGeom prst="rect">
            <a:avLst/>
          </a:prstGeom>
        </p:spPr>
      </p:pic>
      <p:pic>
        <p:nvPicPr>
          <p:cNvPr id="3" name="Ήχος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5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1"/>
    </mc:Choice>
    <mc:Fallback xmlns="">
      <p:transition spd="slow" advTm="1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Ορθογώνιο 9"/>
          <p:cNvSpPr/>
          <p:nvPr/>
        </p:nvSpPr>
        <p:spPr>
          <a:xfrm>
            <a:off x="2200021" y="600817"/>
            <a:ext cx="8921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rgbClr val="0070C0"/>
                </a:solidFill>
                <a:latin typeface="Manrope"/>
              </a:rPr>
              <a:t>Αποκάλυψη των καμάρων και της </a:t>
            </a:r>
            <a:r>
              <a:rPr lang="el-GR" dirty="0" smtClean="0">
                <a:solidFill>
                  <a:srgbClr val="0070C0"/>
                </a:solidFill>
                <a:latin typeface="Manrope"/>
              </a:rPr>
              <a:t>ξύλινης οροφής  </a:t>
            </a:r>
            <a:r>
              <a:rPr lang="el-GR" dirty="0">
                <a:solidFill>
                  <a:srgbClr val="0070C0"/>
                </a:solidFill>
                <a:latin typeface="Manrope"/>
              </a:rPr>
              <a:t>στην κεντρική σάλα του Α’ ορόφου </a:t>
            </a: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13" y="1468295"/>
            <a:ext cx="5578323" cy="4182218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426" y="1468295"/>
            <a:ext cx="5195844" cy="3896883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013" y="130519"/>
            <a:ext cx="940596" cy="940596"/>
          </a:xfrm>
          <a:prstGeom prst="rect">
            <a:avLst/>
          </a:prstGeom>
        </p:spPr>
      </p:pic>
      <p:pic>
        <p:nvPicPr>
          <p:cNvPr id="2" name="Ήχος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2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9"/>
    </mc:Choice>
    <mc:Fallback xmlns="">
      <p:transition spd="slow" advTm="8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8" b="1250"/>
          <a:stretch/>
        </p:blipFill>
        <p:spPr>
          <a:xfrm>
            <a:off x="681260" y="1506100"/>
            <a:ext cx="4836920" cy="463005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2383" y="1506100"/>
            <a:ext cx="5740054" cy="4305040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013" y="130519"/>
            <a:ext cx="940596" cy="940596"/>
          </a:xfrm>
          <a:prstGeom prst="rect">
            <a:avLst/>
          </a:prstGeom>
        </p:spPr>
      </p:pic>
      <p:pic>
        <p:nvPicPr>
          <p:cNvPr id="2" name="Ήχος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2200021" y="600817"/>
            <a:ext cx="8921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rgbClr val="0070C0"/>
                </a:solidFill>
                <a:latin typeface="Manrope"/>
              </a:rPr>
              <a:t>Αποκάλυψη των καμάρων και της </a:t>
            </a:r>
            <a:r>
              <a:rPr lang="el-GR" dirty="0" smtClean="0">
                <a:solidFill>
                  <a:srgbClr val="0070C0"/>
                </a:solidFill>
                <a:latin typeface="Manrope"/>
              </a:rPr>
              <a:t>ξύλινης οροφής  </a:t>
            </a:r>
            <a:r>
              <a:rPr lang="el-GR" dirty="0">
                <a:solidFill>
                  <a:srgbClr val="0070C0"/>
                </a:solidFill>
                <a:latin typeface="Manrope"/>
              </a:rPr>
              <a:t>στην κεντρική σάλα του Α’ ορόφου </a:t>
            </a:r>
          </a:p>
        </p:txBody>
      </p:sp>
    </p:spTree>
    <p:extLst>
      <p:ext uri="{BB962C8B-B14F-4D97-AF65-F5344CB8AC3E}">
        <p14:creationId xmlns:p14="http://schemas.microsoft.com/office/powerpoint/2010/main" val="290653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"/>
    </mc:Choice>
    <mc:Fallback xmlns="">
      <p:transition spd="slow" advTm="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2085174" y="243509"/>
            <a:ext cx="8340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400" dirty="0" smtClean="0">
                <a:solidFill>
                  <a:srgbClr val="0070C0"/>
                </a:solidFill>
                <a:latin typeface="Manrope"/>
              </a:rPr>
              <a:t>2014-2016: εκτέλεση 1</a:t>
            </a:r>
            <a:r>
              <a:rPr lang="el-GR" sz="1400" baseline="30000" dirty="0" smtClean="0">
                <a:solidFill>
                  <a:srgbClr val="0070C0"/>
                </a:solidFill>
                <a:latin typeface="Manrope"/>
              </a:rPr>
              <a:t>ου</a:t>
            </a:r>
            <a:r>
              <a:rPr lang="el-GR" sz="1400" dirty="0" smtClean="0">
                <a:solidFill>
                  <a:srgbClr val="0070C0"/>
                </a:solidFill>
                <a:latin typeface="Manrope"/>
              </a:rPr>
              <a:t> </a:t>
            </a:r>
            <a:r>
              <a:rPr lang="el-GR" sz="1400" dirty="0" err="1" smtClean="0">
                <a:solidFill>
                  <a:srgbClr val="0070C0"/>
                </a:solidFill>
                <a:latin typeface="Manrope"/>
              </a:rPr>
              <a:t>υποέργου</a:t>
            </a:r>
            <a:r>
              <a:rPr lang="el-GR" sz="1400" dirty="0" smtClean="0">
                <a:solidFill>
                  <a:srgbClr val="0070C0"/>
                </a:solidFill>
                <a:latin typeface="Manrope"/>
              </a:rPr>
              <a:t> με τίτλο </a:t>
            </a:r>
          </a:p>
          <a:p>
            <a:pPr algn="ctr"/>
            <a:r>
              <a:rPr lang="el-GR" sz="1400" dirty="0" smtClean="0">
                <a:solidFill>
                  <a:srgbClr val="0070C0"/>
                </a:solidFill>
                <a:latin typeface="Manrope"/>
              </a:rPr>
              <a:t>«</a:t>
            </a:r>
            <a:r>
              <a:rPr lang="el-GR" sz="1400" dirty="0">
                <a:solidFill>
                  <a:srgbClr val="0070C0"/>
                </a:solidFill>
                <a:latin typeface="Manrope"/>
              </a:rPr>
              <a:t>ΑΞΙΟΠΟΙΗΣΗ-ΑΝΑΚΑΙΝΙΣΗ ΤΟΥ ΚΤΙΡΙΟΥ ΝΕΣΤΟΡΟΣ ΤΣΑΝΑΚΛΗ» </a:t>
            </a:r>
            <a:endParaRPr lang="el-GR" sz="1400" dirty="0" smtClean="0">
              <a:solidFill>
                <a:srgbClr val="0070C0"/>
              </a:solidFill>
              <a:latin typeface="Manrope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691" y="1409655"/>
            <a:ext cx="3830266" cy="5107021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13" y="130519"/>
            <a:ext cx="940596" cy="940596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65" y="1409655"/>
            <a:ext cx="3735422" cy="4980562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8796" y="5991468"/>
            <a:ext cx="1205793" cy="725002"/>
          </a:xfrm>
          <a:prstGeom prst="rect">
            <a:avLst/>
          </a:prstGeom>
        </p:spPr>
      </p:pic>
      <p:pic>
        <p:nvPicPr>
          <p:cNvPr id="2" name="Ήχος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9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2"/>
    </mc:Choice>
    <mc:Fallback xmlns="">
      <p:transition spd="slow" advTm="7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Θέμα του Office">
  <a:themeElements>
    <a:clrScheme name="Διαβάθμιση του γκρι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846</TotalTime>
  <Words>397</Words>
  <Application>Microsoft Office PowerPoint</Application>
  <PresentationFormat>Ευρεία οθόνη</PresentationFormat>
  <Paragraphs>46</Paragraphs>
  <Slides>17</Slides>
  <Notes>0</Notes>
  <HiddenSlides>0</HiddenSlides>
  <MMClips>17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Manrope</vt:lpstr>
      <vt:lpstr>Times New Roman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DIMITRIS</dc:creator>
  <cp:lastModifiedBy>Ε.Υ.Δ. Ε.Π. Π.Α.Μ.Θ. (Γραμματεία)</cp:lastModifiedBy>
  <cp:revision>95</cp:revision>
  <dcterms:created xsi:type="dcterms:W3CDTF">2024-03-03T11:48:28Z</dcterms:created>
  <dcterms:modified xsi:type="dcterms:W3CDTF">2025-05-21T07:03:53Z</dcterms:modified>
</cp:coreProperties>
</file>