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5" r:id="rId3"/>
    <p:sldMasterId id="2147483678" r:id="rId4"/>
    <p:sldMasterId id="2147483690" r:id="rId5"/>
  </p:sldMasterIdLst>
  <p:notesMasterIdLst>
    <p:notesMasterId r:id="rId80"/>
  </p:notesMasterIdLst>
  <p:sldIdLst>
    <p:sldId id="256" r:id="rId6"/>
    <p:sldId id="1560" r:id="rId7"/>
    <p:sldId id="386" r:id="rId8"/>
    <p:sldId id="305" r:id="rId9"/>
    <p:sldId id="1561" r:id="rId10"/>
    <p:sldId id="1563" r:id="rId11"/>
    <p:sldId id="1137" r:id="rId12"/>
    <p:sldId id="1138" r:id="rId13"/>
    <p:sldId id="1562" r:id="rId14"/>
    <p:sldId id="1559" r:id="rId15"/>
    <p:sldId id="1565" r:id="rId16"/>
    <p:sldId id="1564" r:id="rId17"/>
    <p:sldId id="1568" r:id="rId18"/>
    <p:sldId id="1569" r:id="rId19"/>
    <p:sldId id="1567" r:id="rId20"/>
    <p:sldId id="1573" r:id="rId21"/>
    <p:sldId id="1571" r:id="rId22"/>
    <p:sldId id="1572" r:id="rId23"/>
    <p:sldId id="1570" r:id="rId24"/>
    <p:sldId id="1575" r:id="rId25"/>
    <p:sldId id="1577" r:id="rId26"/>
    <p:sldId id="1578" r:id="rId27"/>
    <p:sldId id="1576" r:id="rId28"/>
    <p:sldId id="1566" r:id="rId29"/>
    <p:sldId id="1460" r:id="rId30"/>
    <p:sldId id="257" r:id="rId31"/>
    <p:sldId id="271" r:id="rId32"/>
    <p:sldId id="1461" r:id="rId33"/>
    <p:sldId id="258" r:id="rId34"/>
    <p:sldId id="262" r:id="rId35"/>
    <p:sldId id="261" r:id="rId36"/>
    <p:sldId id="1582" r:id="rId37"/>
    <p:sldId id="1583" r:id="rId38"/>
    <p:sldId id="1589" r:id="rId39"/>
    <p:sldId id="1465" r:id="rId40"/>
    <p:sldId id="1580" r:id="rId41"/>
    <p:sldId id="1581" r:id="rId42"/>
    <p:sldId id="1579" r:id="rId43"/>
    <p:sldId id="1584" r:id="rId44"/>
    <p:sldId id="1585" r:id="rId45"/>
    <p:sldId id="1591" r:id="rId46"/>
    <p:sldId id="1626" r:id="rId47"/>
    <p:sldId id="1628" r:id="rId48"/>
    <p:sldId id="1627" r:id="rId49"/>
    <p:sldId id="1630" r:id="rId50"/>
    <p:sldId id="1629" r:id="rId51"/>
    <p:sldId id="1310" r:id="rId52"/>
    <p:sldId id="1592" r:id="rId53"/>
    <p:sldId id="1483" r:id="rId54"/>
    <p:sldId id="1596" r:id="rId55"/>
    <p:sldId id="1480" r:id="rId56"/>
    <p:sldId id="1597" r:id="rId57"/>
    <p:sldId id="1606" r:id="rId58"/>
    <p:sldId id="1607" r:id="rId59"/>
    <p:sldId id="1604" r:id="rId60"/>
    <p:sldId id="1550" r:id="rId61"/>
    <p:sldId id="1605" r:id="rId62"/>
    <p:sldId id="1486" r:id="rId63"/>
    <p:sldId id="1517" r:id="rId64"/>
    <p:sldId id="1588" r:id="rId65"/>
    <p:sldId id="1593" r:id="rId66"/>
    <p:sldId id="1552" r:id="rId67"/>
    <p:sldId id="1525" r:id="rId68"/>
    <p:sldId id="1617" r:id="rId69"/>
    <p:sldId id="1641" r:id="rId70"/>
    <p:sldId id="1643" r:id="rId71"/>
    <p:sldId id="1642" r:id="rId72"/>
    <p:sldId id="1587" r:id="rId73"/>
    <p:sldId id="1440" r:id="rId74"/>
    <p:sldId id="1656" r:id="rId75"/>
    <p:sldId id="1445" r:id="rId76"/>
    <p:sldId id="1447" r:id="rId77"/>
    <p:sldId id="1140" r:id="rId78"/>
    <p:sldId id="1312" r:id="rId79"/>
  </p:sldIdLst>
  <p:sldSz cx="12192000" cy="6858000"/>
  <p:notesSz cx="9926638" cy="6858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F8C"/>
    <a:srgbClr val="00BFE9"/>
    <a:srgbClr val="144E8C"/>
    <a:srgbClr val="19BEDE"/>
    <a:srgbClr val="7EC352"/>
    <a:srgbClr val="97CA3F"/>
    <a:srgbClr val="00CC99"/>
    <a:srgbClr val="F1A0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712" autoAdjust="0"/>
  </p:normalViewPr>
  <p:slideViewPr>
    <p:cSldViewPr snapToGrid="0">
      <p:cViewPr varScale="1">
        <p:scale>
          <a:sx n="102" d="100"/>
          <a:sy n="102" d="100"/>
        </p:scale>
        <p:origin x="192" y="10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60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rgbClr val="0D4F8C"/>
                </a:solidFill>
                <a:latin typeface="+mn-lt"/>
                <a:ea typeface="+mn-ea"/>
                <a:cs typeface="+mn-cs"/>
              </a:defRPr>
            </a:pPr>
            <a:r>
              <a:rPr lang="el-GR" sz="2000" dirty="0">
                <a:solidFill>
                  <a:srgbClr val="0D4F8C"/>
                </a:solidFill>
              </a:rPr>
              <a:t>Κατανομή</a:t>
            </a:r>
            <a:r>
              <a:rPr lang="el-GR" sz="2000" baseline="0" dirty="0">
                <a:solidFill>
                  <a:srgbClr val="0D4F8C"/>
                </a:solidFill>
              </a:rPr>
              <a:t> Πόρων ανά Ταμείο </a:t>
            </a:r>
          </a:p>
          <a:p>
            <a:pPr>
              <a:defRPr sz="2000">
                <a:solidFill>
                  <a:srgbClr val="0D4F8C"/>
                </a:solidFill>
              </a:defRPr>
            </a:pPr>
            <a:r>
              <a:rPr lang="el-GR" sz="2000" baseline="0" dirty="0">
                <a:solidFill>
                  <a:srgbClr val="0D4F8C"/>
                </a:solidFill>
              </a:rPr>
              <a:t>(Δημόσια Δαπάνη €)</a:t>
            </a:r>
            <a:endParaRPr lang="el-GR" sz="2000" dirty="0">
              <a:solidFill>
                <a:srgbClr val="0D4F8C"/>
              </a:solidFill>
            </a:endParaRPr>
          </a:p>
        </c:rich>
      </c:tx>
      <c:overlay val="0"/>
      <c:spPr>
        <a:noFill/>
        <a:ln>
          <a:noFill/>
        </a:ln>
        <a:effectLst/>
      </c:spPr>
      <c:txPr>
        <a:bodyPr rot="0" spcFirstLastPara="1" vertOverflow="ellipsis" vert="horz" wrap="square" anchor="ctr" anchorCtr="1"/>
        <a:lstStyle/>
        <a:p>
          <a:pPr>
            <a:defRPr sz="2000" b="1" i="0" u="none" strike="noStrike" kern="1200" baseline="0">
              <a:solidFill>
                <a:srgbClr val="0D4F8C"/>
              </a:solidFill>
              <a:latin typeface="+mn-lt"/>
              <a:ea typeface="+mn-ea"/>
              <a:cs typeface="+mn-cs"/>
            </a:defRPr>
          </a:pPr>
          <a:endParaRPr lang="el-G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0196096224831575E-2"/>
          <c:y val="0.2358072759417322"/>
          <c:w val="0.89576863639708637"/>
          <c:h val="0.70612416411546419"/>
        </c:manualLayout>
      </c:layout>
      <c:pie3DChart>
        <c:varyColors val="1"/>
        <c:ser>
          <c:idx val="0"/>
          <c:order val="0"/>
          <c:explosion val="4"/>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D914-4613-9C0A-25DE9A733291}"/>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D914-4613-9C0A-25DE9A733291}"/>
              </c:ext>
            </c:extLst>
          </c:dPt>
          <c:dLbls>
            <c:dLbl>
              <c:idx val="0"/>
              <c:layout>
                <c:manualLayout>
                  <c:x val="-2.7052174033811679E-4"/>
                  <c:y val="4.6833161019950539E-2"/>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rgbClr val="0D4F8C"/>
                      </a:solidFill>
                      <a:latin typeface="+mn-lt"/>
                      <a:ea typeface="+mn-ea"/>
                      <a:cs typeface="+mn-cs"/>
                    </a:defRPr>
                  </a:pPr>
                  <a:endParaRPr lang="el-GR"/>
                </a:p>
              </c:txPr>
              <c:showLegendKey val="0"/>
              <c:showVal val="1"/>
              <c:showCatName val="0"/>
              <c:showSerName val="0"/>
              <c:showPercent val="0"/>
              <c:showBubbleSize val="0"/>
              <c:extLst>
                <c:ext xmlns:c15="http://schemas.microsoft.com/office/drawing/2012/chart" uri="{CE6537A1-D6FC-4f65-9D91-7224C49458BB}">
                  <c15:layout>
                    <c:manualLayout>
                      <c:w val="0.39033220847394073"/>
                      <c:h val="0.17803979324030933"/>
                    </c:manualLayout>
                  </c15:layout>
                </c:ext>
                <c:ext xmlns:c16="http://schemas.microsoft.com/office/drawing/2014/chart" uri="{C3380CC4-5D6E-409C-BE32-E72D297353CC}">
                  <c16:uniqueId val="{00000001-D914-4613-9C0A-25DE9A733291}"/>
                </c:ext>
              </c:extLst>
            </c:dLbl>
            <c:dLbl>
              <c:idx val="1"/>
              <c:layout>
                <c:manualLayout>
                  <c:x val="3.1719960510415715E-2"/>
                  <c:y val="-4.2199890153866916E-2"/>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rgbClr val="0D4F8C"/>
                      </a:solidFill>
                      <a:latin typeface="+mn-lt"/>
                      <a:ea typeface="+mn-ea"/>
                      <a:cs typeface="+mn-cs"/>
                    </a:defRPr>
                  </a:pPr>
                  <a:endParaRPr lang="el-GR"/>
                </a:p>
              </c:txPr>
              <c:showLegendKey val="0"/>
              <c:showVal val="1"/>
              <c:showCatName val="0"/>
              <c:showSerName val="0"/>
              <c:showPercent val="0"/>
              <c:showBubbleSize val="0"/>
              <c:extLst>
                <c:ext xmlns:c15="http://schemas.microsoft.com/office/drawing/2012/chart" uri="{CE6537A1-D6FC-4f65-9D91-7224C49458BB}">
                  <c15:layout>
                    <c:manualLayout>
                      <c:w val="0.36223678256625624"/>
                      <c:h val="0.12836437249286806"/>
                    </c:manualLayout>
                  </c15:layout>
                </c:ext>
                <c:ext xmlns:c16="http://schemas.microsoft.com/office/drawing/2014/chart" uri="{C3380CC4-5D6E-409C-BE32-E72D297353CC}">
                  <c16:uniqueId val="{00000003-D914-4613-9C0A-25DE9A733291}"/>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D4F8C"/>
                    </a:solidFill>
                    <a:latin typeface="+mn-lt"/>
                    <a:ea typeface="+mn-ea"/>
                    <a:cs typeface="+mn-cs"/>
                  </a:defRPr>
                </a:pPr>
                <a:endParaRPr lang="el-G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(Φύλλο1!$B$11,Φύλλο1!$B$12)</c:f>
              <c:strCache>
                <c:ptCount val="2"/>
                <c:pt idx="0">
                  <c:v> ΕΤΠΑ</c:v>
                </c:pt>
                <c:pt idx="1">
                  <c:v> ΕΚΤ+</c:v>
                </c:pt>
              </c:strCache>
            </c:strRef>
          </c:cat>
          <c:val>
            <c:numRef>
              <c:f>(Φύλλο1!$F$11,Φύλλο1!$F$12)</c:f>
              <c:numCache>
                <c:formatCode>#,##0</c:formatCode>
                <c:ptCount val="2"/>
                <c:pt idx="0">
                  <c:v>473526739</c:v>
                </c:pt>
                <c:pt idx="1">
                  <c:v>165572105</c:v>
                </c:pt>
              </c:numCache>
            </c:numRef>
          </c:val>
          <c:extLst>
            <c:ext xmlns:c16="http://schemas.microsoft.com/office/drawing/2014/chart" uri="{C3380CC4-5D6E-409C-BE32-E72D297353CC}">
              <c16:uniqueId val="{00000004-D914-4613-9C0A-25DE9A733291}"/>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33541289373391353"/>
          <c:y val="0.90801576463297062"/>
          <c:w val="0.35502290203570103"/>
          <c:h val="8.2046252384949114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l-GR"/>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4302125" cy="3444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5622925" y="0"/>
            <a:ext cx="4302125" cy="344488"/>
          </a:xfrm>
          <a:prstGeom prst="rect">
            <a:avLst/>
          </a:prstGeom>
        </p:spPr>
        <p:txBody>
          <a:bodyPr vert="horz" lIns="91440" tIns="45720" rIns="91440" bIns="45720" rtlCol="0"/>
          <a:lstStyle>
            <a:lvl1pPr algn="r">
              <a:defRPr sz="1200"/>
            </a:lvl1pPr>
          </a:lstStyle>
          <a:p>
            <a:fld id="{5CBF1B95-7F8A-47CA-A6BF-7AA203EB746F}" type="datetimeFigureOut">
              <a:rPr lang="el-GR" smtClean="0"/>
              <a:t>20/5/2025</a:t>
            </a:fld>
            <a:endParaRPr lang="el-GR"/>
          </a:p>
        </p:txBody>
      </p:sp>
      <p:sp>
        <p:nvSpPr>
          <p:cNvPr id="4" name="Θέση εικόνας διαφάνειας 3"/>
          <p:cNvSpPr>
            <a:spLocks noGrp="1" noRot="1" noChangeAspect="1"/>
          </p:cNvSpPr>
          <p:nvPr>
            <p:ph type="sldImg" idx="2"/>
          </p:nvPr>
        </p:nvSpPr>
        <p:spPr>
          <a:xfrm>
            <a:off x="2905125" y="857250"/>
            <a:ext cx="4116388" cy="231457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992188" y="3300413"/>
            <a:ext cx="7942262" cy="2700337"/>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6513513"/>
            <a:ext cx="4302125" cy="3444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5622925" y="6513513"/>
            <a:ext cx="4302125" cy="344487"/>
          </a:xfrm>
          <a:prstGeom prst="rect">
            <a:avLst/>
          </a:prstGeom>
        </p:spPr>
        <p:txBody>
          <a:bodyPr vert="horz" lIns="91440" tIns="45720" rIns="91440" bIns="45720" rtlCol="0" anchor="b"/>
          <a:lstStyle>
            <a:lvl1pPr algn="r">
              <a:defRPr sz="1200"/>
            </a:lvl1pPr>
          </a:lstStyle>
          <a:p>
            <a:fld id="{C6EFF1BE-7326-46B5-89E4-3087D26465EA}" type="slidenum">
              <a:rPr lang="el-GR" smtClean="0"/>
              <a:t>‹#›</a:t>
            </a:fld>
            <a:endParaRPr lang="el-GR"/>
          </a:p>
        </p:txBody>
      </p:sp>
    </p:spTree>
    <p:extLst>
      <p:ext uri="{BB962C8B-B14F-4D97-AF65-F5344CB8AC3E}">
        <p14:creationId xmlns:p14="http://schemas.microsoft.com/office/powerpoint/2010/main" val="263030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l-GR" sz="1200" b="0" i="0" u="none" strike="noStrike" kern="1200" cap="none" spc="0" normalizeH="0" baseline="0" noProof="0" smtClean="0">
                <a:ln>
                  <a:noFill/>
                </a:ln>
                <a:solidFill>
                  <a:srgbClr val="363D3D"/>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l-GR" sz="1200" b="0" i="0" u="none" strike="noStrike" kern="1200" cap="none" spc="0" normalizeH="0" baseline="0" noProof="0" dirty="0">
              <a:ln>
                <a:noFill/>
              </a:ln>
              <a:solidFill>
                <a:srgbClr val="363D3D"/>
              </a:solidFill>
              <a:effectLst/>
              <a:uLnTx/>
              <a:uFillTx/>
              <a:latin typeface="Calibri"/>
              <a:ea typeface="+mn-ea"/>
              <a:cs typeface="+mn-cs"/>
            </a:endParaRPr>
          </a:p>
        </p:txBody>
      </p:sp>
    </p:spTree>
    <p:extLst>
      <p:ext uri="{BB962C8B-B14F-4D97-AF65-F5344CB8AC3E}">
        <p14:creationId xmlns:p14="http://schemas.microsoft.com/office/powerpoint/2010/main" val="2913744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6EFF1BE-7326-46B5-89E4-3087D26465EA}" type="slidenum">
              <a:rPr lang="el-GR" smtClean="0"/>
              <a:t>44</a:t>
            </a:fld>
            <a:endParaRPr lang="el-GR"/>
          </a:p>
        </p:txBody>
      </p:sp>
    </p:spTree>
    <p:extLst>
      <p:ext uri="{BB962C8B-B14F-4D97-AF65-F5344CB8AC3E}">
        <p14:creationId xmlns:p14="http://schemas.microsoft.com/office/powerpoint/2010/main" val="4012968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6EFF1BE-7326-46B5-89E4-3087D26465EA}" type="slidenum">
              <a:rPr lang="el-GR" smtClean="0"/>
              <a:t>45</a:t>
            </a:fld>
            <a:endParaRPr lang="el-GR"/>
          </a:p>
        </p:txBody>
      </p:sp>
    </p:spTree>
    <p:extLst>
      <p:ext uri="{BB962C8B-B14F-4D97-AF65-F5344CB8AC3E}">
        <p14:creationId xmlns:p14="http://schemas.microsoft.com/office/powerpoint/2010/main" val="389958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6EFF1BE-7326-46B5-89E4-3087D26465EA}" type="slidenum">
              <a:rPr lang="el-GR" smtClean="0"/>
              <a:t>46</a:t>
            </a:fld>
            <a:endParaRPr lang="el-GR"/>
          </a:p>
        </p:txBody>
      </p:sp>
    </p:spTree>
    <p:extLst>
      <p:ext uri="{BB962C8B-B14F-4D97-AF65-F5344CB8AC3E}">
        <p14:creationId xmlns:p14="http://schemas.microsoft.com/office/powerpoint/2010/main" val="3173264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6EFF1BE-7326-46B5-89E4-3087D26465EA}" type="slidenum">
              <a:rPr lang="el-GR" smtClean="0"/>
              <a:t>68</a:t>
            </a:fld>
            <a:endParaRPr lang="el-GR"/>
          </a:p>
        </p:txBody>
      </p:sp>
    </p:spTree>
    <p:extLst>
      <p:ext uri="{BB962C8B-B14F-4D97-AF65-F5344CB8AC3E}">
        <p14:creationId xmlns:p14="http://schemas.microsoft.com/office/powerpoint/2010/main" val="834351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EFF1BE-7326-46B5-89E4-3087D26465EA}"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246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EFF1BE-7326-46B5-89E4-3087D26465EA}"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332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EFF1BE-7326-46B5-89E4-3087D26465EA}"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489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EFF1BE-7326-46B5-89E4-3087D26465EA}"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245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EFF1BE-7326-46B5-89E4-3087D26465EA}"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051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EFF1BE-7326-46B5-89E4-3087D26465EA}"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709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D0C6C0E5-DD5B-BA78-40FF-F7582005C7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9" y="0"/>
            <a:ext cx="12189461" cy="6858000"/>
          </a:xfrm>
          <a:prstGeom prst="rect">
            <a:avLst/>
          </a:prstGeom>
        </p:spPr>
      </p:pic>
      <p:sp>
        <p:nvSpPr>
          <p:cNvPr id="2" name="Τίτλος 1">
            <a:extLst>
              <a:ext uri="{FF2B5EF4-FFF2-40B4-BE49-F238E27FC236}">
                <a16:creationId xmlns:a16="http://schemas.microsoft.com/office/drawing/2014/main" id="{CEF3DD6A-C41C-BF98-3C60-D704770421F8}"/>
              </a:ext>
            </a:extLst>
          </p:cNvPr>
          <p:cNvSpPr>
            <a:spLocks noGrp="1"/>
          </p:cNvSpPr>
          <p:nvPr>
            <p:ph type="ctrTitle"/>
          </p:nvPr>
        </p:nvSpPr>
        <p:spPr>
          <a:xfrm>
            <a:off x="1417320" y="1395008"/>
            <a:ext cx="9357360" cy="1463675"/>
          </a:xfrm>
        </p:spPr>
        <p:txBody>
          <a:bodyPr anchor="b">
            <a:normAutofit/>
          </a:bodyPr>
          <a:lstStyle>
            <a:lvl1pPr algn="l">
              <a:defRPr sz="3600">
                <a:solidFill>
                  <a:schemeClr val="bg1"/>
                </a:solidFill>
                <a:latin typeface="Trebuchet MS" panose="020B0603020202020204" pitchFamily="34" charset="0"/>
              </a:defRPr>
            </a:lvl1pPr>
          </a:lstStyle>
          <a:p>
            <a:r>
              <a:rPr lang="el-GR" dirty="0"/>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6E1F1562-A7AD-1FD8-C13E-7FFFD730A6E6}"/>
              </a:ext>
            </a:extLst>
          </p:cNvPr>
          <p:cNvSpPr>
            <a:spLocks noGrp="1"/>
          </p:cNvSpPr>
          <p:nvPr>
            <p:ph type="subTitle" idx="1"/>
          </p:nvPr>
        </p:nvSpPr>
        <p:spPr>
          <a:xfrm>
            <a:off x="1417320" y="3036773"/>
            <a:ext cx="6928658" cy="803707"/>
          </a:xfrm>
        </p:spPr>
        <p:txBody>
          <a:bodyPr>
            <a:normAutofit/>
          </a:bodyPr>
          <a:lstStyle>
            <a:lvl1pPr marL="0" indent="0" algn="l">
              <a:buNone/>
              <a:defRPr sz="1600">
                <a:solidFill>
                  <a:srgbClr val="19BEDE"/>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dirty="0"/>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EAEF9C73-72CF-FBDA-2FD3-B2372849EA8C}"/>
              </a:ext>
            </a:extLst>
          </p:cNvPr>
          <p:cNvSpPr>
            <a:spLocks noGrp="1"/>
          </p:cNvSpPr>
          <p:nvPr>
            <p:ph type="dt" sz="half" idx="10"/>
          </p:nvPr>
        </p:nvSpPr>
        <p:spPr/>
        <p:txBody>
          <a:bodyPr/>
          <a:lstStyle/>
          <a:p>
            <a:fld id="{33312B16-8557-4743-8EE6-3DDFEC79069C}" type="datetimeFigureOut">
              <a:rPr lang="el-GR" smtClean="0"/>
              <a:t>20/5/2025</a:t>
            </a:fld>
            <a:endParaRPr lang="el-GR" dirty="0"/>
          </a:p>
        </p:txBody>
      </p:sp>
      <p:sp>
        <p:nvSpPr>
          <p:cNvPr id="5" name="Θέση υποσέλιδου 4">
            <a:extLst>
              <a:ext uri="{FF2B5EF4-FFF2-40B4-BE49-F238E27FC236}">
                <a16:creationId xmlns:a16="http://schemas.microsoft.com/office/drawing/2014/main" id="{32887C82-0744-840D-E8FC-98DB4A29E4B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BAB3BAB-2282-65B1-B77C-BBF5A897F707}"/>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071024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DC8F0F-BA7E-7CB9-3A54-6BEA4797148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F0B75243-BBCD-43CE-822F-C6F6983528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DBB4CB97-2DE6-EC80-87E7-BD3E198C2D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733E93E-16E7-C099-DED5-97837B9E7858}"/>
              </a:ext>
            </a:extLst>
          </p:cNvPr>
          <p:cNvSpPr>
            <a:spLocks noGrp="1"/>
          </p:cNvSpPr>
          <p:nvPr>
            <p:ph type="dt" sz="half" idx="10"/>
          </p:nvPr>
        </p:nvSpPr>
        <p:spPr/>
        <p:txBody>
          <a:bodyPr/>
          <a:lstStyle/>
          <a:p>
            <a:fld id="{33312B16-8557-4743-8EE6-3DDFEC79069C}" type="datetimeFigureOut">
              <a:rPr lang="el-GR" smtClean="0"/>
              <a:t>20/5/2025</a:t>
            </a:fld>
            <a:endParaRPr lang="el-GR"/>
          </a:p>
        </p:txBody>
      </p:sp>
      <p:sp>
        <p:nvSpPr>
          <p:cNvPr id="6" name="Θέση υποσέλιδου 5">
            <a:extLst>
              <a:ext uri="{FF2B5EF4-FFF2-40B4-BE49-F238E27FC236}">
                <a16:creationId xmlns:a16="http://schemas.microsoft.com/office/drawing/2014/main" id="{AF45B22E-AFD4-EB40-0F5A-7DDF7541110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B6FC40F-9A36-69D8-5960-73B06ADCDBF5}"/>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3776321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55BD0E-ACB0-F32F-2E40-61B53F91E9A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59647C48-58F9-1D41-3599-64F8768DB10A}"/>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2EB6C4A-BE76-9C2C-CF1D-3B213480673C}"/>
              </a:ext>
            </a:extLst>
          </p:cNvPr>
          <p:cNvSpPr>
            <a:spLocks noGrp="1"/>
          </p:cNvSpPr>
          <p:nvPr>
            <p:ph type="dt" sz="half" idx="10"/>
          </p:nvPr>
        </p:nvSpPr>
        <p:spPr/>
        <p:txBody>
          <a:bodyPr/>
          <a:lstStyle/>
          <a:p>
            <a:fld id="{33312B16-8557-4743-8EE6-3DDFEC79069C}" type="datetimeFigureOut">
              <a:rPr lang="el-GR" smtClean="0"/>
              <a:t>20/5/2025</a:t>
            </a:fld>
            <a:endParaRPr lang="el-GR"/>
          </a:p>
        </p:txBody>
      </p:sp>
      <p:sp>
        <p:nvSpPr>
          <p:cNvPr id="5" name="Θέση υποσέλιδου 4">
            <a:extLst>
              <a:ext uri="{FF2B5EF4-FFF2-40B4-BE49-F238E27FC236}">
                <a16:creationId xmlns:a16="http://schemas.microsoft.com/office/drawing/2014/main" id="{4102D70D-9B4B-0C37-CBA9-2DE8780220C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202EDDF-5764-A8EC-CADA-CCA704B90D43}"/>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1816522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B77DC1C3-C346-6B0A-080D-73E65C565F59}"/>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DBF89DD-2E67-7AAC-5247-4A9E9D00A524}"/>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2C0E958-0C65-C4CA-3376-45E282750974}"/>
              </a:ext>
            </a:extLst>
          </p:cNvPr>
          <p:cNvSpPr>
            <a:spLocks noGrp="1"/>
          </p:cNvSpPr>
          <p:nvPr>
            <p:ph type="dt" sz="half" idx="10"/>
          </p:nvPr>
        </p:nvSpPr>
        <p:spPr/>
        <p:txBody>
          <a:bodyPr/>
          <a:lstStyle/>
          <a:p>
            <a:fld id="{33312B16-8557-4743-8EE6-3DDFEC79069C}" type="datetimeFigureOut">
              <a:rPr lang="el-GR" smtClean="0"/>
              <a:t>20/5/2025</a:t>
            </a:fld>
            <a:endParaRPr lang="el-GR"/>
          </a:p>
        </p:txBody>
      </p:sp>
      <p:sp>
        <p:nvSpPr>
          <p:cNvPr id="5" name="Θέση υποσέλιδου 4">
            <a:extLst>
              <a:ext uri="{FF2B5EF4-FFF2-40B4-BE49-F238E27FC236}">
                <a16:creationId xmlns:a16="http://schemas.microsoft.com/office/drawing/2014/main" id="{B64282EE-F41D-7F6B-2076-C658F59BDB1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64A46E9-1CC2-A7D2-B18C-69D2B3FBE553}"/>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239199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9D9D9"/>
          </a:solidFill>
          <a:ln/>
        </p:spPr>
      </p:sp>
      <p:sp>
        <p:nvSpPr>
          <p:cNvPr id="3" name="Shape 1"/>
          <p:cNvSpPr/>
          <p:nvPr/>
        </p:nvSpPr>
        <p:spPr>
          <a:xfrm>
            <a:off x="0" y="0"/>
            <a:ext cx="12192000" cy="6858000"/>
          </a:xfrm>
          <a:prstGeom prst="rect">
            <a:avLst/>
          </a:prstGeom>
          <a:solidFill>
            <a:srgbClr val="F7F7F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098784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9D9D9"/>
          </a:solidFill>
          <a:ln/>
        </p:spPr>
      </p:sp>
      <p:sp>
        <p:nvSpPr>
          <p:cNvPr id="3" name="Shape 1"/>
          <p:cNvSpPr/>
          <p:nvPr/>
        </p:nvSpPr>
        <p:spPr>
          <a:xfrm>
            <a:off x="0" y="0"/>
            <a:ext cx="12192000" cy="6858000"/>
          </a:xfrm>
          <a:prstGeom prst="rect">
            <a:avLst/>
          </a:prstGeom>
          <a:solidFill>
            <a:srgbClr val="F7F7F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982614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Διαφάνεια τίτλου">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6752D1B5-BA53-6481-474E-2EE7A6D1FF12}"/>
              </a:ext>
            </a:extLst>
          </p:cNvPr>
          <p:cNvSpPr>
            <a:spLocks noGrp="1"/>
          </p:cNvSpPr>
          <p:nvPr>
            <p:ph type="dt" sz="half" idx="10"/>
          </p:nvPr>
        </p:nvSpPr>
        <p:spPr/>
        <p:txBody>
          <a:bodyPr/>
          <a:lstStyle/>
          <a:p>
            <a:fld id="{FA18AEA9-71C6-468C-BEB2-7FB1CAECB70F}" type="datetimeFigureOut">
              <a:rPr lang="el-GR" smtClean="0"/>
              <a:t>20/5/2025</a:t>
            </a:fld>
            <a:endParaRPr lang="el-GR"/>
          </a:p>
        </p:txBody>
      </p:sp>
      <p:sp>
        <p:nvSpPr>
          <p:cNvPr id="5" name="Θέση υποσέλιδου 4">
            <a:extLst>
              <a:ext uri="{FF2B5EF4-FFF2-40B4-BE49-F238E27FC236}">
                <a16:creationId xmlns:a16="http://schemas.microsoft.com/office/drawing/2014/main" id="{DB707AFC-FF13-3D18-A576-6BFF1AD4DF5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BA11A37-CB44-6D2D-E490-97C6255F48DB}"/>
              </a:ext>
            </a:extLst>
          </p:cNvPr>
          <p:cNvSpPr>
            <a:spLocks noGrp="1"/>
          </p:cNvSpPr>
          <p:nvPr>
            <p:ph type="sldNum" sz="quarter" idx="12"/>
          </p:nvPr>
        </p:nvSpPr>
        <p:spPr/>
        <p:txBody>
          <a:bodyPr/>
          <a:lstStyle/>
          <a:p>
            <a:fld id="{F8B1DC26-6129-45E6-B3DE-8F39747A7F71}" type="slidenum">
              <a:rPr lang="el-GR" smtClean="0"/>
              <a:t>‹#›</a:t>
            </a:fld>
            <a:endParaRPr lang="el-GR"/>
          </a:p>
        </p:txBody>
      </p:sp>
      <p:sp>
        <p:nvSpPr>
          <p:cNvPr id="7" name="Θέση τίτλου 1">
            <a:extLst>
              <a:ext uri="{FF2B5EF4-FFF2-40B4-BE49-F238E27FC236}">
                <a16:creationId xmlns:a16="http://schemas.microsoft.com/office/drawing/2014/main" id="{7E16175E-F3D0-4B46-2EE5-9C896A109045}"/>
              </a:ext>
            </a:extLst>
          </p:cNvPr>
          <p:cNvSpPr>
            <a:spLocks noGrp="1"/>
          </p:cNvSpPr>
          <p:nvPr>
            <p:ph type="title"/>
          </p:nvPr>
        </p:nvSpPr>
        <p:spPr>
          <a:xfrm>
            <a:off x="707571" y="887639"/>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Tree>
    <p:extLst>
      <p:ext uri="{BB962C8B-B14F-4D97-AF65-F5344CB8AC3E}">
        <p14:creationId xmlns:p14="http://schemas.microsoft.com/office/powerpoint/2010/main" val="3135145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746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531FB97F-CC01-4389-A587-E51C83BD77D2}" type="datetimeFigureOut">
              <a:rPr lang="el-GR" smtClean="0"/>
              <a:t>20/5/2025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59CAA72-09AF-44B1-877F-00ACFED4FCF1}"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462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31FB97F-CC01-4389-A587-E51C83BD77D2}" type="datetimeFigureOut">
              <a:rPr lang="el-GR" smtClean="0"/>
              <a:t>20/5/2025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59CAA72-09AF-44B1-877F-00ACFED4FCF1}" type="slidenum">
              <a:rPr lang="el-GR" smtClean="0"/>
              <a:t>‹#›</a:t>
            </a:fld>
            <a:endParaRPr lang="el-GR"/>
          </a:p>
        </p:txBody>
      </p:sp>
    </p:spTree>
    <p:extLst>
      <p:ext uri="{BB962C8B-B14F-4D97-AF65-F5344CB8AC3E}">
        <p14:creationId xmlns:p14="http://schemas.microsoft.com/office/powerpoint/2010/main" val="4105701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531FB97F-CC01-4389-A587-E51C83BD77D2}" type="datetimeFigureOut">
              <a:rPr lang="el-GR" smtClean="0"/>
              <a:t>20/5/2025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59CAA72-09AF-44B1-877F-00ACFED4FCF1}"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62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C51F3F-A005-3BA9-10E2-3A482100AD8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DB6E654C-8964-0AF7-34FF-BD50C2CF211F}"/>
              </a:ext>
            </a:extLst>
          </p:cNvPr>
          <p:cNvSpPr>
            <a:spLocks noGrp="1"/>
          </p:cNvSpPr>
          <p:nvPr>
            <p:ph type="dt" sz="half" idx="10"/>
          </p:nvPr>
        </p:nvSpPr>
        <p:spPr/>
        <p:txBody>
          <a:bodyPr/>
          <a:lstStyle/>
          <a:p>
            <a:fld id="{33312B16-8557-4743-8EE6-3DDFEC79069C}" type="datetimeFigureOut">
              <a:rPr lang="el-GR" smtClean="0"/>
              <a:t>20/5/2025</a:t>
            </a:fld>
            <a:endParaRPr lang="el-GR"/>
          </a:p>
        </p:txBody>
      </p:sp>
      <p:sp>
        <p:nvSpPr>
          <p:cNvPr id="4" name="Θέση υποσέλιδου 3">
            <a:extLst>
              <a:ext uri="{FF2B5EF4-FFF2-40B4-BE49-F238E27FC236}">
                <a16:creationId xmlns:a16="http://schemas.microsoft.com/office/drawing/2014/main" id="{2DA513F4-377C-8213-406E-E05FDA99FCA8}"/>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66D9FAF-D353-4D75-6242-880A95ACE3F6}"/>
              </a:ext>
            </a:extLst>
          </p:cNvPr>
          <p:cNvSpPr>
            <a:spLocks noGrp="1"/>
          </p:cNvSpPr>
          <p:nvPr>
            <p:ph type="sldNum" sz="quarter" idx="12"/>
          </p:nvPr>
        </p:nvSpPr>
        <p:spPr/>
        <p:txBody>
          <a:bodyPr/>
          <a:lstStyle/>
          <a:p>
            <a:fld id="{C6DD6E9A-F6BC-4101-9D32-73E53CB7934B}" type="slidenum">
              <a:rPr lang="el-GR" smtClean="0"/>
              <a:t>‹#›</a:t>
            </a:fld>
            <a:endParaRPr lang="el-GR"/>
          </a:p>
        </p:txBody>
      </p:sp>
      <p:sp>
        <p:nvSpPr>
          <p:cNvPr id="6" name="Θέση περιεχομένου 2">
            <a:extLst>
              <a:ext uri="{FF2B5EF4-FFF2-40B4-BE49-F238E27FC236}">
                <a16:creationId xmlns:a16="http://schemas.microsoft.com/office/drawing/2014/main" id="{38F1B451-D1F7-FA4D-007E-083E8C9EDCBE}"/>
              </a:ext>
            </a:extLst>
          </p:cNvPr>
          <p:cNvSpPr>
            <a:spLocks noGrp="1"/>
          </p:cNvSpPr>
          <p:nvPr>
            <p:ph idx="1"/>
          </p:nvPr>
        </p:nvSpPr>
        <p:spPr>
          <a:xfrm>
            <a:off x="838200" y="1825625"/>
            <a:ext cx="10515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Tree>
    <p:extLst>
      <p:ext uri="{BB962C8B-B14F-4D97-AF65-F5344CB8AC3E}">
        <p14:creationId xmlns:p14="http://schemas.microsoft.com/office/powerpoint/2010/main" val="1493840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531FB97F-CC01-4389-A587-E51C83BD77D2}" type="datetimeFigureOut">
              <a:rPr lang="el-GR" smtClean="0"/>
              <a:t>20/5/2025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59CAA72-09AF-44B1-877F-00ACFED4FCF1}" type="slidenum">
              <a:rPr lang="el-GR" smtClean="0"/>
              <a:t>‹#›</a:t>
            </a:fld>
            <a:endParaRPr lang="el-GR"/>
          </a:p>
        </p:txBody>
      </p:sp>
    </p:spTree>
    <p:extLst>
      <p:ext uri="{BB962C8B-B14F-4D97-AF65-F5344CB8AC3E}">
        <p14:creationId xmlns:p14="http://schemas.microsoft.com/office/powerpoint/2010/main" val="254169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9728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1792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31FB97F-CC01-4389-A587-E51C83BD77D2}" type="datetimeFigureOut">
              <a:rPr lang="el-GR" smtClean="0"/>
              <a:t>20/5/2025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59CAA72-09AF-44B1-877F-00ACFED4FCF1}" type="slidenum">
              <a:rPr lang="el-GR" smtClean="0"/>
              <a:t>‹#›</a:t>
            </a:fld>
            <a:endParaRPr lang="el-GR"/>
          </a:p>
        </p:txBody>
      </p:sp>
    </p:spTree>
    <p:extLst>
      <p:ext uri="{BB962C8B-B14F-4D97-AF65-F5344CB8AC3E}">
        <p14:creationId xmlns:p14="http://schemas.microsoft.com/office/powerpoint/2010/main" val="2447494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531FB97F-CC01-4389-A587-E51C83BD77D2}" type="datetimeFigureOut">
              <a:rPr lang="el-GR" smtClean="0"/>
              <a:t>20/5/2025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59CAA72-09AF-44B1-877F-00ACFED4FCF1}" type="slidenum">
              <a:rPr lang="el-GR" smtClean="0"/>
              <a:t>‹#›</a:t>
            </a:fld>
            <a:endParaRPr lang="el-GR"/>
          </a:p>
        </p:txBody>
      </p:sp>
    </p:spTree>
    <p:extLst>
      <p:ext uri="{BB962C8B-B14F-4D97-AF65-F5344CB8AC3E}">
        <p14:creationId xmlns:p14="http://schemas.microsoft.com/office/powerpoint/2010/main" val="1587587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31FB97F-CC01-4389-A587-E51C83BD77D2}" type="datetimeFigureOut">
              <a:rPr lang="el-GR" smtClean="0"/>
              <a:t>20/5/2025</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D59CAA72-09AF-44B1-877F-00ACFED4FCF1}" type="slidenum">
              <a:rPr lang="el-GR" smtClean="0"/>
              <a:t>‹#›</a:t>
            </a:fld>
            <a:endParaRPr lang="el-GR"/>
          </a:p>
        </p:txBody>
      </p:sp>
    </p:spTree>
    <p:extLst>
      <p:ext uri="{BB962C8B-B14F-4D97-AF65-F5344CB8AC3E}">
        <p14:creationId xmlns:p14="http://schemas.microsoft.com/office/powerpoint/2010/main" val="2687935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31FB97F-CC01-4389-A587-E51C83BD77D2}" type="datetimeFigureOut">
              <a:rPr lang="el-GR" smtClean="0"/>
              <a:t>20/5/2025</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9CAA72-09AF-44B1-877F-00ACFED4FCF1}" type="slidenum">
              <a:rPr lang="el-GR" smtClean="0"/>
              <a:t>‹#›</a:t>
            </a:fld>
            <a:endParaRPr lang="el-GR"/>
          </a:p>
        </p:txBody>
      </p:sp>
    </p:spTree>
    <p:extLst>
      <p:ext uri="{BB962C8B-B14F-4D97-AF65-F5344CB8AC3E}">
        <p14:creationId xmlns:p14="http://schemas.microsoft.com/office/powerpoint/2010/main" val="2199543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31FB97F-CC01-4389-A587-E51C83BD77D2}" type="datetimeFigureOut">
              <a:rPr lang="el-GR" smtClean="0"/>
              <a:t>20/5/2025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59CAA72-09AF-44B1-877F-00ACFED4FCF1}" type="slidenum">
              <a:rPr lang="el-GR" smtClean="0"/>
              <a:t>‹#›</a:t>
            </a:fld>
            <a:endParaRPr lang="el-GR"/>
          </a:p>
        </p:txBody>
      </p:sp>
    </p:spTree>
    <p:extLst>
      <p:ext uri="{BB962C8B-B14F-4D97-AF65-F5344CB8AC3E}">
        <p14:creationId xmlns:p14="http://schemas.microsoft.com/office/powerpoint/2010/main" val="4102345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31FB97F-CC01-4389-A587-E51C83BD77D2}" type="datetimeFigureOut">
              <a:rPr lang="el-GR" smtClean="0"/>
              <a:t>20/5/2025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59CAA72-09AF-44B1-877F-00ACFED4FCF1}" type="slidenum">
              <a:rPr lang="el-GR" smtClean="0"/>
              <a:t>‹#›</a:t>
            </a:fld>
            <a:endParaRPr lang="el-GR"/>
          </a:p>
        </p:txBody>
      </p:sp>
    </p:spTree>
    <p:extLst>
      <p:ext uri="{BB962C8B-B14F-4D97-AF65-F5344CB8AC3E}">
        <p14:creationId xmlns:p14="http://schemas.microsoft.com/office/powerpoint/2010/main" val="2984022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31FB97F-CC01-4389-A587-E51C83BD77D2}" type="datetimeFigureOut">
              <a:rPr lang="el-GR" smtClean="0"/>
              <a:t>20/5/2025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59CAA72-09AF-44B1-877F-00ACFED4FCF1}" type="slidenum">
              <a:rPr lang="el-GR" smtClean="0"/>
              <a:t>‹#›</a:t>
            </a:fld>
            <a:endParaRPr lang="el-GR"/>
          </a:p>
        </p:txBody>
      </p:sp>
    </p:spTree>
    <p:extLst>
      <p:ext uri="{BB962C8B-B14F-4D97-AF65-F5344CB8AC3E}">
        <p14:creationId xmlns:p14="http://schemas.microsoft.com/office/powerpoint/2010/main" val="3911259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62926E22-669E-47A9-B585-83141EB8A1CF}" type="datetimeFigureOut">
              <a:rPr lang="el-GR" smtClean="0"/>
              <a:t>20/5/2025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F887013-4095-41CD-A629-EBEC3AFD4B2A}"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02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2926E22-669E-47A9-B585-83141EB8A1CF}" type="datetimeFigureOut">
              <a:rPr lang="el-GR" smtClean="0"/>
              <a:t>20/5/2025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F887013-4095-41CD-A629-EBEC3AFD4B2A}" type="slidenum">
              <a:rPr lang="el-GR" smtClean="0"/>
              <a:t>‹#›</a:t>
            </a:fld>
            <a:endParaRPr lang="el-GR"/>
          </a:p>
        </p:txBody>
      </p:sp>
    </p:spTree>
    <p:extLst>
      <p:ext uri="{BB962C8B-B14F-4D97-AF65-F5344CB8AC3E}">
        <p14:creationId xmlns:p14="http://schemas.microsoft.com/office/powerpoint/2010/main" val="1769062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E5B180-03A5-54B2-FF10-D88D62CB1B6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D8BD2AB-2786-DEEA-66E7-D27B1A80A321}"/>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F7A3B8E-6754-BC80-511E-63AA56052E42}"/>
              </a:ext>
            </a:extLst>
          </p:cNvPr>
          <p:cNvSpPr>
            <a:spLocks noGrp="1"/>
          </p:cNvSpPr>
          <p:nvPr>
            <p:ph type="dt" sz="half" idx="10"/>
          </p:nvPr>
        </p:nvSpPr>
        <p:spPr/>
        <p:txBody>
          <a:bodyPr/>
          <a:lstStyle/>
          <a:p>
            <a:fld id="{33312B16-8557-4743-8EE6-3DDFEC79069C}" type="datetimeFigureOut">
              <a:rPr lang="el-GR" smtClean="0"/>
              <a:t>20/5/2025</a:t>
            </a:fld>
            <a:endParaRPr lang="el-GR"/>
          </a:p>
        </p:txBody>
      </p:sp>
      <p:sp>
        <p:nvSpPr>
          <p:cNvPr id="5" name="Θέση υποσέλιδου 4">
            <a:extLst>
              <a:ext uri="{FF2B5EF4-FFF2-40B4-BE49-F238E27FC236}">
                <a16:creationId xmlns:a16="http://schemas.microsoft.com/office/drawing/2014/main" id="{BD22244D-72CD-2979-F484-8014864503F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7DE94E2-BE2B-0F7F-9628-25ECE7C8DDBC}"/>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341818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2926E22-669E-47A9-B585-83141EB8A1CF}" type="datetimeFigureOut">
              <a:rPr lang="el-GR" smtClean="0"/>
              <a:t>20/5/2025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F887013-4095-41CD-A629-EBEC3AFD4B2A}"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110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62926E22-669E-47A9-B585-83141EB8A1CF}" type="datetimeFigureOut">
              <a:rPr lang="el-GR" smtClean="0"/>
              <a:t>20/5/2025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F887013-4095-41CD-A629-EBEC3AFD4B2A}" type="slidenum">
              <a:rPr lang="el-GR" smtClean="0"/>
              <a:t>‹#›</a:t>
            </a:fld>
            <a:endParaRPr lang="el-GR"/>
          </a:p>
        </p:txBody>
      </p:sp>
    </p:spTree>
    <p:extLst>
      <p:ext uri="{BB962C8B-B14F-4D97-AF65-F5344CB8AC3E}">
        <p14:creationId xmlns:p14="http://schemas.microsoft.com/office/powerpoint/2010/main" val="2156067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97280" y="2582335"/>
            <a:ext cx="4937760" cy="32867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17920" y="2582334"/>
            <a:ext cx="4937760" cy="32867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62926E22-669E-47A9-B585-83141EB8A1CF}" type="datetimeFigureOut">
              <a:rPr lang="el-GR" smtClean="0"/>
              <a:t>20/5/2025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F887013-4095-41CD-A629-EBEC3AFD4B2A}" type="slidenum">
              <a:rPr lang="el-GR" smtClean="0"/>
              <a:t>‹#›</a:t>
            </a:fld>
            <a:endParaRPr lang="el-GR"/>
          </a:p>
        </p:txBody>
      </p:sp>
    </p:spTree>
    <p:extLst>
      <p:ext uri="{BB962C8B-B14F-4D97-AF65-F5344CB8AC3E}">
        <p14:creationId xmlns:p14="http://schemas.microsoft.com/office/powerpoint/2010/main" val="3973264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62926E22-669E-47A9-B585-83141EB8A1CF}" type="datetimeFigureOut">
              <a:rPr lang="el-GR" smtClean="0"/>
              <a:t>20/5/2025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F887013-4095-41CD-A629-EBEC3AFD4B2A}" type="slidenum">
              <a:rPr lang="el-GR" smtClean="0"/>
              <a:t>‹#›</a:t>
            </a:fld>
            <a:endParaRPr lang="el-GR"/>
          </a:p>
        </p:txBody>
      </p:sp>
    </p:spTree>
    <p:extLst>
      <p:ext uri="{BB962C8B-B14F-4D97-AF65-F5344CB8AC3E}">
        <p14:creationId xmlns:p14="http://schemas.microsoft.com/office/powerpoint/2010/main" val="4274472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2926E22-669E-47A9-B585-83141EB8A1CF}" type="datetimeFigureOut">
              <a:rPr lang="el-GR" smtClean="0"/>
              <a:t>20/5/2025</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CF887013-4095-41CD-A629-EBEC3AFD4B2A}" type="slidenum">
              <a:rPr lang="el-GR" smtClean="0"/>
              <a:t>‹#›</a:t>
            </a:fld>
            <a:endParaRPr lang="el-GR"/>
          </a:p>
        </p:txBody>
      </p:sp>
    </p:spTree>
    <p:extLst>
      <p:ext uri="{BB962C8B-B14F-4D97-AF65-F5344CB8AC3E}">
        <p14:creationId xmlns:p14="http://schemas.microsoft.com/office/powerpoint/2010/main" val="1855496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2926E22-669E-47A9-B585-83141EB8A1CF}" type="datetimeFigureOut">
              <a:rPr lang="el-GR" smtClean="0"/>
              <a:t>20/5/2025</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F887013-4095-41CD-A629-EBEC3AFD4B2A}" type="slidenum">
              <a:rPr lang="el-GR" smtClean="0"/>
              <a:t>‹#›</a:t>
            </a:fld>
            <a:endParaRPr lang="el-GR"/>
          </a:p>
        </p:txBody>
      </p:sp>
    </p:spTree>
    <p:extLst>
      <p:ext uri="{BB962C8B-B14F-4D97-AF65-F5344CB8AC3E}">
        <p14:creationId xmlns:p14="http://schemas.microsoft.com/office/powerpoint/2010/main" val="24690486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2926E22-669E-47A9-B585-83141EB8A1CF}" type="datetimeFigureOut">
              <a:rPr lang="el-GR" smtClean="0"/>
              <a:t>20/5/2025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F887013-4095-41CD-A629-EBEC3AFD4B2A}" type="slidenum">
              <a:rPr lang="el-GR" smtClean="0"/>
              <a:t>‹#›</a:t>
            </a:fld>
            <a:endParaRPr lang="el-GR"/>
          </a:p>
        </p:txBody>
      </p:sp>
    </p:spTree>
    <p:extLst>
      <p:ext uri="{BB962C8B-B14F-4D97-AF65-F5344CB8AC3E}">
        <p14:creationId xmlns:p14="http://schemas.microsoft.com/office/powerpoint/2010/main" val="41194934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2926E22-669E-47A9-B585-83141EB8A1CF}" type="datetimeFigureOut">
              <a:rPr lang="el-GR" smtClean="0"/>
              <a:t>20/5/2025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F887013-4095-41CD-A629-EBEC3AFD4B2A}" type="slidenum">
              <a:rPr lang="el-GR" smtClean="0"/>
              <a:t>‹#›</a:t>
            </a:fld>
            <a:endParaRPr lang="el-GR"/>
          </a:p>
        </p:txBody>
      </p:sp>
    </p:spTree>
    <p:extLst>
      <p:ext uri="{BB962C8B-B14F-4D97-AF65-F5344CB8AC3E}">
        <p14:creationId xmlns:p14="http://schemas.microsoft.com/office/powerpoint/2010/main" val="2158164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2926E22-669E-47A9-B585-83141EB8A1CF}" type="datetimeFigureOut">
              <a:rPr lang="el-GR" smtClean="0"/>
              <a:t>20/5/2025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F887013-4095-41CD-A629-EBEC3AFD4B2A}" type="slidenum">
              <a:rPr lang="el-GR" smtClean="0"/>
              <a:t>‹#›</a:t>
            </a:fld>
            <a:endParaRPr lang="el-GR"/>
          </a:p>
        </p:txBody>
      </p:sp>
    </p:spTree>
    <p:extLst>
      <p:ext uri="{BB962C8B-B14F-4D97-AF65-F5344CB8AC3E}">
        <p14:creationId xmlns:p14="http://schemas.microsoft.com/office/powerpoint/2010/main" val="324995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C31601-5B7E-E389-2AE1-ABDA92D4B0E2}"/>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86131FF-6BD8-B2C6-28DD-930B5881A6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726B1E2-C7FB-27B2-717D-5D4208E3B7BD}"/>
              </a:ext>
            </a:extLst>
          </p:cNvPr>
          <p:cNvSpPr>
            <a:spLocks noGrp="1"/>
          </p:cNvSpPr>
          <p:nvPr>
            <p:ph type="dt" sz="half" idx="10"/>
          </p:nvPr>
        </p:nvSpPr>
        <p:spPr/>
        <p:txBody>
          <a:bodyPr/>
          <a:lstStyle/>
          <a:p>
            <a:fld id="{33312B16-8557-4743-8EE6-3DDFEC79069C}" type="datetimeFigureOut">
              <a:rPr lang="el-GR" smtClean="0"/>
              <a:t>20/5/2025</a:t>
            </a:fld>
            <a:endParaRPr lang="el-GR"/>
          </a:p>
        </p:txBody>
      </p:sp>
      <p:sp>
        <p:nvSpPr>
          <p:cNvPr id="5" name="Θέση υποσέλιδου 4">
            <a:extLst>
              <a:ext uri="{FF2B5EF4-FFF2-40B4-BE49-F238E27FC236}">
                <a16:creationId xmlns:a16="http://schemas.microsoft.com/office/drawing/2014/main" id="{2B663768-C5D9-E0C5-8700-0D441B623D5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157E914-FAC1-1C33-3BE9-CA363AF22B56}"/>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314083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ED5962-0662-A4B9-DA37-982F3BC1942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2EBBE3A-CF74-1428-8034-9927074D226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26B8698B-2578-4AE5-A22A-F33DC80AAEB9}"/>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2C2523CD-C411-DF42-96BE-5013E8427F8E}"/>
              </a:ext>
            </a:extLst>
          </p:cNvPr>
          <p:cNvSpPr>
            <a:spLocks noGrp="1"/>
          </p:cNvSpPr>
          <p:nvPr>
            <p:ph type="dt" sz="half" idx="10"/>
          </p:nvPr>
        </p:nvSpPr>
        <p:spPr/>
        <p:txBody>
          <a:bodyPr/>
          <a:lstStyle/>
          <a:p>
            <a:fld id="{33312B16-8557-4743-8EE6-3DDFEC79069C}" type="datetimeFigureOut">
              <a:rPr lang="el-GR" smtClean="0"/>
              <a:t>20/5/2025</a:t>
            </a:fld>
            <a:endParaRPr lang="el-GR"/>
          </a:p>
        </p:txBody>
      </p:sp>
      <p:sp>
        <p:nvSpPr>
          <p:cNvPr id="6" name="Θέση υποσέλιδου 5">
            <a:extLst>
              <a:ext uri="{FF2B5EF4-FFF2-40B4-BE49-F238E27FC236}">
                <a16:creationId xmlns:a16="http://schemas.microsoft.com/office/drawing/2014/main" id="{F00A34AE-467F-C56F-F5D0-88345088A7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902BEBD-379D-CE1B-D170-5AB319ADCDCA}"/>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124960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D81447-91D5-E3FA-4665-322C6E37777E}"/>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7BB54E7-9723-FC84-5E40-FD9C5B5EA2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DFC01F0D-5FB6-E559-65AD-E935293C164C}"/>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A9E3192-004C-C164-D50A-320CAC785B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8B456367-AB5B-6B8B-AE42-39EAD7C3D14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50E4C15F-4F64-8D60-AEC3-0EE18BA892D8}"/>
              </a:ext>
            </a:extLst>
          </p:cNvPr>
          <p:cNvSpPr>
            <a:spLocks noGrp="1"/>
          </p:cNvSpPr>
          <p:nvPr>
            <p:ph type="dt" sz="half" idx="10"/>
          </p:nvPr>
        </p:nvSpPr>
        <p:spPr/>
        <p:txBody>
          <a:bodyPr/>
          <a:lstStyle/>
          <a:p>
            <a:fld id="{33312B16-8557-4743-8EE6-3DDFEC79069C}" type="datetimeFigureOut">
              <a:rPr lang="el-GR" smtClean="0"/>
              <a:t>20/5/2025</a:t>
            </a:fld>
            <a:endParaRPr lang="el-GR"/>
          </a:p>
        </p:txBody>
      </p:sp>
      <p:sp>
        <p:nvSpPr>
          <p:cNvPr id="8" name="Θέση υποσέλιδου 7">
            <a:extLst>
              <a:ext uri="{FF2B5EF4-FFF2-40B4-BE49-F238E27FC236}">
                <a16:creationId xmlns:a16="http://schemas.microsoft.com/office/drawing/2014/main" id="{2BDE0303-FC11-56B8-3B92-8680921BFA12}"/>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33985EC7-CF44-F42B-603E-2ED0A46960BE}"/>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2593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12C978-79DA-B2DF-BA1E-F79B7076B06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FFC4F3B5-BCDD-E310-F14E-9B644255DCC0}"/>
              </a:ext>
            </a:extLst>
          </p:cNvPr>
          <p:cNvSpPr>
            <a:spLocks noGrp="1"/>
          </p:cNvSpPr>
          <p:nvPr>
            <p:ph type="dt" sz="half" idx="10"/>
          </p:nvPr>
        </p:nvSpPr>
        <p:spPr/>
        <p:txBody>
          <a:bodyPr/>
          <a:lstStyle/>
          <a:p>
            <a:fld id="{33312B16-8557-4743-8EE6-3DDFEC79069C}" type="datetimeFigureOut">
              <a:rPr lang="el-GR" smtClean="0"/>
              <a:t>20/5/2025</a:t>
            </a:fld>
            <a:endParaRPr lang="el-GR"/>
          </a:p>
        </p:txBody>
      </p:sp>
      <p:sp>
        <p:nvSpPr>
          <p:cNvPr id="4" name="Θέση υποσέλιδου 3">
            <a:extLst>
              <a:ext uri="{FF2B5EF4-FFF2-40B4-BE49-F238E27FC236}">
                <a16:creationId xmlns:a16="http://schemas.microsoft.com/office/drawing/2014/main" id="{B0D03EE5-8F19-1B71-D626-2B7DE5A4C10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3E86306C-C37E-5F48-0ECB-7BD8E9D24CCE}"/>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972026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323DC95-1F9B-1304-D7CB-2DFB69813285}"/>
              </a:ext>
            </a:extLst>
          </p:cNvPr>
          <p:cNvSpPr>
            <a:spLocks noGrp="1"/>
          </p:cNvSpPr>
          <p:nvPr>
            <p:ph type="dt" sz="half" idx="10"/>
          </p:nvPr>
        </p:nvSpPr>
        <p:spPr/>
        <p:txBody>
          <a:bodyPr/>
          <a:lstStyle/>
          <a:p>
            <a:fld id="{33312B16-8557-4743-8EE6-3DDFEC79069C}" type="datetimeFigureOut">
              <a:rPr lang="el-GR" smtClean="0"/>
              <a:t>20/5/2025</a:t>
            </a:fld>
            <a:endParaRPr lang="el-GR"/>
          </a:p>
        </p:txBody>
      </p:sp>
      <p:sp>
        <p:nvSpPr>
          <p:cNvPr id="3" name="Θέση υποσέλιδου 2">
            <a:extLst>
              <a:ext uri="{FF2B5EF4-FFF2-40B4-BE49-F238E27FC236}">
                <a16:creationId xmlns:a16="http://schemas.microsoft.com/office/drawing/2014/main" id="{FFEEAAAA-C5B4-8079-5026-3F96E46F0A5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9438664D-825B-70E2-B424-B0E48334834F}"/>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308154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2D9265-3AED-E571-B24E-474E4433C96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26D340B-9A85-D1A4-B2A3-B979FECF7E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16F1AF9A-BCBF-4FEE-E23D-9E8716917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AE209292-DA13-E712-0F08-993783B9C4A1}"/>
              </a:ext>
            </a:extLst>
          </p:cNvPr>
          <p:cNvSpPr>
            <a:spLocks noGrp="1"/>
          </p:cNvSpPr>
          <p:nvPr>
            <p:ph type="dt" sz="half" idx="10"/>
          </p:nvPr>
        </p:nvSpPr>
        <p:spPr/>
        <p:txBody>
          <a:bodyPr/>
          <a:lstStyle/>
          <a:p>
            <a:fld id="{33312B16-8557-4743-8EE6-3DDFEC79069C}" type="datetimeFigureOut">
              <a:rPr lang="el-GR" smtClean="0"/>
              <a:t>20/5/2025</a:t>
            </a:fld>
            <a:endParaRPr lang="el-GR"/>
          </a:p>
        </p:txBody>
      </p:sp>
      <p:sp>
        <p:nvSpPr>
          <p:cNvPr id="6" name="Θέση υποσέλιδου 5">
            <a:extLst>
              <a:ext uri="{FF2B5EF4-FFF2-40B4-BE49-F238E27FC236}">
                <a16:creationId xmlns:a16="http://schemas.microsoft.com/office/drawing/2014/main" id="{BCA5D16D-8992-6C3A-7D88-AB6205BCA12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CFBF6E2-149E-8E53-CE23-E07A765AF943}"/>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3998600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2396CA78-E66D-AA14-B2F5-C8BA18BBFBF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69" y="0"/>
            <a:ext cx="12189461" cy="6858000"/>
          </a:xfrm>
          <a:prstGeom prst="rect">
            <a:avLst/>
          </a:prstGeom>
        </p:spPr>
      </p:pic>
      <p:sp>
        <p:nvSpPr>
          <p:cNvPr id="2" name="Θέση τίτλου 1">
            <a:extLst>
              <a:ext uri="{FF2B5EF4-FFF2-40B4-BE49-F238E27FC236}">
                <a16:creationId xmlns:a16="http://schemas.microsoft.com/office/drawing/2014/main" id="{751C3A3A-2600-909B-C7FA-BAFEDE7B28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1C4AA6C-A549-9668-BC95-EFB9918480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C052320E-A551-2E40-8D7A-9CCB3B42C8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12B16-8557-4743-8EE6-3DDFEC79069C}" type="datetimeFigureOut">
              <a:rPr lang="el-GR" smtClean="0"/>
              <a:t>20/5/2025</a:t>
            </a:fld>
            <a:endParaRPr lang="el-GR"/>
          </a:p>
        </p:txBody>
      </p:sp>
      <p:sp>
        <p:nvSpPr>
          <p:cNvPr id="5" name="Θέση υποσέλιδου 4">
            <a:extLst>
              <a:ext uri="{FF2B5EF4-FFF2-40B4-BE49-F238E27FC236}">
                <a16:creationId xmlns:a16="http://schemas.microsoft.com/office/drawing/2014/main" id="{295BD96A-21E8-290D-D80B-E4C72C952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CA3E2E86-9DD1-AA85-BEF6-A05BBC05D6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ctr">
              <a:defRPr sz="1200">
                <a:solidFill>
                  <a:srgbClr val="0D4F8C"/>
                </a:solidFill>
              </a:defRPr>
            </a:lvl1pPr>
          </a:lstStyle>
          <a:p>
            <a:fld id="{C6DD6E9A-F6BC-4101-9D32-73E53CB7934B}" type="slidenum">
              <a:rPr lang="el-GR" smtClean="0"/>
              <a:pPr/>
              <a:t>‹#›</a:t>
            </a:fld>
            <a:endParaRPr lang="el-GR" dirty="0"/>
          </a:p>
        </p:txBody>
      </p:sp>
      <p:pic>
        <p:nvPicPr>
          <p:cNvPr id="9" name="Εικόνα 8">
            <a:extLst>
              <a:ext uri="{FF2B5EF4-FFF2-40B4-BE49-F238E27FC236}">
                <a16:creationId xmlns:a16="http://schemas.microsoft.com/office/drawing/2014/main" id="{3D71919C-7B8B-91A4-B0A8-D0AF9F0448D2}"/>
              </a:ext>
            </a:extLst>
          </p:cNvPr>
          <p:cNvPicPr>
            <a:picLocks noChangeAspect="1"/>
          </p:cNvPicPr>
          <p:nvPr userDrawn="1"/>
        </p:nvPicPr>
        <p:blipFill>
          <a:blip r:embed="rId17"/>
          <a:stretch>
            <a:fillRect/>
          </a:stretch>
        </p:blipFill>
        <p:spPr>
          <a:xfrm>
            <a:off x="764771" y="6198569"/>
            <a:ext cx="3208713" cy="631482"/>
          </a:xfrm>
          <a:prstGeom prst="rect">
            <a:avLst/>
          </a:prstGeom>
        </p:spPr>
      </p:pic>
    </p:spTree>
    <p:extLst>
      <p:ext uri="{BB962C8B-B14F-4D97-AF65-F5344CB8AC3E}">
        <p14:creationId xmlns:p14="http://schemas.microsoft.com/office/powerpoint/2010/main" val="303870931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702" r:id="rId13"/>
    <p:sldLayoutId id="2147483703" r:id="rId14"/>
  </p:sldLayoutIdLst>
  <p:txStyles>
    <p:titleStyle>
      <a:lvl1pPr algn="l" defTabSz="914400" rtl="0" eaLnBrk="1" latinLnBrk="0" hangingPunct="1">
        <a:lnSpc>
          <a:spcPct val="90000"/>
        </a:lnSpc>
        <a:spcBef>
          <a:spcPct val="0"/>
        </a:spcBef>
        <a:buNone/>
        <a:defRPr sz="4400" kern="1200">
          <a:solidFill>
            <a:srgbClr val="19BEDE"/>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F8C"/>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F8C"/>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F8C"/>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F8C"/>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F8C"/>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72EFEEE7-16A3-129E-A980-495951F3EEFA}"/>
              </a:ext>
            </a:extLst>
          </p:cNvPr>
          <p:cNvSpPr>
            <a:spLocks noGrp="1"/>
          </p:cNvSpPr>
          <p:nvPr>
            <p:ph type="title"/>
          </p:nvPr>
        </p:nvSpPr>
        <p:spPr>
          <a:xfrm>
            <a:off x="707571" y="887639"/>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4" name="Θέση ημερομηνίας 3">
            <a:extLst>
              <a:ext uri="{FF2B5EF4-FFF2-40B4-BE49-F238E27FC236}">
                <a16:creationId xmlns:a16="http://schemas.microsoft.com/office/drawing/2014/main" id="{6DB554EC-C5F1-0DD1-BF83-B5ECC01592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8AEA9-71C6-468C-BEB2-7FB1CAECB70F}" type="datetimeFigureOut">
              <a:rPr lang="el-GR" smtClean="0"/>
              <a:t>20/5/2025</a:t>
            </a:fld>
            <a:endParaRPr lang="el-GR"/>
          </a:p>
        </p:txBody>
      </p:sp>
      <p:sp>
        <p:nvSpPr>
          <p:cNvPr id="5" name="Θέση υποσέλιδου 4">
            <a:extLst>
              <a:ext uri="{FF2B5EF4-FFF2-40B4-BE49-F238E27FC236}">
                <a16:creationId xmlns:a16="http://schemas.microsoft.com/office/drawing/2014/main" id="{40269398-EA6B-43F4-1772-65E972F5A3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2CDBA4EF-1999-F613-70F6-2AD4EF7FFC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1DC26-6129-45E6-B3DE-8F39747A7F71}" type="slidenum">
              <a:rPr lang="el-GR" smtClean="0"/>
              <a:t>‹#›</a:t>
            </a:fld>
            <a:endParaRPr lang="el-GR"/>
          </a:p>
        </p:txBody>
      </p:sp>
    </p:spTree>
    <p:extLst>
      <p:ext uri="{BB962C8B-B14F-4D97-AF65-F5344CB8AC3E}">
        <p14:creationId xmlns:p14="http://schemas.microsoft.com/office/powerpoint/2010/main" val="3857993587"/>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3600" kern="1200">
          <a:solidFill>
            <a:srgbClr val="19BEDE"/>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57106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31FB97F-CC01-4389-A587-E51C83BD77D2}" type="datetimeFigureOut">
              <a:rPr lang="el-GR" smtClean="0"/>
              <a:t>20/5/2025</a:t>
            </a:fld>
            <a:endParaRPr lang="el-G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9CAA72-09AF-44B1-877F-00ACFED4FCF1}"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32351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2926E22-669E-47A9-B585-83141EB8A1CF}" type="datetimeFigureOut">
              <a:rPr lang="el-GR" smtClean="0"/>
              <a:t>20/5/2025</a:t>
            </a:fld>
            <a:endParaRPr lang="el-G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F887013-4095-41CD-A629-EBEC3AFD4B2A}"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20428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408" y="319177"/>
            <a:ext cx="2820837" cy="1414732"/>
          </a:xfrm>
          <a:prstGeom prst="rect">
            <a:avLst/>
          </a:prstGeom>
          <a:solidFill>
            <a:srgbClr val="0D4F8C"/>
          </a:solidFill>
        </p:spPr>
        <p:txBody>
          <a:bodyPr wrap="square" rtlCol="0">
            <a:spAutoFit/>
          </a:bodyPr>
          <a:lstStyle/>
          <a:p>
            <a:endParaRPr lang="el-GR" dirty="0"/>
          </a:p>
        </p:txBody>
      </p:sp>
      <p:sp>
        <p:nvSpPr>
          <p:cNvPr id="2" name="Τίτλος 1">
            <a:extLst>
              <a:ext uri="{FF2B5EF4-FFF2-40B4-BE49-F238E27FC236}">
                <a16:creationId xmlns:a16="http://schemas.microsoft.com/office/drawing/2014/main" id="{4EA2F15A-455E-E61D-541D-C3483ADD1525}"/>
              </a:ext>
            </a:extLst>
          </p:cNvPr>
          <p:cNvSpPr>
            <a:spLocks noGrp="1"/>
          </p:cNvSpPr>
          <p:nvPr>
            <p:ph type="ctrTitle"/>
          </p:nvPr>
        </p:nvSpPr>
        <p:spPr>
          <a:xfrm>
            <a:off x="0" y="1"/>
            <a:ext cx="12192000" cy="2034576"/>
          </a:xfrm>
        </p:spPr>
        <p:txBody>
          <a:bodyPr anchor="ctr">
            <a:noAutofit/>
          </a:bodyPr>
          <a:lstStyle/>
          <a:p>
            <a:pPr algn="ctr"/>
            <a:r>
              <a:rPr lang="el-GR" sz="2800" b="1" dirty="0"/>
              <a:t>Πορεία Υλοποίησης Προγράμματος </a:t>
            </a:r>
            <a:br>
              <a:rPr lang="el-GR" sz="2800" b="1" dirty="0"/>
            </a:br>
            <a:r>
              <a:rPr lang="el-GR" sz="2800" b="1" dirty="0"/>
              <a:t>«Ανατολική Μακεδονία, Θράκη» 2021-2027</a:t>
            </a:r>
            <a:br>
              <a:rPr lang="en-US" sz="2800" b="1" dirty="0"/>
            </a:br>
            <a:r>
              <a:rPr lang="el-GR" sz="2400" i="1" dirty="0">
                <a:latin typeface="+mn-lt"/>
              </a:rPr>
              <a:t>και ενημέρωση για τα Έργα Στρατηγικής Σημασίας </a:t>
            </a:r>
            <a:endParaRPr lang="el-GR" sz="2400" dirty="0"/>
          </a:p>
        </p:txBody>
      </p:sp>
      <p:sp>
        <p:nvSpPr>
          <p:cNvPr id="3" name="Υπότιτλος 2">
            <a:extLst>
              <a:ext uri="{FF2B5EF4-FFF2-40B4-BE49-F238E27FC236}">
                <a16:creationId xmlns:a16="http://schemas.microsoft.com/office/drawing/2014/main" id="{AF4C35F4-0304-55DE-B493-0D5FA8737181}"/>
              </a:ext>
            </a:extLst>
          </p:cNvPr>
          <p:cNvSpPr>
            <a:spLocks noGrp="1"/>
          </p:cNvSpPr>
          <p:nvPr>
            <p:ph type="subTitle" idx="1"/>
          </p:nvPr>
        </p:nvSpPr>
        <p:spPr>
          <a:xfrm>
            <a:off x="1500122" y="2774599"/>
            <a:ext cx="4412998" cy="803707"/>
          </a:xfrm>
        </p:spPr>
        <p:txBody>
          <a:bodyPr>
            <a:normAutofit fontScale="92500"/>
          </a:bodyPr>
          <a:lstStyle/>
          <a:p>
            <a:r>
              <a:rPr lang="el-GR" sz="1700" b="1" dirty="0">
                <a:solidFill>
                  <a:srgbClr val="00BFE0"/>
                </a:solidFill>
              </a:rPr>
              <a:t>4η Συνεδρίαση Επιτροπής Παρακολούθησης</a:t>
            </a:r>
          </a:p>
          <a:p>
            <a:r>
              <a:rPr lang="el-GR" b="1" dirty="0">
                <a:solidFill>
                  <a:srgbClr val="00BFE0"/>
                </a:solidFill>
              </a:rPr>
              <a:t>Κομοτηνή, 20/0</a:t>
            </a:r>
            <a:r>
              <a:rPr lang="en-US" b="1" dirty="0">
                <a:solidFill>
                  <a:srgbClr val="00BFE0"/>
                </a:solidFill>
              </a:rPr>
              <a:t>5</a:t>
            </a:r>
            <a:r>
              <a:rPr lang="el-GR" b="1" dirty="0">
                <a:solidFill>
                  <a:srgbClr val="00BFE0"/>
                </a:solidFill>
              </a:rPr>
              <a:t>/2025</a:t>
            </a:r>
          </a:p>
        </p:txBody>
      </p:sp>
      <p:pic>
        <p:nvPicPr>
          <p:cNvPr id="5" name="Εικόνα 4" descr="Εικόνα που περιέχει κείμενο, γραμματοσειρά, στιγμιότυπο οθόνης&#10;&#10;Περιγραφή που δημιουργήθηκε αυτόματα">
            <a:extLst>
              <a:ext uri="{FF2B5EF4-FFF2-40B4-BE49-F238E27FC236}">
                <a16:creationId xmlns:a16="http://schemas.microsoft.com/office/drawing/2014/main" id="{C6D72732-E87A-1E23-01FE-5932187FF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08" y="5857489"/>
            <a:ext cx="3794271" cy="668749"/>
          </a:xfrm>
          <a:prstGeom prst="rect">
            <a:avLst/>
          </a:prstGeom>
        </p:spPr>
      </p:pic>
      <p:sp>
        <p:nvSpPr>
          <p:cNvPr id="6" name="7 - TextBox">
            <a:extLst>
              <a:ext uri="{FF2B5EF4-FFF2-40B4-BE49-F238E27FC236}">
                <a16:creationId xmlns:a16="http://schemas.microsoft.com/office/drawing/2014/main" id="{5E88F8EC-9231-3127-A7C5-E015FEC94DD0}"/>
              </a:ext>
            </a:extLst>
          </p:cNvPr>
          <p:cNvSpPr txBox="1">
            <a:spLocks noChangeArrowheads="1"/>
          </p:cNvSpPr>
          <p:nvPr/>
        </p:nvSpPr>
        <p:spPr bwMode="auto">
          <a:xfrm>
            <a:off x="8100205" y="5637866"/>
            <a:ext cx="409179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l-GR" altLang="el-GR" sz="1800" b="1" dirty="0">
                <a:solidFill>
                  <a:srgbClr val="144E8C"/>
                </a:solidFill>
                <a:latin typeface="Calibri" panose="020F0502020204030204" pitchFamily="34" charset="0"/>
                <a:cs typeface="Arial" panose="020B0604020202020204" pitchFamily="34" charset="0"/>
              </a:rPr>
              <a:t>Παναγιώτης </a:t>
            </a:r>
            <a:r>
              <a:rPr lang="el-GR" altLang="el-GR" sz="1800" b="1" dirty="0" err="1">
                <a:solidFill>
                  <a:srgbClr val="144E8C"/>
                </a:solidFill>
                <a:latin typeface="Calibri" panose="020F0502020204030204" pitchFamily="34" charset="0"/>
                <a:cs typeface="Arial" panose="020B0604020202020204" pitchFamily="34" charset="0"/>
              </a:rPr>
              <a:t>Κουδουμάκης</a:t>
            </a:r>
            <a:endParaRPr lang="en-US" altLang="el-GR" sz="1800" b="1" dirty="0">
              <a:solidFill>
                <a:srgbClr val="144E8C"/>
              </a:solidFill>
              <a:latin typeface="Calibri" panose="020F0502020204030204" pitchFamily="34" charset="0"/>
              <a:cs typeface="Arial" panose="020B0604020202020204" pitchFamily="34" charset="0"/>
            </a:endParaRPr>
          </a:p>
          <a:p>
            <a:pPr eaLnBrk="1" hangingPunct="1">
              <a:spcBef>
                <a:spcPct val="0"/>
              </a:spcBef>
              <a:buClrTx/>
              <a:buSzTx/>
              <a:buFontTx/>
              <a:buNone/>
            </a:pPr>
            <a:r>
              <a:rPr lang="el-GR" altLang="el-GR" sz="1600" dirty="0">
                <a:solidFill>
                  <a:srgbClr val="144E8C"/>
                </a:solidFill>
                <a:latin typeface="Calibri" panose="020F0502020204030204" pitchFamily="34" charset="0"/>
                <a:cs typeface="Arial" panose="020B0604020202020204" pitchFamily="34" charset="0"/>
              </a:rPr>
              <a:t>Προϊστάμενος</a:t>
            </a:r>
            <a:endParaRPr lang="en-US" altLang="el-GR" sz="1600" dirty="0">
              <a:solidFill>
                <a:srgbClr val="144E8C"/>
              </a:solidFill>
              <a:latin typeface="Calibri" panose="020F0502020204030204" pitchFamily="34" charset="0"/>
              <a:cs typeface="Arial" panose="020B0604020202020204" pitchFamily="34" charset="0"/>
            </a:endParaRPr>
          </a:p>
          <a:p>
            <a:pPr eaLnBrk="1" hangingPunct="1">
              <a:spcBef>
                <a:spcPct val="0"/>
              </a:spcBef>
              <a:buClrTx/>
              <a:buSzTx/>
              <a:buFontTx/>
              <a:buNone/>
            </a:pPr>
            <a:r>
              <a:rPr lang="el-GR" altLang="el-GR" sz="1600" dirty="0">
                <a:solidFill>
                  <a:srgbClr val="144E8C"/>
                </a:solidFill>
                <a:latin typeface="Calibri" panose="020F0502020204030204" pitchFamily="34" charset="0"/>
                <a:cs typeface="Arial" panose="020B0604020202020204" pitchFamily="34" charset="0"/>
              </a:rPr>
              <a:t>Ειδικής Υπηρεσίας Διαχείρισης</a:t>
            </a:r>
            <a:r>
              <a:rPr lang="en-US" altLang="el-GR" sz="1600" dirty="0">
                <a:solidFill>
                  <a:srgbClr val="144E8C"/>
                </a:solidFill>
                <a:latin typeface="Calibri" panose="020F0502020204030204" pitchFamily="34" charset="0"/>
                <a:cs typeface="Arial" panose="020B0604020202020204" pitchFamily="34" charset="0"/>
              </a:rPr>
              <a:t> </a:t>
            </a:r>
            <a:r>
              <a:rPr lang="el-GR" altLang="el-GR" sz="1600" dirty="0">
                <a:solidFill>
                  <a:srgbClr val="144E8C"/>
                </a:solidFill>
                <a:latin typeface="Calibri" panose="020F0502020204030204" pitchFamily="34" charset="0"/>
                <a:cs typeface="Arial" panose="020B0604020202020204" pitchFamily="34" charset="0"/>
              </a:rPr>
              <a:t>Προγράμματος «Ανατολική Μακεδονία, Θράκη»</a:t>
            </a:r>
          </a:p>
        </p:txBody>
      </p:sp>
    </p:spTree>
    <p:extLst>
      <p:ext uri="{BB962C8B-B14F-4D97-AF65-F5344CB8AC3E}">
        <p14:creationId xmlns:p14="http://schemas.microsoft.com/office/powerpoint/2010/main" val="345400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heckerboard(across)">
                                      <p:cBhvr>
                                        <p:cTn id="13" dur="500"/>
                                        <p:tgtEl>
                                          <p:spTgt spid="3">
                                            <p:txEl>
                                              <p:pRg st="1" end="1"/>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2ADB159-9B9E-6114-C533-0A152B3A4665}"/>
              </a:ext>
            </a:extLst>
          </p:cNvPr>
          <p:cNvSpPr>
            <a:spLocks noGrp="1"/>
          </p:cNvSpPr>
          <p:nvPr>
            <p:ph idx="1"/>
          </p:nvPr>
        </p:nvSpPr>
        <p:spPr>
          <a:xfrm>
            <a:off x="0" y="179108"/>
            <a:ext cx="12192000" cy="6678891"/>
          </a:xfrm>
        </p:spPr>
        <p:txBody>
          <a:bodyPr vert="horz" lIns="91440" tIns="45720" rIns="91440" bIns="45720" rtlCol="0">
            <a:normAutofit/>
          </a:bodyPr>
          <a:lstStyle/>
          <a:p>
            <a:pPr marL="0" indent="0" algn="just">
              <a:buNone/>
              <a:tabLst>
                <a:tab pos="358775" algn="l"/>
              </a:tabLst>
            </a:pPr>
            <a:endParaRPr lang="el-GR" dirty="0">
              <a:latin typeface="Calibri" panose="020F0502020204030204" pitchFamily="34" charset="0"/>
              <a:ea typeface="Times New Roman" panose="02020603050405020304" pitchFamily="18" charset="0"/>
            </a:endParaRPr>
          </a:p>
          <a:p>
            <a:pPr marL="0" indent="0" algn="just">
              <a:lnSpc>
                <a:spcPct val="100000"/>
              </a:lnSpc>
              <a:spcBef>
                <a:spcPct val="0"/>
              </a:spcBef>
              <a:buNone/>
              <a:tabLst>
                <a:tab pos="358775" algn="l"/>
              </a:tabLst>
            </a:pPr>
            <a:r>
              <a:rPr lang="el-GR" sz="3200" dirty="0">
                <a:latin typeface="Calibri" panose="020F0502020204030204" pitchFamily="34" charset="0"/>
                <a:ea typeface="Times New Roman" panose="02020603050405020304" pitchFamily="18" charset="0"/>
                <a:cs typeface="+mj-cs"/>
              </a:rPr>
              <a:t>Υπερκαλύφθηκε ο ετήσιος στόχος πληρωμών για το 2024. Συγκεκριμένα, έναντι στόχου </a:t>
            </a:r>
            <a:r>
              <a:rPr lang="el-GR" sz="3200" b="1" dirty="0">
                <a:latin typeface="Calibri" panose="020F0502020204030204" pitchFamily="34" charset="0"/>
                <a:ea typeface="Times New Roman" panose="02020603050405020304" pitchFamily="18" charset="0"/>
                <a:cs typeface="+mj-cs"/>
              </a:rPr>
              <a:t>84,14 εκατ. € </a:t>
            </a:r>
            <a:r>
              <a:rPr lang="el-GR" sz="3200" dirty="0">
                <a:latin typeface="Calibri" panose="020F0502020204030204" pitchFamily="34" charset="0"/>
                <a:ea typeface="Times New Roman" panose="02020603050405020304" pitchFamily="18" charset="0"/>
                <a:cs typeface="+mj-cs"/>
              </a:rPr>
              <a:t>οι δαπάνες του Προγράμματος ανήλθαν σε </a:t>
            </a:r>
            <a:r>
              <a:rPr lang="el-GR" sz="3200" b="1" dirty="0">
                <a:latin typeface="Calibri" panose="020F0502020204030204" pitchFamily="34" charset="0"/>
                <a:ea typeface="Times New Roman" panose="02020603050405020304" pitchFamily="18" charset="0"/>
                <a:cs typeface="+mj-cs"/>
              </a:rPr>
              <a:t>88,5 εκατ. €</a:t>
            </a:r>
            <a:r>
              <a:rPr lang="el-GR" sz="3200" dirty="0">
                <a:latin typeface="Calibri" panose="020F0502020204030204" pitchFamily="34" charset="0"/>
                <a:ea typeface="Times New Roman" panose="02020603050405020304" pitchFamily="18" charset="0"/>
                <a:cs typeface="+mj-cs"/>
              </a:rPr>
              <a:t>, ήτοι υπερκάλυψη κατά περίπου </a:t>
            </a:r>
            <a:r>
              <a:rPr lang="el-GR" sz="3200" b="1" dirty="0">
                <a:latin typeface="Calibri" panose="020F0502020204030204" pitchFamily="34" charset="0"/>
                <a:ea typeface="Times New Roman" panose="02020603050405020304" pitchFamily="18" charset="0"/>
                <a:cs typeface="+mj-cs"/>
              </a:rPr>
              <a:t>4,32 εκατ. €</a:t>
            </a:r>
            <a:r>
              <a:rPr lang="el-GR" sz="3200" dirty="0">
                <a:latin typeface="Calibri" panose="020F0502020204030204" pitchFamily="34" charset="0"/>
                <a:ea typeface="Times New Roman" panose="02020603050405020304" pitchFamily="18" charset="0"/>
                <a:cs typeface="+mj-cs"/>
              </a:rPr>
              <a:t>.</a:t>
            </a:r>
          </a:p>
        </p:txBody>
      </p:sp>
    </p:spTree>
    <p:extLst>
      <p:ext uri="{BB962C8B-B14F-4D97-AF65-F5344CB8AC3E}">
        <p14:creationId xmlns:p14="http://schemas.microsoft.com/office/powerpoint/2010/main" val="176035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a:extLst>
              <a:ext uri="{FF2B5EF4-FFF2-40B4-BE49-F238E27FC236}">
                <a16:creationId xmlns:a16="http://schemas.microsoft.com/office/drawing/2014/main" id="{B6ABEB4A-111D-551B-3DA9-81EDE4357D86}"/>
              </a:ext>
            </a:extLst>
          </p:cNvPr>
          <p:cNvSpPr>
            <a:spLocks noGrp="1"/>
          </p:cNvSpPr>
          <p:nvPr>
            <p:ph type="title"/>
          </p:nvPr>
        </p:nvSpPr>
        <p:spPr>
          <a:xfrm>
            <a:off x="0" y="197963"/>
            <a:ext cx="12192000" cy="597912"/>
          </a:xfrm>
        </p:spPr>
        <p:txBody>
          <a:bodyPr vert="horz" lIns="91440" tIns="45720" rIns="91440" bIns="45720" rtlCol="0" anchor="ctr">
            <a:normAutofit/>
          </a:bodyPr>
          <a:lstStyle/>
          <a:p>
            <a:pPr algn="ctr"/>
            <a:r>
              <a:rPr lang="el-GR" sz="3200" b="1" dirty="0">
                <a:solidFill>
                  <a:srgbClr val="144E8C"/>
                </a:solidFill>
                <a:latin typeface="Calibri" panose="020F0502020204030204" pitchFamily="34" charset="0"/>
              </a:rPr>
              <a:t>Μεταβολή βασικών μεγεθών προόδου</a:t>
            </a:r>
          </a:p>
        </p:txBody>
      </p:sp>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50000"/>
              </a:lnSpc>
            </a:pPr>
            <a:endParaRPr lang="el-GR" sz="2600" b="0" dirty="0">
              <a:solidFill>
                <a:schemeClr val="accent1">
                  <a:lumMod val="75000"/>
                </a:schemeClr>
              </a:solidFill>
            </a:endParaRPr>
          </a:p>
        </p:txBody>
      </p:sp>
      <p:pic>
        <p:nvPicPr>
          <p:cNvPr id="2" name="Εικόνα 1">
            <a:extLst>
              <a:ext uri="{FF2B5EF4-FFF2-40B4-BE49-F238E27FC236}">
                <a16:creationId xmlns:a16="http://schemas.microsoft.com/office/drawing/2014/main" id="{B5CBD9C8-CCE9-B756-BC63-8A51B7E95685}"/>
              </a:ext>
            </a:extLst>
          </p:cNvPr>
          <p:cNvPicPr>
            <a:picLocks noChangeAspect="1"/>
          </p:cNvPicPr>
          <p:nvPr/>
        </p:nvPicPr>
        <p:blipFill>
          <a:blip r:embed="rId2"/>
          <a:stretch>
            <a:fillRect/>
          </a:stretch>
        </p:blipFill>
        <p:spPr>
          <a:xfrm>
            <a:off x="516000" y="841574"/>
            <a:ext cx="11160000" cy="5174852"/>
          </a:xfrm>
          <a:prstGeom prst="rect">
            <a:avLst/>
          </a:prstGeom>
        </p:spPr>
      </p:pic>
    </p:spTree>
    <p:extLst>
      <p:ext uri="{BB962C8B-B14F-4D97-AF65-F5344CB8AC3E}">
        <p14:creationId xmlns:p14="http://schemas.microsoft.com/office/powerpoint/2010/main" val="28723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A59B87B-52D5-D44D-145F-F0347D08A9E2}"/>
              </a:ext>
            </a:extLst>
          </p:cNvPr>
          <p:cNvPicPr>
            <a:picLocks noChangeAspect="1"/>
          </p:cNvPicPr>
          <p:nvPr/>
        </p:nvPicPr>
        <p:blipFill>
          <a:blip r:embed="rId2"/>
          <a:stretch>
            <a:fillRect/>
          </a:stretch>
        </p:blipFill>
        <p:spPr>
          <a:xfrm>
            <a:off x="114758" y="1153734"/>
            <a:ext cx="11700000" cy="4309625"/>
          </a:xfrm>
          <a:prstGeom prst="rect">
            <a:avLst/>
          </a:prstGeom>
        </p:spPr>
      </p:pic>
      <p:sp>
        <p:nvSpPr>
          <p:cNvPr id="7" name="Τίτλος 1">
            <a:extLst>
              <a:ext uri="{FF2B5EF4-FFF2-40B4-BE49-F238E27FC236}">
                <a16:creationId xmlns:a16="http://schemas.microsoft.com/office/drawing/2014/main" id="{B6ABEB4A-111D-551B-3DA9-81EDE4357D86}"/>
              </a:ext>
            </a:extLst>
          </p:cNvPr>
          <p:cNvSpPr>
            <a:spLocks noGrp="1"/>
          </p:cNvSpPr>
          <p:nvPr>
            <p:ph type="title"/>
          </p:nvPr>
        </p:nvSpPr>
        <p:spPr>
          <a:xfrm>
            <a:off x="0" y="197963"/>
            <a:ext cx="12192000" cy="597912"/>
          </a:xfrm>
        </p:spPr>
        <p:txBody>
          <a:bodyPr>
            <a:normAutofit/>
          </a:bodyPr>
          <a:lstStyle/>
          <a:p>
            <a:pPr algn="ctr"/>
            <a:r>
              <a:rPr lang="el-GR" sz="3200" b="1" dirty="0">
                <a:solidFill>
                  <a:srgbClr val="144E8C"/>
                </a:solidFill>
                <a:latin typeface="Calibri" panose="020F0502020204030204" pitchFamily="34" charset="0"/>
              </a:rPr>
              <a:t>Εκτίμηση Προόδου - Στόχος Σχεδίου Δράσης</a:t>
            </a:r>
            <a:endParaRPr lang="el-GR" sz="3200" dirty="0">
              <a:solidFill>
                <a:srgbClr val="144E8C"/>
              </a:solidFill>
            </a:endParaRPr>
          </a:p>
        </p:txBody>
      </p:sp>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50000"/>
              </a:lnSpc>
            </a:pPr>
            <a:endParaRPr lang="el-GR" sz="2600" b="0" dirty="0">
              <a:solidFill>
                <a:schemeClr val="accent1">
                  <a:lumMod val="75000"/>
                </a:schemeClr>
              </a:solidFill>
            </a:endParaRPr>
          </a:p>
        </p:txBody>
      </p:sp>
      <p:sp>
        <p:nvSpPr>
          <p:cNvPr id="5" name="Ορθογώνιο 4">
            <a:extLst>
              <a:ext uri="{FF2B5EF4-FFF2-40B4-BE49-F238E27FC236}">
                <a16:creationId xmlns:a16="http://schemas.microsoft.com/office/drawing/2014/main" id="{BE1ECB6F-50B4-E643-4E62-E185BDFF5E8F}"/>
              </a:ext>
            </a:extLst>
          </p:cNvPr>
          <p:cNvSpPr/>
          <p:nvPr/>
        </p:nvSpPr>
        <p:spPr>
          <a:xfrm>
            <a:off x="8461763" y="3077993"/>
            <a:ext cx="748146" cy="3153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a:extLst>
              <a:ext uri="{FF2B5EF4-FFF2-40B4-BE49-F238E27FC236}">
                <a16:creationId xmlns:a16="http://schemas.microsoft.com/office/drawing/2014/main" id="{368D0A9D-32A2-894E-786A-7A52AE2D6837}"/>
              </a:ext>
            </a:extLst>
          </p:cNvPr>
          <p:cNvSpPr/>
          <p:nvPr/>
        </p:nvSpPr>
        <p:spPr>
          <a:xfrm>
            <a:off x="8471193" y="4087595"/>
            <a:ext cx="748146" cy="3229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a:extLst>
              <a:ext uri="{FF2B5EF4-FFF2-40B4-BE49-F238E27FC236}">
                <a16:creationId xmlns:a16="http://schemas.microsoft.com/office/drawing/2014/main" id="{11967C7F-BE68-79CD-5BC5-9D1767E052EB}"/>
              </a:ext>
            </a:extLst>
          </p:cNvPr>
          <p:cNvSpPr/>
          <p:nvPr/>
        </p:nvSpPr>
        <p:spPr>
          <a:xfrm>
            <a:off x="8433484" y="5088370"/>
            <a:ext cx="748146" cy="3229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ρθογώνιο 14">
            <a:extLst>
              <a:ext uri="{FF2B5EF4-FFF2-40B4-BE49-F238E27FC236}">
                <a16:creationId xmlns:a16="http://schemas.microsoft.com/office/drawing/2014/main" id="{25881467-49D4-0013-4589-80DDBCDFBF4A}"/>
              </a:ext>
            </a:extLst>
          </p:cNvPr>
          <p:cNvSpPr/>
          <p:nvPr/>
        </p:nvSpPr>
        <p:spPr>
          <a:xfrm>
            <a:off x="10872789" y="4095419"/>
            <a:ext cx="748146" cy="3229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ρθογώνιο 15">
            <a:extLst>
              <a:ext uri="{FF2B5EF4-FFF2-40B4-BE49-F238E27FC236}">
                <a16:creationId xmlns:a16="http://schemas.microsoft.com/office/drawing/2014/main" id="{3E3C14A5-64E4-E529-99AE-83C8AA709E1F}"/>
              </a:ext>
            </a:extLst>
          </p:cNvPr>
          <p:cNvSpPr/>
          <p:nvPr/>
        </p:nvSpPr>
        <p:spPr>
          <a:xfrm>
            <a:off x="10868647" y="5100671"/>
            <a:ext cx="748146" cy="3229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ρθογώνιο 17">
            <a:extLst>
              <a:ext uri="{FF2B5EF4-FFF2-40B4-BE49-F238E27FC236}">
                <a16:creationId xmlns:a16="http://schemas.microsoft.com/office/drawing/2014/main" id="{A64C2C5D-D14A-0B6A-48CF-E08032FEA5B7}"/>
              </a:ext>
            </a:extLst>
          </p:cNvPr>
          <p:cNvSpPr/>
          <p:nvPr/>
        </p:nvSpPr>
        <p:spPr>
          <a:xfrm>
            <a:off x="10863359" y="3077993"/>
            <a:ext cx="748146" cy="3229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ρθογώνιο 18">
            <a:extLst>
              <a:ext uri="{FF2B5EF4-FFF2-40B4-BE49-F238E27FC236}">
                <a16:creationId xmlns:a16="http://schemas.microsoft.com/office/drawing/2014/main" id="{5877BC4D-DB5E-B22C-CCEA-5A78F30A0E18}"/>
              </a:ext>
            </a:extLst>
          </p:cNvPr>
          <p:cNvSpPr/>
          <p:nvPr/>
        </p:nvSpPr>
        <p:spPr>
          <a:xfrm>
            <a:off x="9662561" y="3070403"/>
            <a:ext cx="748146" cy="33057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Ορθογώνιο 19">
            <a:extLst>
              <a:ext uri="{FF2B5EF4-FFF2-40B4-BE49-F238E27FC236}">
                <a16:creationId xmlns:a16="http://schemas.microsoft.com/office/drawing/2014/main" id="{1958C99D-5C30-458F-9DAA-D71C30C8F24C}"/>
              </a:ext>
            </a:extLst>
          </p:cNvPr>
          <p:cNvSpPr/>
          <p:nvPr/>
        </p:nvSpPr>
        <p:spPr>
          <a:xfrm>
            <a:off x="9671991" y="4087595"/>
            <a:ext cx="748146" cy="3229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Ορθογώνιο 20">
            <a:extLst>
              <a:ext uri="{FF2B5EF4-FFF2-40B4-BE49-F238E27FC236}">
                <a16:creationId xmlns:a16="http://schemas.microsoft.com/office/drawing/2014/main" id="{C9C3E158-AFC7-DFF8-F6E9-FED9EC49F54F}"/>
              </a:ext>
            </a:extLst>
          </p:cNvPr>
          <p:cNvSpPr/>
          <p:nvPr/>
        </p:nvSpPr>
        <p:spPr>
          <a:xfrm>
            <a:off x="9651065" y="5088370"/>
            <a:ext cx="748146" cy="3229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7063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heckerboard(across)">
                                      <p:cBhvr>
                                        <p:cTn id="28" dur="500"/>
                                        <p:tgtEl>
                                          <p:spTgt spid="18"/>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heckerboard(across)">
                                      <p:cBhvr>
                                        <p:cTn id="31" dur="500"/>
                                        <p:tgtEl>
                                          <p:spTgt spid="1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heckerboard(across)">
                                      <p:cBhvr>
                                        <p:cTn id="37" dur="500"/>
                                        <p:tgtEl>
                                          <p:spTgt spid="21"/>
                                        </p:tgtEl>
                                      </p:cBhvr>
                                    </p:animEffect>
                                  </p:childTnLst>
                                </p:cTn>
                              </p:par>
                              <p:par>
                                <p:cTn id="38" presetID="5" presetClass="entr" presetSubtype="1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checkerboard(across)">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animBg="1"/>
      <p:bldP spid="6" grpId="0" animBg="1"/>
      <p:bldP spid="13" grpId="0" animBg="1"/>
      <p:bldP spid="15" grpId="0" animBg="1"/>
      <p:bldP spid="16"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2ADB159-9B9E-6114-C533-0A152B3A4665}"/>
              </a:ext>
            </a:extLst>
          </p:cNvPr>
          <p:cNvSpPr>
            <a:spLocks noGrp="1"/>
          </p:cNvSpPr>
          <p:nvPr>
            <p:ph idx="1"/>
          </p:nvPr>
        </p:nvSpPr>
        <p:spPr>
          <a:xfrm>
            <a:off x="0" y="188536"/>
            <a:ext cx="12192000" cy="6669464"/>
          </a:xfrm>
        </p:spPr>
        <p:txBody>
          <a:bodyPr vert="horz" lIns="91440" tIns="45720" rIns="91440" bIns="45720" rtlCol="0">
            <a:normAutofit/>
          </a:bodyPr>
          <a:lstStyle/>
          <a:p>
            <a:pPr marL="0" indent="0" algn="just">
              <a:buNone/>
              <a:tabLst>
                <a:tab pos="358775" algn="l"/>
              </a:tabLst>
            </a:pPr>
            <a:endParaRPr lang="el-GR" dirty="0">
              <a:latin typeface="Calibri" panose="020F0502020204030204" pitchFamily="34" charset="0"/>
              <a:ea typeface="Times New Roman" panose="02020603050405020304" pitchFamily="18" charset="0"/>
            </a:endParaRPr>
          </a:p>
          <a:p>
            <a:pPr marL="0" indent="0" algn="just">
              <a:lnSpc>
                <a:spcPct val="100000"/>
              </a:lnSpc>
              <a:spcBef>
                <a:spcPts val="1200"/>
              </a:spcBef>
              <a:buNone/>
            </a:pPr>
            <a:r>
              <a:rPr lang="el-GR" sz="3200" dirty="0">
                <a:effectLst/>
                <a:latin typeface="+mn-lt"/>
                <a:ea typeface="Times New Roman" panose="02020603050405020304" pitchFamily="18" charset="0"/>
                <a:cs typeface="Times New Roman" panose="02020603050405020304" pitchFamily="18" charset="0"/>
              </a:rPr>
              <a:t>Για την κατάρτιση και παρακολούθηση του Σχεδίου Δράσης η ΕΥΔ Π-ΑΜΘ:</a:t>
            </a:r>
            <a:endParaRPr lang="el-GR" sz="2400" dirty="0">
              <a:effectLst/>
              <a:latin typeface="+mn-lt"/>
              <a:ea typeface="Times New Roman" panose="02020603050405020304" pitchFamily="18" charset="0"/>
              <a:cs typeface="Times New Roman" panose="02020603050405020304" pitchFamily="18" charset="0"/>
            </a:endParaRPr>
          </a:p>
          <a:p>
            <a:pPr marL="715963" indent="-715963">
              <a:lnSpc>
                <a:spcPct val="100000"/>
              </a:lnSpc>
              <a:buNone/>
              <a:tabLst>
                <a:tab pos="715963" algn="l"/>
              </a:tabLst>
            </a:pPr>
            <a:r>
              <a:rPr lang="el-GR" sz="3200" dirty="0">
                <a:effectLst/>
                <a:latin typeface="+mn-lt"/>
                <a:ea typeface="Times New Roman" panose="02020603050405020304" pitchFamily="18" charset="0"/>
              </a:rPr>
              <a:t>Α)	Διοργάνωσε τεχνικές συναντήσεις με κρίσιμους Δικαιούχους του προγράμματος με στόχο την</a:t>
            </a:r>
            <a:r>
              <a:rPr lang="el-GR" sz="3200" dirty="0">
                <a:effectLst/>
                <a:latin typeface="+mn-lt"/>
                <a:ea typeface="Calibri" panose="020F0502020204030204" pitchFamily="34" charset="0"/>
              </a:rPr>
              <a:t> επιτάχυνση των διαδικασιών ολοκλήρωσης των πράξεων του </a:t>
            </a:r>
            <a:r>
              <a:rPr lang="el-GR" sz="3200" dirty="0" err="1">
                <a:effectLst/>
                <a:latin typeface="+mn-lt"/>
                <a:ea typeface="Calibri" panose="020F0502020204030204" pitchFamily="34" charset="0"/>
              </a:rPr>
              <a:t>ΕΠ</a:t>
            </a:r>
            <a:r>
              <a:rPr lang="el-GR" sz="3200" dirty="0">
                <a:effectLst/>
                <a:latin typeface="+mn-lt"/>
                <a:ea typeface="Calibri" panose="020F0502020204030204" pitchFamily="34" charset="0"/>
              </a:rPr>
              <a:t> ΑΜΘ 14-20 αλλά και την παρακολούθηση της προόδου υλοποίησης των πράξεων της περιόδου 21-27</a:t>
            </a:r>
            <a:r>
              <a:rPr lang="en-US" sz="3200" dirty="0">
                <a:effectLst/>
                <a:latin typeface="+mn-lt"/>
                <a:ea typeface="Calibri" panose="020F0502020204030204" pitchFamily="34" charset="0"/>
              </a:rPr>
              <a:t>.</a:t>
            </a:r>
            <a:endParaRPr lang="el-GR" sz="3200" dirty="0">
              <a:latin typeface="+mn-l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8914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heckerboard(across)">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2ADB159-9B9E-6114-C533-0A152B3A4665}"/>
              </a:ext>
            </a:extLst>
          </p:cNvPr>
          <p:cNvSpPr>
            <a:spLocks noGrp="1"/>
          </p:cNvSpPr>
          <p:nvPr>
            <p:ph idx="1"/>
          </p:nvPr>
        </p:nvSpPr>
        <p:spPr>
          <a:xfrm>
            <a:off x="0" y="207390"/>
            <a:ext cx="12192000" cy="6650610"/>
          </a:xfrm>
        </p:spPr>
        <p:txBody>
          <a:bodyPr vert="horz" lIns="91440" tIns="45720" rIns="91440" bIns="45720" rtlCol="0">
            <a:normAutofit/>
          </a:bodyPr>
          <a:lstStyle/>
          <a:p>
            <a:pPr marL="0" lvl="0" indent="0" algn="just">
              <a:lnSpc>
                <a:spcPct val="100000"/>
              </a:lnSpc>
              <a:spcBef>
                <a:spcPts val="600"/>
              </a:spcBef>
              <a:spcAft>
                <a:spcPts val="800"/>
              </a:spcAft>
              <a:buSzPct val="80000"/>
              <a:buNone/>
              <a:tabLst>
                <a:tab pos="715963" algn="l"/>
              </a:tabLst>
            </a:pPr>
            <a:r>
              <a:rPr lang="en-US" sz="3000" dirty="0">
                <a:effectLst/>
                <a:latin typeface="Calibri" panose="020F0502020204030204" pitchFamily="34" charset="0"/>
                <a:ea typeface="Calibri" panose="020F0502020204030204" pitchFamily="34" charset="0"/>
                <a:cs typeface="Calibri" panose="020F0502020204030204" pitchFamily="34" charset="0"/>
              </a:rPr>
              <a:t>1)	</a:t>
            </a:r>
            <a:r>
              <a:rPr lang="el-GR" sz="3000" dirty="0">
                <a:effectLst/>
                <a:latin typeface="Calibri" panose="020F0502020204030204" pitchFamily="34" charset="0"/>
                <a:ea typeface="Calibri" panose="020F0502020204030204" pitchFamily="34" charset="0"/>
                <a:cs typeface="Calibri" panose="020F0502020204030204" pitchFamily="34" charset="0"/>
              </a:rPr>
              <a:t>Δήμος και </a:t>
            </a:r>
            <a:r>
              <a:rPr lang="el-GR" sz="3000" dirty="0" err="1">
                <a:effectLst/>
                <a:latin typeface="Calibri" panose="020F0502020204030204" pitchFamily="34" charset="0"/>
                <a:ea typeface="Calibri" panose="020F0502020204030204" pitchFamily="34" charset="0"/>
                <a:cs typeface="Calibri" panose="020F0502020204030204" pitchFamily="34" charset="0"/>
              </a:rPr>
              <a:t>ΔΕΥΑ</a:t>
            </a:r>
            <a:r>
              <a:rPr lang="el-GR" sz="3000" dirty="0">
                <a:effectLst/>
                <a:latin typeface="Calibri" panose="020F0502020204030204" pitchFamily="34" charset="0"/>
                <a:ea typeface="Calibri" panose="020F0502020204030204" pitchFamily="34" charset="0"/>
                <a:cs typeface="Calibri" panose="020F0502020204030204" pitchFamily="34" charset="0"/>
              </a:rPr>
              <a:t> Καβάλας, 30.1.2025.</a:t>
            </a:r>
            <a:endParaRPr lang="el-GR" sz="3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0000"/>
              </a:lnSpc>
              <a:spcBef>
                <a:spcPts val="600"/>
              </a:spcBef>
              <a:spcAft>
                <a:spcPts val="800"/>
              </a:spcAft>
              <a:buSzPct val="80000"/>
              <a:buNone/>
              <a:tabLst>
                <a:tab pos="715963" algn="l"/>
              </a:tabLst>
            </a:pPr>
            <a:r>
              <a:rPr lang="en-US" sz="3000" dirty="0">
                <a:effectLst/>
                <a:latin typeface="Calibri" panose="020F0502020204030204" pitchFamily="34" charset="0"/>
                <a:ea typeface="Calibri" panose="020F0502020204030204" pitchFamily="34" charset="0"/>
                <a:cs typeface="Calibri" panose="020F0502020204030204" pitchFamily="34" charset="0"/>
              </a:rPr>
              <a:t>2)	</a:t>
            </a:r>
            <a:r>
              <a:rPr lang="el-GR" sz="3000" dirty="0">
                <a:effectLst/>
                <a:latin typeface="Calibri" panose="020F0502020204030204" pitchFamily="34" charset="0"/>
                <a:ea typeface="Calibri" panose="020F0502020204030204" pitchFamily="34" charset="0"/>
                <a:cs typeface="Calibri" panose="020F0502020204030204" pitchFamily="34" charset="0"/>
              </a:rPr>
              <a:t>Δήμος και </a:t>
            </a:r>
            <a:r>
              <a:rPr lang="el-GR" sz="3000" dirty="0" err="1">
                <a:effectLst/>
                <a:latin typeface="Calibri" panose="020F0502020204030204" pitchFamily="34" charset="0"/>
                <a:ea typeface="Calibri" panose="020F0502020204030204" pitchFamily="34" charset="0"/>
                <a:cs typeface="Calibri" panose="020F0502020204030204" pitchFamily="34" charset="0"/>
              </a:rPr>
              <a:t>ΔΕΥΑ</a:t>
            </a:r>
            <a:r>
              <a:rPr lang="el-GR" sz="3000" dirty="0">
                <a:effectLst/>
                <a:latin typeface="Calibri" panose="020F0502020204030204" pitchFamily="34" charset="0"/>
                <a:ea typeface="Calibri" panose="020F0502020204030204" pitchFamily="34" charset="0"/>
                <a:cs typeface="Calibri" panose="020F0502020204030204" pitchFamily="34" charset="0"/>
              </a:rPr>
              <a:t> Δράμας, 5.2.2025</a:t>
            </a:r>
            <a:endParaRPr lang="el-GR" sz="3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0000"/>
              </a:lnSpc>
              <a:spcBef>
                <a:spcPts val="600"/>
              </a:spcBef>
              <a:spcAft>
                <a:spcPts val="800"/>
              </a:spcAft>
              <a:buSzPct val="80000"/>
              <a:buNone/>
              <a:tabLst>
                <a:tab pos="715963" algn="l"/>
              </a:tabLst>
            </a:pPr>
            <a:r>
              <a:rPr lang="en-US" sz="3000" dirty="0">
                <a:effectLst/>
                <a:latin typeface="Calibri" panose="020F0502020204030204" pitchFamily="34" charset="0"/>
                <a:ea typeface="Calibri" panose="020F0502020204030204" pitchFamily="34" charset="0"/>
                <a:cs typeface="Calibri" panose="020F0502020204030204" pitchFamily="34" charset="0"/>
              </a:rPr>
              <a:t>3)	</a:t>
            </a:r>
            <a:r>
              <a:rPr lang="el-GR" sz="3000" dirty="0">
                <a:effectLst/>
                <a:latin typeface="Calibri" panose="020F0502020204030204" pitchFamily="34" charset="0"/>
                <a:ea typeface="Calibri" panose="020F0502020204030204" pitchFamily="34" charset="0"/>
                <a:cs typeface="Calibri" panose="020F0502020204030204" pitchFamily="34" charset="0"/>
              </a:rPr>
              <a:t>Δημοκρίτειο Πανεπιστήμιο Θράκης, 11.2.2025</a:t>
            </a:r>
            <a:endParaRPr lang="el-GR" sz="3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0000"/>
              </a:lnSpc>
              <a:spcBef>
                <a:spcPts val="600"/>
              </a:spcBef>
              <a:spcAft>
                <a:spcPts val="800"/>
              </a:spcAft>
              <a:buSzPct val="80000"/>
              <a:buNone/>
              <a:tabLst>
                <a:tab pos="715963" algn="l"/>
              </a:tabLst>
            </a:pPr>
            <a:r>
              <a:rPr lang="en-US" sz="3000" dirty="0">
                <a:effectLst/>
                <a:latin typeface="Calibri" panose="020F0502020204030204" pitchFamily="34" charset="0"/>
                <a:ea typeface="Calibri" panose="020F0502020204030204" pitchFamily="34" charset="0"/>
                <a:cs typeface="Calibri" panose="020F0502020204030204" pitchFamily="34" charset="0"/>
              </a:rPr>
              <a:t>4)	</a:t>
            </a:r>
            <a:r>
              <a:rPr lang="el-GR" sz="3000" dirty="0">
                <a:effectLst/>
                <a:latin typeface="Calibri" panose="020F0502020204030204" pitchFamily="34" charset="0"/>
                <a:ea typeface="Calibri" panose="020F0502020204030204" pitchFamily="34" charset="0"/>
                <a:cs typeface="Calibri" panose="020F0502020204030204" pitchFamily="34" charset="0"/>
              </a:rPr>
              <a:t>Δήμος και </a:t>
            </a:r>
            <a:r>
              <a:rPr lang="el-GR" sz="3000" dirty="0" err="1">
                <a:effectLst/>
                <a:latin typeface="Calibri" panose="020F0502020204030204" pitchFamily="34" charset="0"/>
                <a:ea typeface="Calibri" panose="020F0502020204030204" pitchFamily="34" charset="0"/>
                <a:cs typeface="Calibri" panose="020F0502020204030204" pitchFamily="34" charset="0"/>
              </a:rPr>
              <a:t>ΔΕΥΑ</a:t>
            </a:r>
            <a:r>
              <a:rPr lang="el-GR" sz="3000" dirty="0">
                <a:effectLst/>
                <a:latin typeface="Calibri" panose="020F0502020204030204" pitchFamily="34" charset="0"/>
                <a:ea typeface="Calibri" panose="020F0502020204030204" pitchFamily="34" charset="0"/>
                <a:cs typeface="Calibri" panose="020F0502020204030204" pitchFamily="34" charset="0"/>
              </a:rPr>
              <a:t> Αλεξανδρούπολης, 12.2.2025</a:t>
            </a:r>
            <a:endParaRPr lang="el-GR" sz="3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0000"/>
              </a:lnSpc>
              <a:spcBef>
                <a:spcPts val="600"/>
              </a:spcBef>
              <a:spcAft>
                <a:spcPts val="800"/>
              </a:spcAft>
              <a:buSzPct val="80000"/>
              <a:buNone/>
              <a:tabLst>
                <a:tab pos="715963" algn="l"/>
              </a:tabLst>
            </a:pPr>
            <a:r>
              <a:rPr lang="en-US" sz="3000" dirty="0">
                <a:effectLst/>
                <a:latin typeface="Calibri" panose="020F0502020204030204" pitchFamily="34" charset="0"/>
                <a:ea typeface="Calibri" panose="020F0502020204030204" pitchFamily="34" charset="0"/>
                <a:cs typeface="Calibri" panose="020F0502020204030204" pitchFamily="34" charset="0"/>
              </a:rPr>
              <a:t>5)	</a:t>
            </a:r>
            <a:r>
              <a:rPr lang="el-GR" sz="3000" dirty="0">
                <a:effectLst/>
                <a:latin typeface="Calibri" panose="020F0502020204030204" pitchFamily="34" charset="0"/>
                <a:ea typeface="Calibri" panose="020F0502020204030204" pitchFamily="34" charset="0"/>
                <a:cs typeface="Calibri" panose="020F0502020204030204" pitchFamily="34" charset="0"/>
              </a:rPr>
              <a:t>Δήμος </a:t>
            </a:r>
            <a:r>
              <a:rPr lang="el-GR" sz="3000" dirty="0" err="1">
                <a:effectLst/>
                <a:latin typeface="Calibri" panose="020F0502020204030204" pitchFamily="34" charset="0"/>
                <a:ea typeface="Calibri" panose="020F0502020204030204" pitchFamily="34" charset="0"/>
                <a:cs typeface="Calibri" panose="020F0502020204030204" pitchFamily="34" charset="0"/>
              </a:rPr>
              <a:t>Σουφλίου</a:t>
            </a:r>
            <a:r>
              <a:rPr lang="el-GR" sz="3000" dirty="0">
                <a:effectLst/>
                <a:latin typeface="Calibri" panose="020F0502020204030204" pitchFamily="34" charset="0"/>
                <a:ea typeface="Calibri" panose="020F0502020204030204" pitchFamily="34" charset="0"/>
                <a:cs typeface="Calibri" panose="020F0502020204030204" pitchFamily="34" charset="0"/>
              </a:rPr>
              <a:t>, 12.2.2025</a:t>
            </a:r>
            <a:endParaRPr lang="el-GR" sz="3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0000"/>
              </a:lnSpc>
              <a:spcBef>
                <a:spcPts val="600"/>
              </a:spcBef>
              <a:spcAft>
                <a:spcPts val="800"/>
              </a:spcAft>
              <a:buSzPct val="80000"/>
              <a:buNone/>
              <a:tabLst>
                <a:tab pos="715963" algn="l"/>
              </a:tabLst>
            </a:pPr>
            <a:r>
              <a:rPr lang="en-US" sz="3000" dirty="0">
                <a:effectLst/>
                <a:latin typeface="Calibri" panose="020F0502020204030204" pitchFamily="34" charset="0"/>
                <a:ea typeface="Calibri" panose="020F0502020204030204" pitchFamily="34" charset="0"/>
                <a:cs typeface="Calibri" panose="020F0502020204030204" pitchFamily="34" charset="0"/>
              </a:rPr>
              <a:t>6)	</a:t>
            </a:r>
            <a:r>
              <a:rPr lang="el-GR" sz="3000" dirty="0">
                <a:effectLst/>
                <a:latin typeface="Calibri" panose="020F0502020204030204" pitchFamily="34" charset="0"/>
                <a:ea typeface="Calibri" panose="020F0502020204030204" pitchFamily="34" charset="0"/>
                <a:cs typeface="Calibri" panose="020F0502020204030204" pitchFamily="34" charset="0"/>
              </a:rPr>
              <a:t>Δήμος Αβδήρων, 13.2.2025</a:t>
            </a:r>
            <a:endParaRPr lang="el-GR" sz="3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0000"/>
              </a:lnSpc>
              <a:spcBef>
                <a:spcPts val="600"/>
              </a:spcBef>
              <a:spcAft>
                <a:spcPts val="800"/>
              </a:spcAft>
              <a:buSzPct val="80000"/>
              <a:buNone/>
              <a:tabLst>
                <a:tab pos="715963" algn="l"/>
              </a:tabLst>
            </a:pPr>
            <a:r>
              <a:rPr lang="en-US" sz="3000" dirty="0">
                <a:effectLst/>
                <a:latin typeface="Calibri" panose="020F0502020204030204" pitchFamily="34" charset="0"/>
                <a:ea typeface="Calibri" panose="020F0502020204030204" pitchFamily="34" charset="0"/>
                <a:cs typeface="Calibri" panose="020F0502020204030204" pitchFamily="34" charset="0"/>
              </a:rPr>
              <a:t>7)	</a:t>
            </a:r>
            <a:r>
              <a:rPr lang="el-GR" sz="3000" dirty="0">
                <a:effectLst/>
                <a:latin typeface="Calibri" panose="020F0502020204030204" pitchFamily="34" charset="0"/>
                <a:ea typeface="Calibri" panose="020F0502020204030204" pitchFamily="34" charset="0"/>
                <a:cs typeface="Calibri" panose="020F0502020204030204" pitchFamily="34" charset="0"/>
              </a:rPr>
              <a:t>Δήμος και </a:t>
            </a:r>
            <a:r>
              <a:rPr lang="el-GR" sz="3000" dirty="0" err="1">
                <a:effectLst/>
                <a:latin typeface="Calibri" panose="020F0502020204030204" pitchFamily="34" charset="0"/>
                <a:ea typeface="Calibri" panose="020F0502020204030204" pitchFamily="34" charset="0"/>
                <a:cs typeface="Calibri" panose="020F0502020204030204" pitchFamily="34" charset="0"/>
              </a:rPr>
              <a:t>ΔΕΥΑ</a:t>
            </a:r>
            <a:r>
              <a:rPr lang="el-GR" sz="3000" dirty="0">
                <a:effectLst/>
                <a:latin typeface="Calibri" panose="020F0502020204030204" pitchFamily="34" charset="0"/>
                <a:ea typeface="Calibri" panose="020F0502020204030204" pitchFamily="34" charset="0"/>
                <a:cs typeface="Calibri" panose="020F0502020204030204" pitchFamily="34" charset="0"/>
              </a:rPr>
              <a:t> Ορεστιάδας, 20.2.2025</a:t>
            </a:r>
            <a:endParaRPr lang="el-GR" sz="3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0000"/>
              </a:lnSpc>
              <a:spcBef>
                <a:spcPts val="600"/>
              </a:spcBef>
              <a:spcAft>
                <a:spcPts val="800"/>
              </a:spcAft>
              <a:buSzPct val="80000"/>
              <a:buNone/>
              <a:tabLst>
                <a:tab pos="715963" algn="l"/>
              </a:tabLst>
            </a:pPr>
            <a:r>
              <a:rPr lang="en-US" sz="3000" dirty="0">
                <a:latin typeface="Calibri" panose="020F0502020204030204" pitchFamily="34" charset="0"/>
                <a:ea typeface="Calibri" panose="020F0502020204030204" pitchFamily="34" charset="0"/>
                <a:cs typeface="Calibri" panose="020F0502020204030204" pitchFamily="34" charset="0"/>
              </a:rPr>
              <a:t>8)	</a:t>
            </a:r>
            <a:r>
              <a:rPr lang="el-GR" sz="3000" dirty="0">
                <a:effectLst/>
                <a:latin typeface="Calibri" panose="020F0502020204030204" pitchFamily="34" charset="0"/>
                <a:ea typeface="Calibri" panose="020F0502020204030204" pitchFamily="34" charset="0"/>
                <a:cs typeface="Calibri" panose="020F0502020204030204" pitchFamily="34" charset="0"/>
              </a:rPr>
              <a:t>Δήμος Διδυμοτείχου, 20.2.2025</a:t>
            </a:r>
            <a:endParaRPr lang="el-GR" sz="3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0000"/>
              </a:lnSpc>
              <a:spcBef>
                <a:spcPts val="600"/>
              </a:spcBef>
              <a:spcAft>
                <a:spcPts val="800"/>
              </a:spcAft>
              <a:buSzPct val="80000"/>
              <a:buNone/>
              <a:tabLst>
                <a:tab pos="715963" algn="l"/>
              </a:tabLst>
            </a:pPr>
            <a:r>
              <a:rPr lang="en-US" sz="3000" dirty="0">
                <a:effectLst/>
                <a:latin typeface="Calibri" panose="020F0502020204030204" pitchFamily="34" charset="0"/>
                <a:ea typeface="Calibri" panose="020F0502020204030204" pitchFamily="34" charset="0"/>
                <a:cs typeface="Calibri" panose="020F0502020204030204" pitchFamily="34" charset="0"/>
              </a:rPr>
              <a:t>9)	</a:t>
            </a:r>
            <a:r>
              <a:rPr lang="el-GR" sz="3000" dirty="0">
                <a:effectLst/>
                <a:latin typeface="Calibri" panose="020F0502020204030204" pitchFamily="34" charset="0"/>
                <a:ea typeface="Calibri" panose="020F0502020204030204" pitchFamily="34" charset="0"/>
                <a:cs typeface="Calibri" panose="020F0502020204030204" pitchFamily="34" charset="0"/>
              </a:rPr>
              <a:t>Δήμος και </a:t>
            </a:r>
            <a:r>
              <a:rPr lang="el-GR" sz="3000" dirty="0" err="1">
                <a:effectLst/>
                <a:latin typeface="Calibri" panose="020F0502020204030204" pitchFamily="34" charset="0"/>
                <a:ea typeface="Calibri" panose="020F0502020204030204" pitchFamily="34" charset="0"/>
                <a:cs typeface="Calibri" panose="020F0502020204030204" pitchFamily="34" charset="0"/>
              </a:rPr>
              <a:t>ΔΕΥΑ</a:t>
            </a:r>
            <a:r>
              <a:rPr lang="el-GR" sz="3000" dirty="0">
                <a:effectLst/>
                <a:latin typeface="Calibri" panose="020F0502020204030204" pitchFamily="34" charset="0"/>
                <a:ea typeface="Calibri" panose="020F0502020204030204" pitchFamily="34" charset="0"/>
                <a:cs typeface="Calibri" panose="020F0502020204030204" pitchFamily="34" charset="0"/>
              </a:rPr>
              <a:t> Θάσου, 11.3.2025</a:t>
            </a:r>
            <a:endParaRPr lang="el-GR"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524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checkerboard(across)">
                                      <p:cBhvr>
                                        <p:cTn id="25" dur="500"/>
                                        <p:tgtEl>
                                          <p:spTgt spid="3">
                                            <p:txEl>
                                              <p:pRg st="6" end="6"/>
                                            </p:txEl>
                                          </p:spTgt>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checkerboard(across)">
                                      <p:cBhvr>
                                        <p:cTn id="28" dur="500"/>
                                        <p:tgtEl>
                                          <p:spTgt spid="3">
                                            <p:txEl>
                                              <p:pRg st="7" end="7"/>
                                            </p:txEl>
                                          </p:spTgt>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checkerboard(across)">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2ADB159-9B9E-6114-C533-0A152B3A4665}"/>
              </a:ext>
            </a:extLst>
          </p:cNvPr>
          <p:cNvSpPr>
            <a:spLocks noGrp="1"/>
          </p:cNvSpPr>
          <p:nvPr>
            <p:ph idx="1"/>
          </p:nvPr>
        </p:nvSpPr>
        <p:spPr>
          <a:xfrm>
            <a:off x="0" y="188536"/>
            <a:ext cx="12192000" cy="6669464"/>
          </a:xfrm>
        </p:spPr>
        <p:txBody>
          <a:bodyPr vert="horz" lIns="91440" tIns="45720" rIns="91440" bIns="45720" rtlCol="0">
            <a:normAutofit/>
          </a:bodyPr>
          <a:lstStyle/>
          <a:p>
            <a:pPr marL="0" indent="0" algn="just">
              <a:lnSpc>
                <a:spcPct val="100000"/>
              </a:lnSpc>
              <a:spcBef>
                <a:spcPts val="600"/>
              </a:spcBef>
              <a:spcAft>
                <a:spcPts val="800"/>
              </a:spcAft>
              <a:buSzPct val="80000"/>
              <a:buNone/>
              <a:tabLst>
                <a:tab pos="715963" algn="l"/>
              </a:tabLst>
            </a:pPr>
            <a:r>
              <a:rPr lang="en-US" sz="3000" dirty="0">
                <a:latin typeface="Calibri" panose="020F0502020204030204" pitchFamily="34" charset="0"/>
                <a:cs typeface="Calibri" panose="020F0502020204030204" pitchFamily="34" charset="0"/>
              </a:rPr>
              <a:t>10)	</a:t>
            </a:r>
            <a:r>
              <a:rPr lang="el-GR" sz="3000" dirty="0">
                <a:latin typeface="Calibri" panose="020F0502020204030204" pitchFamily="34" charset="0"/>
                <a:cs typeface="Calibri" panose="020F0502020204030204" pitchFamily="34" charset="0"/>
              </a:rPr>
              <a:t>Δήμος και </a:t>
            </a:r>
            <a:r>
              <a:rPr lang="el-GR" sz="3000" dirty="0" err="1">
                <a:latin typeface="Calibri" panose="020F0502020204030204" pitchFamily="34" charset="0"/>
                <a:cs typeface="Calibri" panose="020F0502020204030204" pitchFamily="34" charset="0"/>
              </a:rPr>
              <a:t>ΔΕΥΑ</a:t>
            </a:r>
            <a:r>
              <a:rPr lang="el-GR" sz="3000" dirty="0">
                <a:latin typeface="Calibri" panose="020F0502020204030204" pitchFamily="34" charset="0"/>
                <a:cs typeface="Calibri" panose="020F0502020204030204" pitchFamily="34" charset="0"/>
              </a:rPr>
              <a:t> Κομοτηνής, 12.3.2025</a:t>
            </a:r>
          </a:p>
          <a:p>
            <a:pPr marL="0" indent="0" algn="just">
              <a:lnSpc>
                <a:spcPct val="100000"/>
              </a:lnSpc>
              <a:spcBef>
                <a:spcPts val="600"/>
              </a:spcBef>
              <a:spcAft>
                <a:spcPts val="800"/>
              </a:spcAft>
              <a:buSzPct val="80000"/>
              <a:buNone/>
              <a:tabLst>
                <a:tab pos="715963" algn="l"/>
              </a:tabLst>
            </a:pPr>
            <a:r>
              <a:rPr lang="en-US" sz="3000" dirty="0">
                <a:latin typeface="Calibri" panose="020F0502020204030204" pitchFamily="34" charset="0"/>
                <a:cs typeface="Calibri" panose="020F0502020204030204" pitchFamily="34" charset="0"/>
              </a:rPr>
              <a:t>11)	</a:t>
            </a:r>
            <a:r>
              <a:rPr lang="el-GR" sz="3000" dirty="0">
                <a:latin typeface="Calibri" panose="020F0502020204030204" pitchFamily="34" charset="0"/>
                <a:cs typeface="Calibri" panose="020F0502020204030204" pitchFamily="34" charset="0"/>
              </a:rPr>
              <a:t>Δήμος </a:t>
            </a:r>
            <a:r>
              <a:rPr lang="el-GR" sz="3000" dirty="0" err="1">
                <a:latin typeface="Calibri" panose="020F0502020204030204" pitchFamily="34" charset="0"/>
                <a:cs typeface="Calibri" panose="020F0502020204030204" pitchFamily="34" charset="0"/>
              </a:rPr>
              <a:t>Μύκης</a:t>
            </a:r>
            <a:r>
              <a:rPr lang="el-GR" sz="3000" dirty="0">
                <a:latin typeface="Calibri" panose="020F0502020204030204" pitchFamily="34" charset="0"/>
                <a:cs typeface="Calibri" panose="020F0502020204030204" pitchFamily="34" charset="0"/>
              </a:rPr>
              <a:t>, 11.3.2025</a:t>
            </a:r>
          </a:p>
          <a:p>
            <a:pPr marL="0" indent="0" algn="just">
              <a:lnSpc>
                <a:spcPct val="100000"/>
              </a:lnSpc>
              <a:spcBef>
                <a:spcPts val="600"/>
              </a:spcBef>
              <a:spcAft>
                <a:spcPts val="800"/>
              </a:spcAft>
              <a:buSzPct val="80000"/>
              <a:buNone/>
              <a:tabLst>
                <a:tab pos="715963" algn="l"/>
              </a:tabLst>
            </a:pPr>
            <a:r>
              <a:rPr lang="en-US" sz="3000" dirty="0">
                <a:latin typeface="Calibri" panose="020F0502020204030204" pitchFamily="34" charset="0"/>
                <a:cs typeface="Calibri" panose="020F0502020204030204" pitchFamily="34" charset="0"/>
              </a:rPr>
              <a:t>12)	</a:t>
            </a:r>
            <a:r>
              <a:rPr lang="el-GR" sz="3000" dirty="0">
                <a:latin typeface="Calibri" panose="020F0502020204030204" pitchFamily="34" charset="0"/>
                <a:cs typeface="Calibri" panose="020F0502020204030204" pitchFamily="34" charset="0"/>
              </a:rPr>
              <a:t>Δήμος </a:t>
            </a:r>
            <a:r>
              <a:rPr lang="el-GR" sz="3000" dirty="0" err="1">
                <a:latin typeface="Calibri" panose="020F0502020204030204" pitchFamily="34" charset="0"/>
                <a:cs typeface="Calibri" panose="020F0502020204030204" pitchFamily="34" charset="0"/>
              </a:rPr>
              <a:t>Παρανεστίου</a:t>
            </a:r>
            <a:r>
              <a:rPr lang="el-GR" sz="3000" dirty="0">
                <a:latin typeface="Calibri" panose="020F0502020204030204" pitchFamily="34" charset="0"/>
                <a:cs typeface="Calibri" panose="020F0502020204030204" pitchFamily="34" charset="0"/>
              </a:rPr>
              <a:t>, 13.3.2025</a:t>
            </a:r>
          </a:p>
          <a:p>
            <a:pPr marL="0" indent="0" algn="just">
              <a:lnSpc>
                <a:spcPct val="100000"/>
              </a:lnSpc>
              <a:spcBef>
                <a:spcPts val="600"/>
              </a:spcBef>
              <a:spcAft>
                <a:spcPts val="800"/>
              </a:spcAft>
              <a:buSzPct val="80000"/>
              <a:buNone/>
              <a:tabLst>
                <a:tab pos="715963" algn="l"/>
              </a:tabLst>
            </a:pPr>
            <a:r>
              <a:rPr lang="en-US" sz="3000" dirty="0">
                <a:latin typeface="Calibri" panose="020F0502020204030204" pitchFamily="34" charset="0"/>
                <a:cs typeface="Calibri" panose="020F0502020204030204" pitchFamily="34" charset="0"/>
              </a:rPr>
              <a:t>13)	</a:t>
            </a:r>
            <a:r>
              <a:rPr lang="el-GR" sz="3000" dirty="0">
                <a:latin typeface="Calibri" panose="020F0502020204030204" pitchFamily="34" charset="0"/>
                <a:cs typeface="Calibri" panose="020F0502020204030204" pitchFamily="34" charset="0"/>
              </a:rPr>
              <a:t>Περιφέρεια ΑΜΘ, Τεχνικές Υπηρεσίες, 13.3.2025</a:t>
            </a:r>
          </a:p>
          <a:p>
            <a:pPr marL="0" indent="0" algn="just">
              <a:lnSpc>
                <a:spcPct val="100000"/>
              </a:lnSpc>
              <a:spcBef>
                <a:spcPts val="600"/>
              </a:spcBef>
              <a:spcAft>
                <a:spcPts val="800"/>
              </a:spcAft>
              <a:buSzPct val="80000"/>
              <a:buNone/>
              <a:tabLst>
                <a:tab pos="715963" algn="l"/>
              </a:tabLst>
            </a:pPr>
            <a:r>
              <a:rPr lang="en-US" sz="3000" dirty="0">
                <a:latin typeface="Calibri" panose="020F0502020204030204" pitchFamily="34" charset="0"/>
                <a:cs typeface="Calibri" panose="020F0502020204030204" pitchFamily="34" charset="0"/>
              </a:rPr>
              <a:t>14)	</a:t>
            </a:r>
            <a:r>
              <a:rPr lang="el-GR" sz="3000" dirty="0">
                <a:latin typeface="Calibri" panose="020F0502020204030204" pitchFamily="34" charset="0"/>
                <a:cs typeface="Calibri" panose="020F0502020204030204" pitchFamily="34" charset="0"/>
              </a:rPr>
              <a:t>Δήμος </a:t>
            </a:r>
            <a:r>
              <a:rPr lang="el-GR" sz="3000" dirty="0" err="1">
                <a:latin typeface="Calibri" panose="020F0502020204030204" pitchFamily="34" charset="0"/>
                <a:cs typeface="Calibri" panose="020F0502020204030204" pitchFamily="34" charset="0"/>
              </a:rPr>
              <a:t>Παγγαίου</a:t>
            </a:r>
            <a:r>
              <a:rPr lang="el-GR" sz="3000" dirty="0">
                <a:latin typeface="Calibri" panose="020F0502020204030204" pitchFamily="34" charset="0"/>
                <a:cs typeface="Calibri" panose="020F0502020204030204" pitchFamily="34" charset="0"/>
              </a:rPr>
              <a:t>, 17.3.2025</a:t>
            </a:r>
          </a:p>
          <a:p>
            <a:pPr marL="0" indent="0" algn="just">
              <a:lnSpc>
                <a:spcPct val="100000"/>
              </a:lnSpc>
              <a:spcBef>
                <a:spcPts val="600"/>
              </a:spcBef>
              <a:spcAft>
                <a:spcPts val="800"/>
              </a:spcAft>
              <a:buSzPct val="80000"/>
              <a:buNone/>
              <a:tabLst>
                <a:tab pos="715963" algn="l"/>
              </a:tabLst>
            </a:pPr>
            <a:r>
              <a:rPr lang="en-US" sz="3000" dirty="0">
                <a:latin typeface="Calibri" panose="020F0502020204030204" pitchFamily="34" charset="0"/>
                <a:cs typeface="Calibri" panose="020F0502020204030204" pitchFamily="34" charset="0"/>
              </a:rPr>
              <a:t>15)	</a:t>
            </a:r>
            <a:r>
              <a:rPr lang="el-GR" sz="3000" dirty="0">
                <a:latin typeface="Calibri" panose="020F0502020204030204" pitchFamily="34" charset="0"/>
                <a:cs typeface="Calibri" panose="020F0502020204030204" pitchFamily="34" charset="0"/>
              </a:rPr>
              <a:t>Δήμος </a:t>
            </a:r>
            <a:r>
              <a:rPr lang="el-GR" sz="3000" dirty="0" err="1">
                <a:latin typeface="Calibri" panose="020F0502020204030204" pitchFamily="34" charset="0"/>
                <a:cs typeface="Calibri" panose="020F0502020204030204" pitchFamily="34" charset="0"/>
              </a:rPr>
              <a:t>Τοπείρου</a:t>
            </a:r>
            <a:r>
              <a:rPr lang="el-GR" sz="3000" dirty="0">
                <a:latin typeface="Calibri" panose="020F0502020204030204" pitchFamily="34" charset="0"/>
                <a:cs typeface="Calibri" panose="020F0502020204030204" pitchFamily="34" charset="0"/>
              </a:rPr>
              <a:t>, 17.3.2025</a:t>
            </a:r>
          </a:p>
          <a:p>
            <a:pPr marL="0" indent="0" algn="just">
              <a:lnSpc>
                <a:spcPct val="100000"/>
              </a:lnSpc>
              <a:spcBef>
                <a:spcPts val="600"/>
              </a:spcBef>
              <a:spcAft>
                <a:spcPts val="800"/>
              </a:spcAft>
              <a:buSzPct val="80000"/>
              <a:buNone/>
              <a:tabLst>
                <a:tab pos="715963" algn="l"/>
              </a:tabLst>
            </a:pPr>
            <a:r>
              <a:rPr lang="en-US" sz="3000" dirty="0">
                <a:latin typeface="Calibri" panose="020F0502020204030204" pitchFamily="34" charset="0"/>
                <a:cs typeface="Calibri" panose="020F0502020204030204" pitchFamily="34" charset="0"/>
              </a:rPr>
              <a:t>16)	</a:t>
            </a:r>
            <a:r>
              <a:rPr lang="el-GR" sz="3000" dirty="0">
                <a:latin typeface="Calibri" panose="020F0502020204030204" pitchFamily="34" charset="0"/>
                <a:cs typeface="Calibri" panose="020F0502020204030204" pitchFamily="34" charset="0"/>
              </a:rPr>
              <a:t>Δήμος </a:t>
            </a:r>
            <a:r>
              <a:rPr lang="el-GR" sz="3000" dirty="0" err="1">
                <a:latin typeface="Calibri" panose="020F0502020204030204" pitchFamily="34" charset="0"/>
                <a:cs typeface="Calibri" panose="020F0502020204030204" pitchFamily="34" charset="0"/>
              </a:rPr>
              <a:t>Δοξάτου</a:t>
            </a:r>
            <a:r>
              <a:rPr lang="el-GR" sz="3000" dirty="0">
                <a:latin typeface="Calibri" panose="020F0502020204030204" pitchFamily="34" charset="0"/>
                <a:cs typeface="Calibri" panose="020F0502020204030204" pitchFamily="34" charset="0"/>
              </a:rPr>
              <a:t>, 18.3.2025</a:t>
            </a:r>
          </a:p>
          <a:p>
            <a:pPr marL="0" indent="0" algn="just">
              <a:lnSpc>
                <a:spcPct val="100000"/>
              </a:lnSpc>
              <a:spcBef>
                <a:spcPts val="600"/>
              </a:spcBef>
              <a:spcAft>
                <a:spcPts val="800"/>
              </a:spcAft>
              <a:buSzPct val="80000"/>
              <a:buNone/>
              <a:tabLst>
                <a:tab pos="715963" algn="l"/>
              </a:tabLst>
            </a:pPr>
            <a:r>
              <a:rPr lang="en-US" sz="3000" dirty="0">
                <a:latin typeface="Calibri" panose="020F0502020204030204" pitchFamily="34" charset="0"/>
                <a:cs typeface="Calibri" panose="020F0502020204030204" pitchFamily="34" charset="0"/>
              </a:rPr>
              <a:t>17)	</a:t>
            </a:r>
            <a:r>
              <a:rPr lang="el-GR" sz="3000" dirty="0">
                <a:latin typeface="Calibri" panose="020F0502020204030204" pitchFamily="34" charset="0"/>
                <a:cs typeface="Calibri" panose="020F0502020204030204" pitchFamily="34" charset="0"/>
              </a:rPr>
              <a:t>Δήμος </a:t>
            </a:r>
            <a:r>
              <a:rPr lang="el-GR" sz="3000" dirty="0" err="1">
                <a:latin typeface="Calibri" panose="020F0502020204030204" pitchFamily="34" charset="0"/>
                <a:cs typeface="Calibri" panose="020F0502020204030204" pitchFamily="34" charset="0"/>
              </a:rPr>
              <a:t>Προσοτσάνης</a:t>
            </a:r>
            <a:r>
              <a:rPr lang="el-GR" sz="3000" dirty="0">
                <a:latin typeface="Calibri" panose="020F0502020204030204" pitchFamily="34" charset="0"/>
                <a:cs typeface="Calibri" panose="020F0502020204030204" pitchFamily="34" charset="0"/>
              </a:rPr>
              <a:t>, 12.3.2025</a:t>
            </a:r>
          </a:p>
          <a:p>
            <a:pPr marL="0" indent="0" algn="just">
              <a:lnSpc>
                <a:spcPct val="100000"/>
              </a:lnSpc>
              <a:spcBef>
                <a:spcPts val="600"/>
              </a:spcBef>
              <a:spcAft>
                <a:spcPts val="800"/>
              </a:spcAft>
              <a:buSzPct val="80000"/>
              <a:buNone/>
              <a:tabLst>
                <a:tab pos="715963" algn="l"/>
              </a:tabLst>
            </a:pPr>
            <a:r>
              <a:rPr lang="en-US" sz="3000" dirty="0">
                <a:latin typeface="Calibri" panose="020F0502020204030204" pitchFamily="34" charset="0"/>
                <a:cs typeface="Calibri" panose="020F0502020204030204" pitchFamily="34" charset="0"/>
              </a:rPr>
              <a:t>18) </a:t>
            </a:r>
            <a:r>
              <a:rPr lang="el-GR" sz="3000" dirty="0">
                <a:latin typeface="Calibri" panose="020F0502020204030204" pitchFamily="34" charset="0"/>
                <a:cs typeface="Calibri" panose="020F0502020204030204" pitchFamily="34" charset="0"/>
              </a:rPr>
              <a:t>Εγνατία Οδός Α.Ε., 19.3.2025</a:t>
            </a:r>
          </a:p>
        </p:txBody>
      </p:sp>
    </p:spTree>
    <p:extLst>
      <p:ext uri="{BB962C8B-B14F-4D97-AF65-F5344CB8AC3E}">
        <p14:creationId xmlns:p14="http://schemas.microsoft.com/office/powerpoint/2010/main" val="208669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checkerboard(across)">
                                      <p:cBhvr>
                                        <p:cTn id="25" dur="500"/>
                                        <p:tgtEl>
                                          <p:spTgt spid="3">
                                            <p:txEl>
                                              <p:pRg st="6" end="6"/>
                                            </p:txEl>
                                          </p:spTgt>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checkerboard(across)">
                                      <p:cBhvr>
                                        <p:cTn id="28" dur="500"/>
                                        <p:tgtEl>
                                          <p:spTgt spid="3">
                                            <p:txEl>
                                              <p:pRg st="7" end="7"/>
                                            </p:txEl>
                                          </p:spTgt>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checkerboard(across)">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2ADB159-9B9E-6114-C533-0A152B3A4665}"/>
              </a:ext>
            </a:extLst>
          </p:cNvPr>
          <p:cNvSpPr>
            <a:spLocks noGrp="1"/>
          </p:cNvSpPr>
          <p:nvPr>
            <p:ph idx="1"/>
          </p:nvPr>
        </p:nvSpPr>
        <p:spPr>
          <a:xfrm>
            <a:off x="0" y="197962"/>
            <a:ext cx="12192000" cy="6660037"/>
          </a:xfrm>
        </p:spPr>
        <p:txBody>
          <a:bodyPr vert="horz" lIns="91440" tIns="45720" rIns="91440" bIns="45720" rtlCol="0">
            <a:normAutofit/>
          </a:bodyPr>
          <a:lstStyle/>
          <a:p>
            <a:pPr marL="514350" indent="-514350" algn="just">
              <a:lnSpc>
                <a:spcPct val="100000"/>
              </a:lnSpc>
              <a:spcBef>
                <a:spcPts val="600"/>
              </a:spcBef>
              <a:spcAft>
                <a:spcPts val="800"/>
              </a:spcAft>
              <a:buSzPct val="80000"/>
              <a:buFont typeface="+mj-lt"/>
              <a:buAutoNum type="arabicParenR"/>
            </a:pPr>
            <a:endParaRPr lang="el-GR" sz="3200" dirty="0">
              <a:latin typeface="Calibri" panose="020F0502020204030204" pitchFamily="34" charset="0"/>
              <a:cs typeface="Calibri" panose="020F0502020204030204" pitchFamily="34" charset="0"/>
            </a:endParaRPr>
          </a:p>
          <a:p>
            <a:pPr marL="0" indent="0" algn="just">
              <a:lnSpc>
                <a:spcPct val="100000"/>
              </a:lnSpc>
              <a:spcBef>
                <a:spcPts val="600"/>
              </a:spcBef>
              <a:spcAft>
                <a:spcPts val="800"/>
              </a:spcAft>
              <a:buSzPct val="80000"/>
              <a:buNone/>
              <a:tabLst>
                <a:tab pos="715963" algn="l"/>
              </a:tabLst>
            </a:pPr>
            <a:r>
              <a:rPr lang="en-US" sz="3000" dirty="0">
                <a:latin typeface="Calibri" panose="020F0502020204030204" pitchFamily="34" charset="0"/>
                <a:cs typeface="Calibri" panose="020F0502020204030204" pitchFamily="34" charset="0"/>
              </a:rPr>
              <a:t>19)	</a:t>
            </a:r>
            <a:r>
              <a:rPr lang="el-GR" sz="3000" dirty="0">
                <a:latin typeface="Calibri" panose="020F0502020204030204" pitchFamily="34" charset="0"/>
                <a:cs typeface="Calibri" panose="020F0502020204030204" pitchFamily="34" charset="0"/>
              </a:rPr>
              <a:t>Ελληνική Εταιρεία Διανομής Αερίου </a:t>
            </a:r>
            <a:r>
              <a:rPr lang="el-GR" sz="3000" dirty="0" err="1">
                <a:latin typeface="Calibri" panose="020F0502020204030204" pitchFamily="34" charset="0"/>
                <a:cs typeface="Calibri" panose="020F0502020204030204" pitchFamily="34" charset="0"/>
              </a:rPr>
              <a:t>ΕΝΑΟΝ</a:t>
            </a:r>
            <a:r>
              <a:rPr lang="el-GR" sz="3000" dirty="0">
                <a:latin typeface="Calibri" panose="020F0502020204030204" pitchFamily="34" charset="0"/>
                <a:cs typeface="Calibri" panose="020F0502020204030204" pitchFamily="34" charset="0"/>
              </a:rPr>
              <a:t> – </a:t>
            </a:r>
            <a:r>
              <a:rPr lang="el-GR" sz="3000" dirty="0" err="1">
                <a:latin typeface="Calibri" panose="020F0502020204030204" pitchFamily="34" charset="0"/>
                <a:cs typeface="Calibri" panose="020F0502020204030204" pitchFamily="34" charset="0"/>
              </a:rPr>
              <a:t>ΕΔΑ</a:t>
            </a:r>
            <a:r>
              <a:rPr lang="el-GR" sz="3000" dirty="0">
                <a:latin typeface="Calibri" panose="020F0502020204030204" pitchFamily="34" charset="0"/>
                <a:cs typeface="Calibri" panose="020F0502020204030204" pitchFamily="34" charset="0"/>
              </a:rPr>
              <a:t>. 9.4.2025</a:t>
            </a:r>
          </a:p>
          <a:p>
            <a:pPr marL="715963" indent="-715963" algn="just">
              <a:lnSpc>
                <a:spcPct val="100000"/>
              </a:lnSpc>
              <a:spcBef>
                <a:spcPts val="600"/>
              </a:spcBef>
              <a:spcAft>
                <a:spcPts val="800"/>
              </a:spcAft>
              <a:buSzPct val="80000"/>
              <a:buNone/>
              <a:tabLst>
                <a:tab pos="715963" algn="l"/>
              </a:tabLst>
            </a:pPr>
            <a:r>
              <a:rPr lang="en-US" sz="3000" dirty="0">
                <a:latin typeface="Calibri" panose="020F0502020204030204" pitchFamily="34" charset="0"/>
                <a:cs typeface="Calibri" panose="020F0502020204030204" pitchFamily="34" charset="0"/>
              </a:rPr>
              <a:t>20)	</a:t>
            </a:r>
            <a:r>
              <a:rPr lang="el-GR" sz="3000" dirty="0">
                <a:latin typeface="Calibri" panose="020F0502020204030204" pitchFamily="34" charset="0"/>
                <a:cs typeface="Calibri" panose="020F0502020204030204" pitchFamily="34" charset="0"/>
              </a:rPr>
              <a:t>Εφορείες Αρχαιοτήτων, Κεντρικές Υπηρεσίες Υπουργείου Πολιτισμού και Επιτελική Δομή ΕΣΠΑ Τομέα Πολιτισμού (</a:t>
            </a:r>
            <a:r>
              <a:rPr lang="el-GR" sz="3000" dirty="0" err="1">
                <a:latin typeface="Calibri" panose="020F0502020204030204" pitchFamily="34" charset="0"/>
                <a:cs typeface="Calibri" panose="020F0502020204030204" pitchFamily="34" charset="0"/>
              </a:rPr>
              <a:t>ΕΔΕΠΟΛ</a:t>
            </a:r>
            <a:r>
              <a:rPr lang="el-GR" sz="3000" dirty="0">
                <a:latin typeface="Calibri" panose="020F0502020204030204" pitchFamily="34" charset="0"/>
                <a:cs typeface="Calibri" panose="020F0502020204030204" pitchFamily="34" charset="0"/>
              </a:rPr>
              <a:t>), 7.4.2025.</a:t>
            </a:r>
          </a:p>
        </p:txBody>
      </p:sp>
    </p:spTree>
    <p:extLst>
      <p:ext uri="{BB962C8B-B14F-4D97-AF65-F5344CB8AC3E}">
        <p14:creationId xmlns:p14="http://schemas.microsoft.com/office/powerpoint/2010/main" val="180744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heckerboard(across)">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2ADB159-9B9E-6114-C533-0A152B3A4665}"/>
              </a:ext>
            </a:extLst>
          </p:cNvPr>
          <p:cNvSpPr>
            <a:spLocks noGrp="1"/>
          </p:cNvSpPr>
          <p:nvPr>
            <p:ph idx="1"/>
          </p:nvPr>
        </p:nvSpPr>
        <p:spPr>
          <a:xfrm>
            <a:off x="0" y="207390"/>
            <a:ext cx="12192000" cy="6650610"/>
          </a:xfrm>
        </p:spPr>
        <p:txBody>
          <a:bodyPr vert="horz" lIns="91440" tIns="45720" rIns="91440" bIns="45720" rtlCol="0">
            <a:normAutofit/>
          </a:bodyPr>
          <a:lstStyle/>
          <a:p>
            <a:pPr marL="514350" indent="-514350" algn="just">
              <a:lnSpc>
                <a:spcPct val="100000"/>
              </a:lnSpc>
              <a:spcBef>
                <a:spcPts val="600"/>
              </a:spcBef>
              <a:spcAft>
                <a:spcPts val="800"/>
              </a:spcAft>
              <a:buSzPct val="80000"/>
              <a:buFont typeface="+mj-lt"/>
              <a:buAutoNum type="arabicParenR"/>
            </a:pPr>
            <a:endParaRPr lang="el-GR" sz="3200" dirty="0">
              <a:latin typeface="Calibri" panose="020F0502020204030204" pitchFamily="34" charset="0"/>
              <a:cs typeface="Calibri" panose="020F0502020204030204" pitchFamily="34" charset="0"/>
            </a:endParaRPr>
          </a:p>
          <a:p>
            <a:pPr marL="0" indent="0" algn="just">
              <a:lnSpc>
                <a:spcPct val="100000"/>
              </a:lnSpc>
              <a:spcBef>
                <a:spcPts val="600"/>
              </a:spcBef>
              <a:spcAft>
                <a:spcPts val="800"/>
              </a:spcAft>
              <a:buSzPct val="80000"/>
              <a:buNone/>
              <a:tabLst>
                <a:tab pos="715963" algn="l"/>
              </a:tabLst>
            </a:pPr>
            <a:r>
              <a:rPr lang="el-GR" sz="3200" dirty="0">
                <a:latin typeface="Calibri" panose="020F0502020204030204" pitchFamily="34" charset="0"/>
                <a:cs typeface="Calibri" panose="020F0502020204030204" pitchFamily="34" charset="0"/>
              </a:rPr>
              <a:t>Οι τεχνικές συναντήσεις έγιναν κατά κανόνα δια ζώσης, με την παρουσία του Περιφερειάρχη ΑΜΘ, αλλά και επιτόπου στην έδρα του Δικαιούχου, παράλληλα με τεχνικές συσκέψεις με αναδόχους κρίσιμων πράξεων.</a:t>
            </a:r>
          </a:p>
        </p:txBody>
      </p:sp>
    </p:spTree>
    <p:extLst>
      <p:ext uri="{BB962C8B-B14F-4D97-AF65-F5344CB8AC3E}">
        <p14:creationId xmlns:p14="http://schemas.microsoft.com/office/powerpoint/2010/main" val="366478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BF9E92C-D927-5AF4-5F02-6A2BCBA4E4FC}"/>
              </a:ext>
            </a:extLst>
          </p:cNvPr>
          <p:cNvPicPr>
            <a:picLocks noChangeAspect="1"/>
          </p:cNvPicPr>
          <p:nvPr/>
        </p:nvPicPr>
        <p:blipFill>
          <a:blip r:embed="rId2"/>
          <a:stretch>
            <a:fillRect/>
          </a:stretch>
        </p:blipFill>
        <p:spPr>
          <a:xfrm>
            <a:off x="1237067" y="436273"/>
            <a:ext cx="4858933" cy="2493480"/>
          </a:xfrm>
          <a:prstGeom prst="rect">
            <a:avLst/>
          </a:prstGeom>
        </p:spPr>
      </p:pic>
      <p:pic>
        <p:nvPicPr>
          <p:cNvPr id="4" name="Εικόνα 3" descr="Μπορεί να είναι εικόνα 10 άτομα">
            <a:extLst>
              <a:ext uri="{FF2B5EF4-FFF2-40B4-BE49-F238E27FC236}">
                <a16:creationId xmlns:a16="http://schemas.microsoft.com/office/drawing/2014/main" id="{144AC214-520A-DAF1-7E6E-BCF9471973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786"/>
          <a:stretch/>
        </p:blipFill>
        <p:spPr bwMode="auto">
          <a:xfrm>
            <a:off x="1237067" y="3429000"/>
            <a:ext cx="4859655" cy="2436495"/>
          </a:xfrm>
          <a:prstGeom prst="rect">
            <a:avLst/>
          </a:prstGeom>
          <a:noFill/>
          <a:ln>
            <a:noFill/>
          </a:ln>
          <a:extLst>
            <a:ext uri="{53640926-AAD7-44D8-BBD7-CCE9431645EC}">
              <a14:shadowObscured xmlns:a14="http://schemas.microsoft.com/office/drawing/2010/main"/>
            </a:ext>
          </a:extLst>
        </p:spPr>
      </p:pic>
      <p:pic>
        <p:nvPicPr>
          <p:cNvPr id="6" name="Εικόνα 5" descr="Μπορεί να είναι εικόνα 7 άτομα και κείμενο">
            <a:extLst>
              <a:ext uri="{FF2B5EF4-FFF2-40B4-BE49-F238E27FC236}">
                <a16:creationId xmlns:a16="http://schemas.microsoft.com/office/drawing/2014/main" id="{E3D1867E-0BA3-EDEB-38B6-BE86BAF8D9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995"/>
          <a:stretch/>
        </p:blipFill>
        <p:spPr bwMode="auto">
          <a:xfrm>
            <a:off x="6521319" y="436273"/>
            <a:ext cx="4860000" cy="2493480"/>
          </a:xfrm>
          <a:prstGeom prst="rect">
            <a:avLst/>
          </a:prstGeom>
          <a:noFill/>
          <a:ln>
            <a:noFill/>
          </a:ln>
          <a:extLst>
            <a:ext uri="{53640926-AAD7-44D8-BBD7-CCE9431645EC}">
              <a14:shadowObscured xmlns:a14="http://schemas.microsoft.com/office/drawing/2010/main"/>
            </a:ext>
          </a:extLst>
        </p:spPr>
      </p:pic>
      <p:pic>
        <p:nvPicPr>
          <p:cNvPr id="3" name="Εικόνα 2" descr="Δεν υπάρχει διαθέσιμη περιγραφή για τη φωτογραφία.">
            <a:extLst>
              <a:ext uri="{FF2B5EF4-FFF2-40B4-BE49-F238E27FC236}">
                <a16:creationId xmlns:a16="http://schemas.microsoft.com/office/drawing/2014/main" id="{30C4F427-C094-164E-198D-E4C0F8648029}"/>
              </a:ext>
            </a:extLst>
          </p:cNvPr>
          <p:cNvPicPr>
            <a:picLocks noChangeAspect="1"/>
          </p:cNvPicPr>
          <p:nvPr/>
        </p:nvPicPr>
        <p:blipFill>
          <a:blip r:embed="rId5" cstate="print">
            <a:extLst>
              <a:ext uri="{28A0092B-C50C-407E-A947-70E740481C1C}">
                <a14:useLocalDpi xmlns:a14="http://schemas.microsoft.com/office/drawing/2010/main" val="0"/>
              </a:ext>
            </a:extLst>
          </a:blip>
          <a:srcRect t="9878" b="15285"/>
          <a:stretch/>
        </p:blipFill>
        <p:spPr bwMode="auto">
          <a:xfrm>
            <a:off x="6521319" y="3429000"/>
            <a:ext cx="4860000" cy="2436495"/>
          </a:xfrm>
          <a:prstGeom prst="rect">
            <a:avLst/>
          </a:prstGeom>
          <a:noFill/>
          <a:ln>
            <a:noFill/>
          </a:ln>
        </p:spPr>
      </p:pic>
    </p:spTree>
    <p:extLst>
      <p:ext uri="{BB962C8B-B14F-4D97-AF65-F5344CB8AC3E}">
        <p14:creationId xmlns:p14="http://schemas.microsoft.com/office/powerpoint/2010/main" val="19601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Εικόνα 12" descr="Μπορεί να είναι εικόνα 2 άτομα και κείμενο">
            <a:extLst>
              <a:ext uri="{FF2B5EF4-FFF2-40B4-BE49-F238E27FC236}">
                <a16:creationId xmlns:a16="http://schemas.microsoft.com/office/drawing/2014/main" id="{623F6765-6751-BEED-31BC-82160E4BB97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513797"/>
            <a:ext cx="5940425" cy="4453890"/>
          </a:xfrm>
          <a:prstGeom prst="rect">
            <a:avLst/>
          </a:prstGeom>
          <a:noFill/>
          <a:ln>
            <a:noFill/>
          </a:ln>
        </p:spPr>
      </p:pic>
      <p:pic>
        <p:nvPicPr>
          <p:cNvPr id="14" name="Εικόνα 13" descr="Μπορεί να είναι εικόνα 8 άτομα">
            <a:extLst>
              <a:ext uri="{FF2B5EF4-FFF2-40B4-BE49-F238E27FC236}">
                <a16:creationId xmlns:a16="http://schemas.microsoft.com/office/drawing/2014/main" id="{77AB6312-C515-65ED-3BDB-7B921CC3C3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341" b="8953"/>
          <a:stretch/>
        </p:blipFill>
        <p:spPr bwMode="auto">
          <a:xfrm>
            <a:off x="6340547" y="513797"/>
            <a:ext cx="5748278" cy="27603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403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a:extLst>
              <a:ext uri="{FF2B5EF4-FFF2-40B4-BE49-F238E27FC236}">
                <a16:creationId xmlns:a16="http://schemas.microsoft.com/office/drawing/2014/main" id="{B6ABEB4A-111D-551B-3DA9-81EDE4357D86}"/>
              </a:ext>
            </a:extLst>
          </p:cNvPr>
          <p:cNvSpPr>
            <a:spLocks noGrp="1"/>
          </p:cNvSpPr>
          <p:nvPr>
            <p:ph type="title"/>
          </p:nvPr>
        </p:nvSpPr>
        <p:spPr>
          <a:xfrm>
            <a:off x="0" y="197963"/>
            <a:ext cx="12192000" cy="597912"/>
          </a:xfrm>
        </p:spPr>
        <p:txBody>
          <a:bodyPr>
            <a:normAutofit/>
          </a:bodyPr>
          <a:lstStyle/>
          <a:p>
            <a:pPr algn="ctr"/>
            <a:r>
              <a:rPr lang="el-GR" sz="3400" b="1" dirty="0">
                <a:solidFill>
                  <a:srgbClr val="144E8C"/>
                </a:solidFill>
                <a:effectLst/>
                <a:latin typeface="Calibri" panose="020F0502020204030204" pitchFamily="34" charset="0"/>
                <a:ea typeface="Times New Roman" panose="02020603050405020304" pitchFamily="18" charset="0"/>
              </a:rPr>
              <a:t>Υποβολή Εγγράφων Ολοκλήρωσης </a:t>
            </a:r>
            <a:r>
              <a:rPr lang="el-GR" sz="3400" b="1" dirty="0" err="1">
                <a:solidFill>
                  <a:srgbClr val="144E8C"/>
                </a:solidFill>
                <a:effectLst/>
                <a:latin typeface="Calibri" panose="020F0502020204030204" pitchFamily="34" charset="0"/>
                <a:ea typeface="Times New Roman" panose="02020603050405020304" pitchFamily="18" charset="0"/>
              </a:rPr>
              <a:t>ΕΠ</a:t>
            </a:r>
            <a:r>
              <a:rPr lang="el-GR" sz="3400" b="1" dirty="0">
                <a:solidFill>
                  <a:srgbClr val="144E8C"/>
                </a:solidFill>
                <a:effectLst/>
                <a:latin typeface="Calibri" panose="020F0502020204030204" pitchFamily="34" charset="0"/>
                <a:ea typeface="Times New Roman" panose="02020603050405020304" pitchFamily="18" charset="0"/>
              </a:rPr>
              <a:t> ΑΜΘ 14-20</a:t>
            </a:r>
            <a:endParaRPr lang="el-GR" sz="3400" dirty="0">
              <a:solidFill>
                <a:srgbClr val="144E8C"/>
              </a:solidFill>
            </a:endParaRPr>
          </a:p>
        </p:txBody>
      </p:sp>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50000"/>
              </a:lnSpc>
            </a:pPr>
            <a:r>
              <a:rPr lang="el-GR" sz="2600" b="0" dirty="0">
                <a:solidFill>
                  <a:srgbClr val="0D4F8C"/>
                </a:solidFill>
              </a:rPr>
              <a:t>Ημερομηνίες - Ορόσημα: </a:t>
            </a:r>
            <a:endParaRPr lang="en-US" sz="2600" b="0" dirty="0">
              <a:solidFill>
                <a:srgbClr val="0D4F8C"/>
              </a:solidFill>
            </a:endParaRPr>
          </a:p>
          <a:p>
            <a:pPr algn="just">
              <a:lnSpc>
                <a:spcPct val="100000"/>
              </a:lnSpc>
              <a:spcBef>
                <a:spcPts val="1200"/>
              </a:spcBef>
              <a:tabLst>
                <a:tab pos="720725" algn="l"/>
              </a:tabLst>
            </a:pPr>
            <a:r>
              <a:rPr lang="el-GR" sz="2600" b="0" dirty="0">
                <a:solidFill>
                  <a:srgbClr val="0D4F8C"/>
                </a:solidFill>
              </a:rPr>
              <a:t>α)	</a:t>
            </a:r>
            <a:r>
              <a:rPr lang="el-GR" sz="2600" u="sng" dirty="0">
                <a:solidFill>
                  <a:srgbClr val="0D4F8C"/>
                </a:solidFill>
              </a:rPr>
              <a:t>Τέλος Ιουνίου 2025</a:t>
            </a:r>
            <a:r>
              <a:rPr lang="el-GR" sz="2600" b="0" dirty="0">
                <a:solidFill>
                  <a:srgbClr val="0D4F8C"/>
                </a:solidFill>
              </a:rPr>
              <a:t>, 1</a:t>
            </a:r>
            <a:r>
              <a:rPr lang="el-GR" sz="2600" b="0" baseline="30000" dirty="0">
                <a:solidFill>
                  <a:srgbClr val="0D4F8C"/>
                </a:solidFill>
              </a:rPr>
              <a:t>ο</a:t>
            </a:r>
            <a:r>
              <a:rPr lang="el-GR" sz="2600" b="0" dirty="0">
                <a:solidFill>
                  <a:srgbClr val="0D4F8C"/>
                </a:solidFill>
              </a:rPr>
              <a:t> Σχέδιο Τελικού Λογαριασμού, </a:t>
            </a:r>
          </a:p>
          <a:p>
            <a:pPr marL="715963" indent="-715963" algn="just">
              <a:lnSpc>
                <a:spcPct val="100000"/>
              </a:lnSpc>
              <a:spcBef>
                <a:spcPts val="1800"/>
              </a:spcBef>
              <a:tabLst>
                <a:tab pos="720725" algn="l"/>
              </a:tabLst>
            </a:pPr>
            <a:r>
              <a:rPr lang="el-GR" sz="2600" b="0" dirty="0">
                <a:solidFill>
                  <a:srgbClr val="0D4F8C"/>
                </a:solidFill>
              </a:rPr>
              <a:t>β)	</a:t>
            </a:r>
            <a:r>
              <a:rPr lang="el-GR" sz="2600" u="sng" dirty="0">
                <a:solidFill>
                  <a:srgbClr val="0D4F8C"/>
                </a:solidFill>
              </a:rPr>
              <a:t>Τέλος Σεπτεμβρίου 2025</a:t>
            </a:r>
            <a:r>
              <a:rPr lang="el-GR" sz="2600" b="0" dirty="0">
                <a:solidFill>
                  <a:srgbClr val="0D4F8C"/>
                </a:solidFill>
              </a:rPr>
              <a:t>, 2</a:t>
            </a:r>
            <a:r>
              <a:rPr lang="el-GR" sz="2600" b="0" baseline="30000" dirty="0">
                <a:solidFill>
                  <a:srgbClr val="0D4F8C"/>
                </a:solidFill>
              </a:rPr>
              <a:t>ο</a:t>
            </a:r>
            <a:r>
              <a:rPr lang="el-GR" sz="2600" b="0" dirty="0">
                <a:solidFill>
                  <a:srgbClr val="0D4F8C"/>
                </a:solidFill>
              </a:rPr>
              <a:t> Σχέδιο Τελικού Λογαριασμού. </a:t>
            </a:r>
          </a:p>
          <a:p>
            <a:pPr marL="715963" indent="-715963" algn="just">
              <a:lnSpc>
                <a:spcPct val="100000"/>
              </a:lnSpc>
              <a:spcBef>
                <a:spcPts val="1800"/>
              </a:spcBef>
              <a:tabLst>
                <a:tab pos="720725" algn="l"/>
              </a:tabLst>
            </a:pPr>
            <a:r>
              <a:rPr lang="el-GR" sz="2600" b="0" dirty="0">
                <a:solidFill>
                  <a:srgbClr val="0D4F8C"/>
                </a:solidFill>
              </a:rPr>
              <a:t>	Αποφάσεις Διοικητικής Ολοκλήρωσης των έργων (κλείσιμο ελέγχων, ανοικτών συστάσεων, επανεξέτασης </a:t>
            </a:r>
            <a:r>
              <a:rPr lang="el-GR" sz="2600" b="0" dirty="0" err="1">
                <a:solidFill>
                  <a:srgbClr val="0D4F8C"/>
                </a:solidFill>
              </a:rPr>
              <a:t>ΕΣΠΕΛ</a:t>
            </a:r>
            <a:r>
              <a:rPr lang="el-GR" sz="2600" b="0" dirty="0">
                <a:solidFill>
                  <a:srgbClr val="0D4F8C"/>
                </a:solidFill>
              </a:rPr>
              <a:t>, εξέτασης καταγγελιών). </a:t>
            </a:r>
          </a:p>
          <a:p>
            <a:pPr marL="720725" indent="-720725" algn="just">
              <a:lnSpc>
                <a:spcPct val="100000"/>
              </a:lnSpc>
              <a:tabLst>
                <a:tab pos="720725" algn="l"/>
              </a:tabLst>
            </a:pPr>
            <a:r>
              <a:rPr lang="el-GR" sz="2600" b="0" dirty="0">
                <a:solidFill>
                  <a:srgbClr val="0D4F8C"/>
                </a:solidFill>
              </a:rPr>
              <a:t>	</a:t>
            </a:r>
          </a:p>
          <a:p>
            <a:pPr marL="720725" indent="-720725" algn="just">
              <a:lnSpc>
                <a:spcPct val="100000"/>
              </a:lnSpc>
              <a:tabLst>
                <a:tab pos="720725" algn="l"/>
              </a:tabLst>
            </a:pPr>
            <a:r>
              <a:rPr lang="el-GR" sz="2600" b="0" i="1" dirty="0">
                <a:solidFill>
                  <a:srgbClr val="0D4F8C"/>
                </a:solidFill>
              </a:rPr>
              <a:t>	έχουν εκδοθεί αποφάσεις διοικητικής ολοκλήρωσης για τις </a:t>
            </a:r>
            <a:r>
              <a:rPr lang="el-GR" sz="2600" i="1" dirty="0">
                <a:solidFill>
                  <a:srgbClr val="0D4F8C"/>
                </a:solidFill>
              </a:rPr>
              <a:t>2</a:t>
            </a:r>
            <a:r>
              <a:rPr lang="en-US" sz="2600" i="1" dirty="0">
                <a:solidFill>
                  <a:srgbClr val="0D4F8C"/>
                </a:solidFill>
              </a:rPr>
              <a:t>78</a:t>
            </a:r>
            <a:r>
              <a:rPr lang="el-GR" sz="2600" i="1" dirty="0">
                <a:solidFill>
                  <a:srgbClr val="0D4F8C"/>
                </a:solidFill>
              </a:rPr>
              <a:t> </a:t>
            </a:r>
            <a:r>
              <a:rPr lang="el-GR" sz="2600" b="0" i="1" dirty="0">
                <a:solidFill>
                  <a:srgbClr val="0D4F8C"/>
                </a:solidFill>
              </a:rPr>
              <a:t>από τα </a:t>
            </a:r>
            <a:r>
              <a:rPr lang="el-GR" sz="2600" i="1" dirty="0">
                <a:solidFill>
                  <a:srgbClr val="0D4F8C"/>
                </a:solidFill>
              </a:rPr>
              <a:t>34</a:t>
            </a:r>
            <a:r>
              <a:rPr lang="en-US" sz="2600" i="1" dirty="0">
                <a:solidFill>
                  <a:srgbClr val="0D4F8C"/>
                </a:solidFill>
              </a:rPr>
              <a:t>2</a:t>
            </a:r>
            <a:r>
              <a:rPr lang="el-GR" sz="2600" b="0" i="1" dirty="0">
                <a:solidFill>
                  <a:srgbClr val="0D4F8C"/>
                </a:solidFill>
              </a:rPr>
              <a:t> πράξεις εκτός Κρατικών Ενισχύσεων του προγράμματος </a:t>
            </a:r>
            <a:r>
              <a:rPr lang="el-GR" sz="2600" b="0" i="1" dirty="0">
                <a:solidFill>
                  <a:srgbClr val="FF0000"/>
                </a:solidFill>
              </a:rPr>
              <a:t>(…82%)</a:t>
            </a:r>
          </a:p>
          <a:p>
            <a:pPr marL="720725" indent="-720725" algn="just">
              <a:lnSpc>
                <a:spcPct val="100000"/>
              </a:lnSpc>
              <a:spcBef>
                <a:spcPts val="1800"/>
              </a:spcBef>
              <a:tabLst>
                <a:tab pos="720725" algn="l"/>
              </a:tabLst>
            </a:pPr>
            <a:r>
              <a:rPr lang="el-GR" sz="2600" b="0" dirty="0">
                <a:solidFill>
                  <a:srgbClr val="0D4F8C"/>
                </a:solidFill>
              </a:rPr>
              <a:t>γ)	</a:t>
            </a:r>
            <a:r>
              <a:rPr lang="el-GR" sz="2600" u="sng" dirty="0">
                <a:solidFill>
                  <a:srgbClr val="0D4F8C"/>
                </a:solidFill>
                <a:highlight>
                  <a:srgbClr val="FFFF00"/>
                </a:highlight>
              </a:rPr>
              <a:t>Τέλος Οκτωβρίου 2025</a:t>
            </a:r>
            <a:r>
              <a:rPr lang="el-GR" sz="2600" dirty="0">
                <a:solidFill>
                  <a:srgbClr val="0D4F8C"/>
                </a:solidFill>
              </a:rPr>
              <a:t>, Οριστικός Λογαριασμός</a:t>
            </a:r>
            <a:r>
              <a:rPr lang="el-GR" sz="2600" b="0" dirty="0">
                <a:solidFill>
                  <a:srgbClr val="0D4F8C"/>
                </a:solidFill>
              </a:rPr>
              <a:t>.</a:t>
            </a:r>
          </a:p>
        </p:txBody>
      </p:sp>
    </p:spTree>
    <p:extLst>
      <p:ext uri="{BB962C8B-B14F-4D97-AF65-F5344CB8AC3E}">
        <p14:creationId xmlns:p14="http://schemas.microsoft.com/office/powerpoint/2010/main" val="312336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2ADB159-9B9E-6114-C533-0A152B3A4665}"/>
              </a:ext>
            </a:extLst>
          </p:cNvPr>
          <p:cNvSpPr>
            <a:spLocks noGrp="1"/>
          </p:cNvSpPr>
          <p:nvPr>
            <p:ph idx="1"/>
          </p:nvPr>
        </p:nvSpPr>
        <p:spPr>
          <a:xfrm>
            <a:off x="0" y="169682"/>
            <a:ext cx="12192000" cy="6688318"/>
          </a:xfrm>
        </p:spPr>
        <p:txBody>
          <a:bodyPr vert="horz" lIns="91440" tIns="45720" rIns="91440" bIns="45720" rtlCol="0">
            <a:normAutofit/>
          </a:bodyPr>
          <a:lstStyle/>
          <a:p>
            <a:pPr marL="0" indent="0" algn="just">
              <a:buNone/>
              <a:tabLst>
                <a:tab pos="358775" algn="l"/>
              </a:tabLst>
            </a:pPr>
            <a:endParaRPr lang="el-GR" dirty="0">
              <a:latin typeface="Calibri" panose="020F0502020204030204" pitchFamily="34" charset="0"/>
              <a:ea typeface="Times New Roman" panose="02020603050405020304" pitchFamily="18" charset="0"/>
            </a:endParaRPr>
          </a:p>
          <a:p>
            <a:pPr marL="715963" indent="-715963" algn="just">
              <a:lnSpc>
                <a:spcPct val="100000"/>
              </a:lnSpc>
              <a:spcBef>
                <a:spcPts val="600"/>
              </a:spcBef>
              <a:buNone/>
              <a:tabLst>
                <a:tab pos="715963" algn="l"/>
              </a:tabLst>
            </a:pPr>
            <a:r>
              <a:rPr lang="el-GR" sz="3200" dirty="0">
                <a:effectLst/>
                <a:latin typeface="+mn-lt"/>
                <a:ea typeface="Times New Roman" panose="02020603050405020304" pitchFamily="18" charset="0"/>
              </a:rPr>
              <a:t>Β)	</a:t>
            </a:r>
            <a:r>
              <a:rPr lang="el-GR" sz="3200" dirty="0">
                <a:latin typeface="+mn-lt"/>
              </a:rPr>
              <a:t>Ακολούθως η ΕΥΔ Π-ΑΜΘ απέστειλε σε κάθε δικαιούχο επιστολή με τα κύρια συμπεράσματα και τις απαιτούμενες ενέργειες για κάθε πράξη ώστε να είναι δυνατή η παρακολούθηση των συμπερασμάτων των τεχνικών συναντήσεων.</a:t>
            </a:r>
          </a:p>
          <a:p>
            <a:pPr marL="715963" indent="-715963" algn="just">
              <a:lnSpc>
                <a:spcPct val="100000"/>
              </a:lnSpc>
              <a:spcBef>
                <a:spcPts val="600"/>
              </a:spcBef>
              <a:buNone/>
              <a:tabLst>
                <a:tab pos="715963" algn="l"/>
              </a:tabLst>
            </a:pPr>
            <a:r>
              <a:rPr lang="el-GR" sz="3200" dirty="0">
                <a:latin typeface="+mn-lt"/>
              </a:rPr>
              <a:t>Γ)	Προγραμματίζει να οργανώσει νέο κύκλο τεχνικών συναντήσεων επιτόπου στην έδρα των Δικαιούχων από τον Ιούνιο έως τον Ιούλιο του 2025.</a:t>
            </a:r>
          </a:p>
          <a:p>
            <a:pPr marL="715963" indent="-715963" algn="just">
              <a:lnSpc>
                <a:spcPct val="100000"/>
              </a:lnSpc>
              <a:spcBef>
                <a:spcPts val="600"/>
              </a:spcBef>
              <a:buNone/>
              <a:tabLst>
                <a:tab pos="715963" algn="l"/>
              </a:tabLst>
            </a:pPr>
            <a:r>
              <a:rPr lang="el-GR" sz="3200" dirty="0">
                <a:latin typeface="+mn-lt"/>
              </a:rPr>
              <a:t>Δ)	Προχωράει σε εξυγίανση του προγράμματος θέτοντας πράξεις που δεν έχουν εκκινήσει σε επιτήρηση και </a:t>
            </a:r>
            <a:r>
              <a:rPr lang="el-GR" sz="3200" dirty="0" err="1">
                <a:latin typeface="+mn-lt"/>
              </a:rPr>
              <a:t>απένταξη</a:t>
            </a:r>
            <a:r>
              <a:rPr lang="el-GR" sz="3200" dirty="0">
                <a:latin typeface="+mn-lt"/>
              </a:rPr>
              <a:t>.</a:t>
            </a:r>
          </a:p>
          <a:p>
            <a:pPr marL="715963" indent="-715963" algn="just">
              <a:lnSpc>
                <a:spcPct val="100000"/>
              </a:lnSpc>
              <a:spcBef>
                <a:spcPts val="600"/>
              </a:spcBef>
              <a:buNone/>
              <a:tabLst>
                <a:tab pos="715963" algn="l"/>
              </a:tabLst>
            </a:pPr>
            <a:endParaRPr lang="el-GR" sz="3200" dirty="0">
              <a:latin typeface="+mn-lt"/>
            </a:endParaRPr>
          </a:p>
          <a:p>
            <a:pPr marL="715963" indent="-715963">
              <a:lnSpc>
                <a:spcPct val="100000"/>
              </a:lnSpc>
              <a:buNone/>
              <a:tabLst>
                <a:tab pos="715963" algn="l"/>
              </a:tabLst>
            </a:pPr>
            <a:endParaRPr lang="el-GR" sz="3200" dirty="0">
              <a:latin typeface="+mn-l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0327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heckerboard(across)">
                                      <p:cBhvr>
                                        <p:cTn id="10" dur="500"/>
                                        <p:tgtEl>
                                          <p:spTgt spid="3">
                                            <p:txEl>
                                              <p:pRg st="2" end="2"/>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heckerboard(across)">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2ADB159-9B9E-6114-C533-0A152B3A4665}"/>
              </a:ext>
            </a:extLst>
          </p:cNvPr>
          <p:cNvSpPr>
            <a:spLocks noGrp="1"/>
          </p:cNvSpPr>
          <p:nvPr>
            <p:ph idx="1"/>
          </p:nvPr>
        </p:nvSpPr>
        <p:spPr>
          <a:xfrm>
            <a:off x="0" y="188536"/>
            <a:ext cx="12192000" cy="6669464"/>
          </a:xfrm>
        </p:spPr>
        <p:txBody>
          <a:bodyPr vert="horz" lIns="91440" tIns="45720" rIns="91440" bIns="45720" rtlCol="0">
            <a:normAutofit/>
          </a:bodyPr>
          <a:lstStyle/>
          <a:p>
            <a:pPr marL="0" indent="0" algn="just">
              <a:buNone/>
              <a:tabLst>
                <a:tab pos="358775" algn="l"/>
              </a:tabLst>
            </a:pPr>
            <a:endParaRPr lang="el-GR" dirty="0">
              <a:latin typeface="Calibri" panose="020F0502020204030204" pitchFamily="34" charset="0"/>
              <a:ea typeface="Times New Roman" panose="02020603050405020304" pitchFamily="18" charset="0"/>
            </a:endParaRPr>
          </a:p>
          <a:p>
            <a:pPr marL="0" indent="0" algn="just">
              <a:lnSpc>
                <a:spcPct val="100000"/>
              </a:lnSpc>
              <a:spcBef>
                <a:spcPts val="1200"/>
              </a:spcBef>
              <a:buNone/>
            </a:pPr>
            <a:r>
              <a:rPr lang="el-GR" sz="3200" dirty="0">
                <a:latin typeface="+mn-lt"/>
                <a:cs typeface="Times New Roman" panose="02020603050405020304" pitchFamily="18" charset="0"/>
              </a:rPr>
              <a:t>Στόχος των ανωτέρω ενεργειών είναι:</a:t>
            </a:r>
          </a:p>
          <a:p>
            <a:pPr marL="715963" lvl="0" indent="-715963" algn="just">
              <a:lnSpc>
                <a:spcPct val="100000"/>
              </a:lnSpc>
              <a:spcBef>
                <a:spcPts val="600"/>
              </a:spcBef>
              <a:spcAft>
                <a:spcPts val="800"/>
              </a:spcAft>
              <a:buNone/>
              <a:tabLst>
                <a:tab pos="715963" algn="l"/>
              </a:tabLst>
            </a:pPr>
            <a:r>
              <a:rPr lang="el-GR" sz="3200" dirty="0">
                <a:latin typeface="+mn-lt"/>
              </a:rPr>
              <a:t>1)	Η διοικητική ολοκλήρωση των πράξεων του </a:t>
            </a:r>
            <a:r>
              <a:rPr lang="el-GR" sz="3200" dirty="0" err="1">
                <a:latin typeface="+mn-lt"/>
              </a:rPr>
              <a:t>ΕΠ</a:t>
            </a:r>
            <a:r>
              <a:rPr lang="el-GR" sz="3200" dirty="0">
                <a:latin typeface="+mn-lt"/>
              </a:rPr>
              <a:t> ΑΜΘ 14-20 στο τέλος Σεπτεμβρίου 2025 όπου προγραμματίζεται η υποβολή του 2ου σχεδίου του Τελικού Λογαριασμού.</a:t>
            </a:r>
          </a:p>
          <a:p>
            <a:pPr marL="715963" indent="-715963">
              <a:lnSpc>
                <a:spcPct val="100000"/>
              </a:lnSpc>
              <a:buNone/>
              <a:tabLst>
                <a:tab pos="715963" algn="l"/>
              </a:tabLst>
            </a:pPr>
            <a:endParaRPr lang="el-GR" sz="3200" dirty="0">
              <a:latin typeface="+mn-l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0682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heckerboard(across)">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2ADB159-9B9E-6114-C533-0A152B3A4665}"/>
              </a:ext>
            </a:extLst>
          </p:cNvPr>
          <p:cNvSpPr>
            <a:spLocks noGrp="1"/>
          </p:cNvSpPr>
          <p:nvPr>
            <p:ph idx="1"/>
          </p:nvPr>
        </p:nvSpPr>
        <p:spPr>
          <a:xfrm>
            <a:off x="0" y="197962"/>
            <a:ext cx="12192000" cy="6660037"/>
          </a:xfrm>
        </p:spPr>
        <p:txBody>
          <a:bodyPr vert="horz" lIns="91440" tIns="45720" rIns="91440" bIns="45720" rtlCol="0">
            <a:normAutofit/>
          </a:bodyPr>
          <a:lstStyle/>
          <a:p>
            <a:pPr marL="0" indent="0" algn="just">
              <a:buNone/>
              <a:tabLst>
                <a:tab pos="358775" algn="l"/>
              </a:tabLst>
            </a:pPr>
            <a:endParaRPr lang="el-GR" dirty="0">
              <a:latin typeface="+mn-lt"/>
              <a:ea typeface="Times New Roman" panose="02020603050405020304" pitchFamily="18" charset="0"/>
            </a:endParaRPr>
          </a:p>
          <a:p>
            <a:pPr marL="715963" indent="-715963" algn="just">
              <a:lnSpc>
                <a:spcPct val="100000"/>
              </a:lnSpc>
              <a:spcBef>
                <a:spcPts val="600"/>
              </a:spcBef>
              <a:spcAft>
                <a:spcPts val="800"/>
              </a:spcAft>
              <a:buNone/>
              <a:tabLst>
                <a:tab pos="715963" algn="l"/>
              </a:tabLst>
            </a:pPr>
            <a:r>
              <a:rPr lang="el-GR" sz="3200" dirty="0">
                <a:latin typeface="+mn-lt"/>
              </a:rPr>
              <a:t>2)	Η επίτευξη του ετήσιου στόχων πληρωμών για το 2025 του ΠεΠ ΑΜΘ 21-27, </a:t>
            </a:r>
            <a:r>
              <a:rPr lang="el-GR" sz="3200" b="1" dirty="0">
                <a:latin typeface="+mn-lt"/>
              </a:rPr>
              <a:t>ήτοι 90 εκατ. €</a:t>
            </a:r>
            <a:r>
              <a:rPr lang="el-GR" sz="3200" dirty="0">
                <a:latin typeface="+mn-lt"/>
              </a:rPr>
              <a:t> ή </a:t>
            </a:r>
            <a:r>
              <a:rPr lang="el-GR" sz="3200" b="1" dirty="0">
                <a:latin typeface="+mn-lt"/>
              </a:rPr>
              <a:t>αθροιστικές δαπάνες στις 31.12.2025 περίπου 200 εκατ. €</a:t>
            </a:r>
            <a:r>
              <a:rPr lang="el-GR" sz="3200" dirty="0">
                <a:latin typeface="+mn-lt"/>
              </a:rPr>
              <a:t>. Σημειώνεται ότι απαραίτητη </a:t>
            </a:r>
            <a:r>
              <a:rPr lang="el-GR" sz="3200" u="sng" dirty="0">
                <a:latin typeface="+mn-lt"/>
              </a:rPr>
              <a:t>προϋπόθεση</a:t>
            </a:r>
            <a:r>
              <a:rPr lang="el-GR" sz="3200" dirty="0">
                <a:latin typeface="+mn-lt"/>
              </a:rPr>
              <a:t> για την επίτευξη του ετήσιου στόχου πληρωμών είναι η </a:t>
            </a:r>
            <a:r>
              <a:rPr lang="el-GR" sz="3200" b="1" dirty="0">
                <a:latin typeface="+mn-lt"/>
              </a:rPr>
              <a:t>έγκαιρη αύξηση του ορίου πιστώσεων της Συλλογικής Απόφασης (ΣΑΕΠ0317) κατά 40%, ήτοι από 90 εκατ. € σε 140 εκατ. €</a:t>
            </a:r>
            <a:r>
              <a:rPr lang="el-GR" sz="3200" dirty="0">
                <a:latin typeface="+mn-lt"/>
              </a:rPr>
              <a:t>.</a:t>
            </a:r>
          </a:p>
          <a:p>
            <a:pPr marL="715963" indent="-715963">
              <a:lnSpc>
                <a:spcPct val="100000"/>
              </a:lnSpc>
              <a:buNone/>
              <a:tabLst>
                <a:tab pos="715963" algn="l"/>
              </a:tabLst>
            </a:pPr>
            <a:endParaRPr lang="el-GR" sz="3200" dirty="0">
              <a:latin typeface="+mn-l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2599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2ADB159-9B9E-6114-C533-0A152B3A4665}"/>
              </a:ext>
            </a:extLst>
          </p:cNvPr>
          <p:cNvSpPr>
            <a:spLocks noGrp="1"/>
          </p:cNvSpPr>
          <p:nvPr>
            <p:ph idx="1"/>
          </p:nvPr>
        </p:nvSpPr>
        <p:spPr>
          <a:xfrm>
            <a:off x="0" y="188536"/>
            <a:ext cx="12192000" cy="6669464"/>
          </a:xfrm>
        </p:spPr>
        <p:txBody>
          <a:bodyPr vert="horz" lIns="91440" tIns="45720" rIns="91440" bIns="45720" rtlCol="0">
            <a:normAutofit/>
          </a:bodyPr>
          <a:lstStyle/>
          <a:p>
            <a:pPr marL="0" indent="0" algn="just">
              <a:buNone/>
              <a:tabLst>
                <a:tab pos="358775" algn="l"/>
              </a:tabLst>
            </a:pPr>
            <a:endParaRPr lang="el-GR" dirty="0">
              <a:latin typeface="Calibri" panose="020F0502020204030204" pitchFamily="34" charset="0"/>
              <a:ea typeface="Times New Roman" panose="02020603050405020304" pitchFamily="18" charset="0"/>
            </a:endParaRPr>
          </a:p>
          <a:p>
            <a:pPr marL="715963" lvl="0" indent="-715963" algn="just">
              <a:lnSpc>
                <a:spcPct val="100000"/>
              </a:lnSpc>
              <a:spcBef>
                <a:spcPts val="600"/>
              </a:spcBef>
              <a:spcAft>
                <a:spcPts val="800"/>
              </a:spcAft>
              <a:buNone/>
              <a:tabLst>
                <a:tab pos="715963" algn="l"/>
              </a:tabLst>
            </a:pPr>
            <a:r>
              <a:rPr lang="el-GR" sz="3200" dirty="0">
                <a:latin typeface="+mn-lt"/>
              </a:rPr>
              <a:t>3)	Η λήψη διορθωτικών μέτρων και ενεργειών αξιοποιώντας τις δυνατότητες της πρόβλεψης αναθεώρησης του ΠεΠ ΑΜΘ 21-27.</a:t>
            </a:r>
          </a:p>
          <a:p>
            <a:pPr marL="715963" indent="-715963">
              <a:lnSpc>
                <a:spcPct val="100000"/>
              </a:lnSpc>
              <a:buNone/>
              <a:tabLst>
                <a:tab pos="715963" algn="l"/>
              </a:tabLst>
            </a:pPr>
            <a:endParaRPr lang="el-GR" sz="3200" dirty="0">
              <a:latin typeface="+mn-l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0720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2ADB159-9B9E-6114-C533-0A152B3A4665}"/>
              </a:ext>
            </a:extLst>
          </p:cNvPr>
          <p:cNvSpPr>
            <a:spLocks noGrp="1"/>
          </p:cNvSpPr>
          <p:nvPr>
            <p:ph idx="1"/>
          </p:nvPr>
        </p:nvSpPr>
        <p:spPr>
          <a:xfrm>
            <a:off x="0" y="188536"/>
            <a:ext cx="12192000" cy="6669464"/>
          </a:xfrm>
        </p:spPr>
        <p:txBody>
          <a:bodyPr vert="horz" lIns="91440" tIns="45720" rIns="91440" bIns="45720" rtlCol="0">
            <a:normAutofit/>
          </a:bodyPr>
          <a:lstStyle/>
          <a:p>
            <a:pPr marL="0" indent="0" algn="just">
              <a:buNone/>
              <a:tabLst>
                <a:tab pos="358775" algn="l"/>
              </a:tabLst>
            </a:pPr>
            <a:endParaRPr lang="el-GR" dirty="0">
              <a:latin typeface="+mn-lt"/>
              <a:ea typeface="Times New Roman" panose="02020603050405020304" pitchFamily="18" charset="0"/>
            </a:endParaRPr>
          </a:p>
          <a:p>
            <a:pPr marL="0" indent="0" algn="just">
              <a:buNone/>
              <a:tabLst>
                <a:tab pos="358775" algn="l"/>
              </a:tabLst>
            </a:pPr>
            <a:r>
              <a:rPr lang="el-GR" sz="3200" dirty="0">
                <a:latin typeface="+mn-lt"/>
              </a:rPr>
              <a:t>Πέρα όμως από την ποσοτική πρόοδο του προγράμματος, κρίνεται σκόπιμο να αναφερθούν σημαντικά ποιοτικά επιτεύγματα (δείκτες εκροής και αποτελέσματος), </a:t>
            </a:r>
          </a:p>
          <a:p>
            <a:pPr marL="0" indent="0" algn="just">
              <a:buNone/>
              <a:tabLst>
                <a:tab pos="358775" algn="l"/>
              </a:tabLst>
            </a:pPr>
            <a:r>
              <a:rPr lang="el-GR" sz="3200" dirty="0">
                <a:latin typeface="+mn-lt"/>
              </a:rPr>
              <a:t>Δράσεις </a:t>
            </a:r>
            <a:r>
              <a:rPr lang="el-GR" sz="3200" b="1" dirty="0">
                <a:latin typeface="+mn-lt"/>
              </a:rPr>
              <a:t>η υλοποίηση των οποίων αποδίδει σημαντικά οφέλη στους κατοίκους και στις επιχειρήσεις της Περιφέρειας ΑΜΘ</a:t>
            </a:r>
            <a:r>
              <a:rPr lang="el-GR" sz="3200" dirty="0">
                <a:latin typeface="+mn-lt"/>
              </a:rPr>
              <a:t>.</a:t>
            </a:r>
            <a:endParaRPr lang="el-GR" sz="3200" dirty="0">
              <a:latin typeface="+mn-l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9371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heckerboard(across)">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7A2991-DE48-06B5-B640-CF6E448B36E7}"/>
              </a:ext>
            </a:extLst>
          </p:cNvPr>
          <p:cNvSpPr>
            <a:spLocks noGrp="1"/>
          </p:cNvSpPr>
          <p:nvPr>
            <p:ph type="title"/>
          </p:nvPr>
        </p:nvSpPr>
        <p:spPr/>
        <p:txBody>
          <a:bodyPr>
            <a:normAutofit/>
          </a:bodyPr>
          <a:lstStyle/>
          <a:p>
            <a:r>
              <a:rPr lang="el-GR" sz="3200" b="1" u="sng" dirty="0">
                <a:effectLst/>
                <a:latin typeface="+mn-lt"/>
                <a:ea typeface="Times New Roman" panose="02020603050405020304" pitchFamily="18" charset="0"/>
                <a:cs typeface="Times New Roman" panose="02020603050405020304" pitchFamily="18" charset="0"/>
              </a:rPr>
              <a:t>Επιχειρηματικότητα – Νέες Δράσεις</a:t>
            </a:r>
            <a:br>
              <a:rPr lang="el-GR" sz="2200" b="1" dirty="0">
                <a:effectLst/>
                <a:latin typeface="+mn-lt"/>
                <a:ea typeface="Times New Roman" panose="02020603050405020304" pitchFamily="18" charset="0"/>
                <a:cs typeface="Times New Roman" panose="02020603050405020304" pitchFamily="18" charset="0"/>
              </a:rPr>
            </a:br>
            <a:endParaRPr lang="el-GR" sz="1800" dirty="0">
              <a:latin typeface="+mn-lt"/>
            </a:endParaRPr>
          </a:p>
        </p:txBody>
      </p:sp>
      <p:sp>
        <p:nvSpPr>
          <p:cNvPr id="3" name="Θέση περιεχομένου 2">
            <a:extLst>
              <a:ext uri="{FF2B5EF4-FFF2-40B4-BE49-F238E27FC236}">
                <a16:creationId xmlns:a16="http://schemas.microsoft.com/office/drawing/2014/main" id="{C2ADB159-9B9E-6114-C533-0A152B3A4665}"/>
              </a:ext>
            </a:extLst>
          </p:cNvPr>
          <p:cNvSpPr>
            <a:spLocks noGrp="1"/>
          </p:cNvSpPr>
          <p:nvPr>
            <p:ph idx="1"/>
          </p:nvPr>
        </p:nvSpPr>
        <p:spPr/>
        <p:txBody>
          <a:bodyPr vert="horz" lIns="91440" tIns="45720" rIns="91440" bIns="45720" rtlCol="0">
            <a:normAutofit/>
          </a:bodyPr>
          <a:lstStyle/>
          <a:p>
            <a:pPr marL="358775" indent="-358775" algn="just">
              <a:buFont typeface="Wingdings" panose="05000000000000000000" pitchFamily="2" charset="2"/>
              <a:buChar char="§"/>
              <a:tabLst>
                <a:tab pos="358775" algn="l"/>
              </a:tabLst>
            </a:pPr>
            <a:r>
              <a:rPr lang="el-GR" sz="3200" dirty="0">
                <a:effectLst/>
                <a:latin typeface="+mn-lt"/>
                <a:ea typeface="Times New Roman" panose="02020603050405020304" pitchFamily="18" charset="0"/>
                <a:cs typeface="Arial" panose="020B0604020202020204" pitchFamily="34" charset="0"/>
              </a:rPr>
              <a:t>Προκήρυξη νέας Δράσης για την </a:t>
            </a:r>
            <a:r>
              <a:rPr lang="el-GR" sz="3200" b="1" dirty="0">
                <a:effectLst/>
                <a:latin typeface="+mn-lt"/>
                <a:ea typeface="Times New Roman" panose="02020603050405020304" pitchFamily="18" charset="0"/>
                <a:cs typeface="Arial" panose="020B0604020202020204" pitchFamily="34" charset="0"/>
              </a:rPr>
              <a:t>Ενίσχυση υφιστάμενων επιχειρήσεων</a:t>
            </a:r>
            <a:r>
              <a:rPr lang="el-GR" sz="3200" dirty="0">
                <a:effectLst/>
                <a:latin typeface="+mn-lt"/>
                <a:ea typeface="Times New Roman" panose="02020603050405020304" pitchFamily="18" charset="0"/>
                <a:cs typeface="Arial" panose="020B0604020202020204" pitchFamily="34" charset="0"/>
              </a:rPr>
              <a:t> της στρατηγικής RIS3 στην Περιφέρεια Ανατολικής Μακεδονίας και Θράκης </a:t>
            </a:r>
            <a:r>
              <a:rPr lang="el-GR" sz="3200" b="1" dirty="0">
                <a:effectLst/>
                <a:latin typeface="+mn-lt"/>
                <a:ea typeface="Times New Roman" panose="02020603050405020304" pitchFamily="18" charset="0"/>
                <a:cs typeface="Arial" panose="020B0604020202020204" pitchFamily="34" charset="0"/>
              </a:rPr>
              <a:t>προϋπολογισμού 30,0 εκατ. €</a:t>
            </a:r>
            <a:r>
              <a:rPr lang="el-GR" sz="3200" dirty="0">
                <a:effectLst/>
                <a:latin typeface="+mn-lt"/>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72299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2" name="Straight Connector 41">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4" name="Rectangle 4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59DB51B2-6EC2-F837-2236-A294E154C4DE}"/>
              </a:ext>
            </a:extLst>
          </p:cNvPr>
          <p:cNvSpPr>
            <a:spLocks noGrp="1"/>
          </p:cNvSpPr>
          <p:nvPr>
            <p:ph type="title"/>
          </p:nvPr>
        </p:nvSpPr>
        <p:spPr>
          <a:xfrm>
            <a:off x="492370" y="605896"/>
            <a:ext cx="3084844" cy="5646208"/>
          </a:xfrm>
        </p:spPr>
        <p:txBody>
          <a:bodyPr vert="horz" lIns="91440" tIns="45720" rIns="91440" bIns="45720" rtlCol="0" anchor="ctr">
            <a:normAutofit/>
          </a:bodyPr>
          <a:lstStyle/>
          <a:p>
            <a:pPr>
              <a:spcAft>
                <a:spcPts val="600"/>
              </a:spcAft>
            </a:pPr>
            <a:r>
              <a:rPr lang="en-US" sz="3300" b="1" dirty="0" err="1">
                <a:solidFill>
                  <a:srgbClr val="FFFFFF"/>
                </a:solidFill>
              </a:rPr>
              <a:t>Σκο</a:t>
            </a:r>
            <a:r>
              <a:rPr lang="en-US" sz="3300" b="1" dirty="0">
                <a:solidFill>
                  <a:srgbClr val="FFFFFF"/>
                </a:solidFill>
              </a:rPr>
              <a:t>πός της Δράσης</a:t>
            </a:r>
            <a:br>
              <a:rPr lang="en-US" sz="3300" b="1" dirty="0">
                <a:solidFill>
                  <a:srgbClr val="FFFFFF"/>
                </a:solidFill>
              </a:rPr>
            </a:br>
            <a:endParaRPr lang="en-US" sz="3300" dirty="0">
              <a:solidFill>
                <a:srgbClr val="FFFFFF"/>
              </a:solidFill>
            </a:endParaRPr>
          </a:p>
        </p:txBody>
      </p:sp>
      <p:sp>
        <p:nvSpPr>
          <p:cNvPr id="48" name="Rectangle 4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6579343-1AC4-1F5E-C781-BF514539E49D}"/>
              </a:ext>
            </a:extLst>
          </p:cNvPr>
          <p:cNvSpPr txBox="1"/>
          <p:nvPr/>
        </p:nvSpPr>
        <p:spPr>
          <a:xfrm>
            <a:off x="4566936" y="400608"/>
            <a:ext cx="6854044" cy="1334276"/>
          </a:xfrm>
          <a:prstGeom prst="rect">
            <a:avLst/>
          </a:prstGeom>
        </p:spPr>
        <p:txBody>
          <a:bodyPr vert="horz" lIns="0" tIns="45720" rIns="0" bIns="45720" rtlCol="0" anchor="ctr">
            <a:normAutofit/>
          </a:bodyPr>
          <a:lstStyle/>
          <a:p>
            <a:pPr marL="0" marR="0" lvl="0" indent="0" algn="l" defTabSz="914400" rtl="0" eaLnBrk="1" fontAlgn="auto" latinLnBrk="0" hangingPunct="1">
              <a:lnSpc>
                <a:spcPct val="90000"/>
              </a:lnSpc>
              <a:spcBef>
                <a:spcPts val="600"/>
              </a:spcBef>
              <a:spcAft>
                <a:spcPts val="800"/>
              </a:spcAft>
              <a:buClr>
                <a:srgbClr val="E48312"/>
              </a:buClr>
              <a:buSzTx/>
              <a:buFont typeface="Calibri" panose="020F0502020204030204" pitchFamily="34" charset="0"/>
              <a:buNone/>
              <a:tabLst/>
              <a:defRPr/>
            </a:pPr>
            <a:r>
              <a:rPr kumimoji="0" lang="en-US" sz="1800" b="0" i="0" u="none" strike="noStrike" kern="1200" cap="none" spc="0" normalizeH="0" baseline="0" noProof="0" dirty="0" err="1">
                <a:ln>
                  <a:noFill/>
                </a:ln>
                <a:solidFill>
                  <a:srgbClr val="000000">
                    <a:lumMod val="75000"/>
                    <a:lumOff val="25000"/>
                  </a:srgbClr>
                </a:solidFill>
                <a:effectLst/>
                <a:uLnTx/>
                <a:uFillTx/>
                <a:latin typeface="Calibri Light" panose="020F0302020204030204"/>
                <a:ea typeface="+mn-ea"/>
                <a:cs typeface="+mn-cs"/>
              </a:rPr>
              <a:t>Σκο</a:t>
            </a:r>
            <a:r>
              <a:rPr kumimoji="0" lang="en-US" sz="18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πός της Δράσης είναι η ενίσχυση πράξεων </a:t>
            </a:r>
            <a:r>
              <a:rPr kumimoji="0" lang="en-US" sz="18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υφιστάμενων πολύ μικρών, μικρών και μεσαίων (ΜΜΕ) </a:t>
            </a:r>
            <a:r>
              <a:rPr kumimoji="0" lang="en-US" sz="1800" b="0"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n-ea"/>
                <a:cs typeface="+mn-cs"/>
              </a:rPr>
              <a:t>της Περιφέρειας Ανατολικής Μακεδονίας και Θράκης (Π-ΑΜΘ) σε τομείς της στρατηγικής RIS3:</a:t>
            </a:r>
          </a:p>
          <a:p>
            <a:pPr marL="0" marR="0" lvl="0" indent="0" algn="l" defTabSz="914400" rtl="0" eaLnBrk="1" fontAlgn="auto" latinLnBrk="0" hangingPunct="1">
              <a:lnSpc>
                <a:spcPct val="90000"/>
              </a:lnSpc>
              <a:spcBef>
                <a:spcPts val="600"/>
              </a:spcBef>
              <a:spcAft>
                <a:spcPts val="800"/>
              </a:spcAft>
              <a:buClr>
                <a:srgbClr val="E48312"/>
              </a:buClr>
              <a:buSzTx/>
              <a:buFont typeface="Calibri" panose="020F0502020204030204" pitchFamily="34" charset="0"/>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grpSp>
        <p:nvGrpSpPr>
          <p:cNvPr id="4" name="Ομάδα 3">
            <a:extLst>
              <a:ext uri="{FF2B5EF4-FFF2-40B4-BE49-F238E27FC236}">
                <a16:creationId xmlns:a16="http://schemas.microsoft.com/office/drawing/2014/main" id="{A67F5047-E36D-C389-2E87-B6AF8D33B3EE}"/>
              </a:ext>
            </a:extLst>
          </p:cNvPr>
          <p:cNvGrpSpPr/>
          <p:nvPr/>
        </p:nvGrpSpPr>
        <p:grpSpPr>
          <a:xfrm>
            <a:off x="3511946" y="1596430"/>
            <a:ext cx="8601329" cy="3574975"/>
            <a:chOff x="3503320" y="1264912"/>
            <a:chExt cx="8601329" cy="3574975"/>
          </a:xfrm>
        </p:grpSpPr>
        <p:sp>
          <p:nvSpPr>
            <p:cNvPr id="22" name="Freeform 143">
              <a:extLst>
                <a:ext uri="{FF2B5EF4-FFF2-40B4-BE49-F238E27FC236}">
                  <a16:creationId xmlns:a16="http://schemas.microsoft.com/office/drawing/2014/main" id="{291608C1-9175-F1AA-CF8D-1F8EF2DCADD2}"/>
                </a:ext>
              </a:extLst>
            </p:cNvPr>
            <p:cNvSpPr>
              <a:spLocks noChangeArrowheads="1"/>
            </p:cNvSpPr>
            <p:nvPr/>
          </p:nvSpPr>
          <p:spPr bwMode="auto">
            <a:xfrm>
              <a:off x="9380417" y="1315946"/>
              <a:ext cx="2628801" cy="726697"/>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24" name="Freeform 144">
              <a:extLst>
                <a:ext uri="{FF2B5EF4-FFF2-40B4-BE49-F238E27FC236}">
                  <a16:creationId xmlns:a16="http://schemas.microsoft.com/office/drawing/2014/main" id="{16230E22-F96C-B4B6-55B0-4F59420561A1}"/>
                </a:ext>
              </a:extLst>
            </p:cNvPr>
            <p:cNvSpPr>
              <a:spLocks noChangeArrowheads="1"/>
            </p:cNvSpPr>
            <p:nvPr/>
          </p:nvSpPr>
          <p:spPr bwMode="auto">
            <a:xfrm>
              <a:off x="9575791" y="1264912"/>
              <a:ext cx="608099" cy="663999"/>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3"/>
            </a:solidFill>
            <a:ln>
              <a:noFill/>
            </a:ln>
            <a:effectLst>
              <a:outerShdw blurRad="165100" dist="127000" dir="5400000" sx="101000" sy="101000" algn="t" rotWithShape="0">
                <a:prstClr val="black">
                  <a:alpha val="40000"/>
                </a:prst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26" name="Freeform 145">
              <a:extLst>
                <a:ext uri="{FF2B5EF4-FFF2-40B4-BE49-F238E27FC236}">
                  <a16:creationId xmlns:a16="http://schemas.microsoft.com/office/drawing/2014/main" id="{9E466280-57A8-30B5-F986-15A2D09FA93F}"/>
                </a:ext>
              </a:extLst>
            </p:cNvPr>
            <p:cNvSpPr>
              <a:spLocks noChangeArrowheads="1"/>
            </p:cNvSpPr>
            <p:nvPr/>
          </p:nvSpPr>
          <p:spPr bwMode="auto">
            <a:xfrm flipH="1">
              <a:off x="9523167" y="1264912"/>
              <a:ext cx="104935" cy="52771"/>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3">
                <a:lumMod val="7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28" name="Freeform 146">
              <a:extLst>
                <a:ext uri="{FF2B5EF4-FFF2-40B4-BE49-F238E27FC236}">
                  <a16:creationId xmlns:a16="http://schemas.microsoft.com/office/drawing/2014/main" id="{90F57697-EDD4-2A5E-0634-6547443709ED}"/>
                </a:ext>
              </a:extLst>
            </p:cNvPr>
            <p:cNvSpPr>
              <a:spLocks noChangeArrowheads="1"/>
            </p:cNvSpPr>
            <p:nvPr/>
          </p:nvSpPr>
          <p:spPr bwMode="auto">
            <a:xfrm>
              <a:off x="12009218" y="1317683"/>
              <a:ext cx="95431" cy="724960"/>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3"/>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30" name="TextBox 29">
              <a:extLst>
                <a:ext uri="{FF2B5EF4-FFF2-40B4-BE49-F238E27FC236}">
                  <a16:creationId xmlns:a16="http://schemas.microsoft.com/office/drawing/2014/main" id="{DC6E0D10-9951-5547-E399-733DDBE0EAB5}"/>
                </a:ext>
              </a:extLst>
            </p:cNvPr>
            <p:cNvSpPr txBox="1"/>
            <p:nvPr/>
          </p:nvSpPr>
          <p:spPr>
            <a:xfrm>
              <a:off x="9648394" y="1431108"/>
              <a:ext cx="511042" cy="487764"/>
            </a:xfrm>
            <a:prstGeom prst="rect">
              <a:avLst/>
            </a:prstGeom>
            <a:noFill/>
          </p:spPr>
          <p:txBody>
            <a:bodyPr wrap="none" lIns="37150" tIns="18575" rIns="37150" bIns="1857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26" b="1" i="0" u="none" strike="noStrike" kern="1200" cap="none" spc="0" normalizeH="0" baseline="0" noProof="0" dirty="0">
                  <a:ln>
                    <a:noFill/>
                  </a:ln>
                  <a:solidFill>
                    <a:prstClr val="white"/>
                  </a:solidFill>
                  <a:effectLst/>
                  <a:uLnTx/>
                  <a:uFillTx/>
                  <a:latin typeface="Lato" charset="0"/>
                  <a:ea typeface="Lato" charset="0"/>
                  <a:cs typeface="Lato" charset="0"/>
                </a:rPr>
                <a:t>03</a:t>
              </a:r>
              <a:endParaRPr kumimoji="0" lang="id-ID" sz="2926" b="1" i="0" u="none" strike="noStrike" kern="1200" cap="none" spc="0" normalizeH="0" baseline="0" noProof="0" dirty="0">
                <a:ln>
                  <a:noFill/>
                </a:ln>
                <a:solidFill>
                  <a:prstClr val="white"/>
                </a:solidFill>
                <a:effectLst/>
                <a:uLnTx/>
                <a:uFillTx/>
                <a:latin typeface="Lato" charset="0"/>
                <a:ea typeface="Lato" charset="0"/>
                <a:cs typeface="Lato" charset="0"/>
              </a:endParaRPr>
            </a:p>
          </p:txBody>
        </p:sp>
        <p:sp>
          <p:nvSpPr>
            <p:cNvPr id="32" name="Freeform 143">
              <a:extLst>
                <a:ext uri="{FF2B5EF4-FFF2-40B4-BE49-F238E27FC236}">
                  <a16:creationId xmlns:a16="http://schemas.microsoft.com/office/drawing/2014/main" id="{953D77FD-5B24-F55A-883B-3FF7D9C0F0FE}"/>
                </a:ext>
              </a:extLst>
            </p:cNvPr>
            <p:cNvSpPr>
              <a:spLocks noChangeArrowheads="1"/>
            </p:cNvSpPr>
            <p:nvPr/>
          </p:nvSpPr>
          <p:spPr bwMode="auto">
            <a:xfrm>
              <a:off x="3516399" y="1329598"/>
              <a:ext cx="2628801" cy="726697"/>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34" name="Freeform 144">
              <a:extLst>
                <a:ext uri="{FF2B5EF4-FFF2-40B4-BE49-F238E27FC236}">
                  <a16:creationId xmlns:a16="http://schemas.microsoft.com/office/drawing/2014/main" id="{F9B639D6-CF7C-71E7-E4AE-420A23136976}"/>
                </a:ext>
              </a:extLst>
            </p:cNvPr>
            <p:cNvSpPr>
              <a:spLocks noChangeArrowheads="1"/>
            </p:cNvSpPr>
            <p:nvPr/>
          </p:nvSpPr>
          <p:spPr bwMode="auto">
            <a:xfrm>
              <a:off x="3591258" y="1264912"/>
              <a:ext cx="608099" cy="663999"/>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1"/>
            </a:solidFill>
            <a:ln>
              <a:noFill/>
            </a:ln>
            <a:effectLst>
              <a:outerShdw blurRad="165100" dist="127000" dir="5400000" sx="101000" sy="101000" algn="t" rotWithShape="0">
                <a:prstClr val="black">
                  <a:alpha val="40000"/>
                </a:prst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35" name="Freeform 145">
              <a:extLst>
                <a:ext uri="{FF2B5EF4-FFF2-40B4-BE49-F238E27FC236}">
                  <a16:creationId xmlns:a16="http://schemas.microsoft.com/office/drawing/2014/main" id="{E753559B-4EC0-B231-C0BA-DD28BA3C2D37}"/>
                </a:ext>
              </a:extLst>
            </p:cNvPr>
            <p:cNvSpPr>
              <a:spLocks noChangeArrowheads="1"/>
            </p:cNvSpPr>
            <p:nvPr/>
          </p:nvSpPr>
          <p:spPr bwMode="auto">
            <a:xfrm flipH="1">
              <a:off x="3538635" y="1264912"/>
              <a:ext cx="104935" cy="52771"/>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1">
                <a:lumMod val="7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36" name="Freeform 146">
              <a:extLst>
                <a:ext uri="{FF2B5EF4-FFF2-40B4-BE49-F238E27FC236}">
                  <a16:creationId xmlns:a16="http://schemas.microsoft.com/office/drawing/2014/main" id="{E5932EAF-95E8-AF67-D823-B776A1F743F7}"/>
                </a:ext>
              </a:extLst>
            </p:cNvPr>
            <p:cNvSpPr>
              <a:spLocks noChangeArrowheads="1"/>
            </p:cNvSpPr>
            <p:nvPr/>
          </p:nvSpPr>
          <p:spPr bwMode="auto">
            <a:xfrm>
              <a:off x="6024686" y="1317683"/>
              <a:ext cx="95431" cy="724960"/>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1"/>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37" name="TextBox 36">
              <a:extLst>
                <a:ext uri="{FF2B5EF4-FFF2-40B4-BE49-F238E27FC236}">
                  <a16:creationId xmlns:a16="http://schemas.microsoft.com/office/drawing/2014/main" id="{FF1214EB-5A15-4891-4790-4AD39058026A}"/>
                </a:ext>
              </a:extLst>
            </p:cNvPr>
            <p:cNvSpPr txBox="1"/>
            <p:nvPr/>
          </p:nvSpPr>
          <p:spPr>
            <a:xfrm>
              <a:off x="3663862" y="1431108"/>
              <a:ext cx="511042" cy="487764"/>
            </a:xfrm>
            <a:prstGeom prst="rect">
              <a:avLst/>
            </a:prstGeom>
            <a:noFill/>
          </p:spPr>
          <p:txBody>
            <a:bodyPr wrap="none" lIns="37150" tIns="18575" rIns="37150" bIns="1857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26" b="1" i="0" u="none" strike="noStrike" kern="1200" cap="none" spc="0" normalizeH="0" baseline="0" noProof="0" dirty="0">
                  <a:ln>
                    <a:noFill/>
                  </a:ln>
                  <a:solidFill>
                    <a:prstClr val="white"/>
                  </a:solidFill>
                  <a:effectLst/>
                  <a:uLnTx/>
                  <a:uFillTx/>
                  <a:latin typeface="Lato" charset="0"/>
                  <a:ea typeface="Lato" charset="0"/>
                  <a:cs typeface="Lato" charset="0"/>
                </a:rPr>
                <a:t>01</a:t>
              </a:r>
              <a:endParaRPr kumimoji="0" lang="id-ID" sz="2926" b="1" i="0" u="none" strike="noStrike" kern="1200" cap="none" spc="0" normalizeH="0" baseline="0" noProof="0" dirty="0">
                <a:ln>
                  <a:noFill/>
                </a:ln>
                <a:solidFill>
                  <a:prstClr val="white"/>
                </a:solidFill>
                <a:effectLst/>
                <a:uLnTx/>
                <a:uFillTx/>
                <a:latin typeface="Lato" charset="0"/>
                <a:ea typeface="Lato" charset="0"/>
                <a:cs typeface="Lato" charset="0"/>
              </a:endParaRPr>
            </a:p>
          </p:txBody>
        </p:sp>
        <p:sp>
          <p:nvSpPr>
            <p:cNvPr id="39" name="Freeform 143">
              <a:extLst>
                <a:ext uri="{FF2B5EF4-FFF2-40B4-BE49-F238E27FC236}">
                  <a16:creationId xmlns:a16="http://schemas.microsoft.com/office/drawing/2014/main" id="{D5E83141-CE18-8FDB-24AE-DD875EDAE14E}"/>
                </a:ext>
              </a:extLst>
            </p:cNvPr>
            <p:cNvSpPr>
              <a:spLocks noChangeArrowheads="1"/>
            </p:cNvSpPr>
            <p:nvPr/>
          </p:nvSpPr>
          <p:spPr bwMode="auto">
            <a:xfrm>
              <a:off x="6388151" y="1315946"/>
              <a:ext cx="2628801" cy="726697"/>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41" name="Freeform 144">
              <a:extLst>
                <a:ext uri="{FF2B5EF4-FFF2-40B4-BE49-F238E27FC236}">
                  <a16:creationId xmlns:a16="http://schemas.microsoft.com/office/drawing/2014/main" id="{5B77F150-12F5-B327-02A7-9F7A2B6C0564}"/>
                </a:ext>
              </a:extLst>
            </p:cNvPr>
            <p:cNvSpPr>
              <a:spLocks noChangeArrowheads="1"/>
            </p:cNvSpPr>
            <p:nvPr/>
          </p:nvSpPr>
          <p:spPr bwMode="auto">
            <a:xfrm>
              <a:off x="6583524" y="1264912"/>
              <a:ext cx="608099" cy="663999"/>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2"/>
            </a:solidFill>
            <a:ln>
              <a:noFill/>
            </a:ln>
            <a:effectLst>
              <a:outerShdw blurRad="165100" dist="127000" dir="5400000" sx="101000" sy="101000" algn="t" rotWithShape="0">
                <a:prstClr val="black">
                  <a:alpha val="40000"/>
                </a:prst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43" name="Freeform 145">
              <a:extLst>
                <a:ext uri="{FF2B5EF4-FFF2-40B4-BE49-F238E27FC236}">
                  <a16:creationId xmlns:a16="http://schemas.microsoft.com/office/drawing/2014/main" id="{6733FE39-A567-0886-F729-7745F4CBBC85}"/>
                </a:ext>
              </a:extLst>
            </p:cNvPr>
            <p:cNvSpPr>
              <a:spLocks noChangeArrowheads="1"/>
            </p:cNvSpPr>
            <p:nvPr/>
          </p:nvSpPr>
          <p:spPr bwMode="auto">
            <a:xfrm flipH="1">
              <a:off x="6530901" y="1264912"/>
              <a:ext cx="104935" cy="52771"/>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2">
                <a:lumMod val="7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45" name="Freeform 146">
              <a:extLst>
                <a:ext uri="{FF2B5EF4-FFF2-40B4-BE49-F238E27FC236}">
                  <a16:creationId xmlns:a16="http://schemas.microsoft.com/office/drawing/2014/main" id="{931327F8-248F-7F3D-6C3B-A25B235C7304}"/>
                </a:ext>
              </a:extLst>
            </p:cNvPr>
            <p:cNvSpPr>
              <a:spLocks noChangeArrowheads="1"/>
            </p:cNvSpPr>
            <p:nvPr/>
          </p:nvSpPr>
          <p:spPr bwMode="auto">
            <a:xfrm>
              <a:off x="9016952" y="1317683"/>
              <a:ext cx="95431" cy="724960"/>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2"/>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47" name="TextBox 46">
              <a:extLst>
                <a:ext uri="{FF2B5EF4-FFF2-40B4-BE49-F238E27FC236}">
                  <a16:creationId xmlns:a16="http://schemas.microsoft.com/office/drawing/2014/main" id="{E3A82B33-3A9B-6F56-18FB-AFB0DBD3CF07}"/>
                </a:ext>
              </a:extLst>
            </p:cNvPr>
            <p:cNvSpPr txBox="1"/>
            <p:nvPr/>
          </p:nvSpPr>
          <p:spPr>
            <a:xfrm>
              <a:off x="6656128" y="1431108"/>
              <a:ext cx="511042" cy="487764"/>
            </a:xfrm>
            <a:prstGeom prst="rect">
              <a:avLst/>
            </a:prstGeom>
            <a:noFill/>
          </p:spPr>
          <p:txBody>
            <a:bodyPr wrap="none" lIns="37150" tIns="18575" rIns="37150" bIns="1857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26" b="1" i="0" u="none" strike="noStrike" kern="1200" cap="none" spc="0" normalizeH="0" baseline="0" noProof="0" dirty="0">
                  <a:ln>
                    <a:noFill/>
                  </a:ln>
                  <a:solidFill>
                    <a:prstClr val="white"/>
                  </a:solidFill>
                  <a:effectLst/>
                  <a:uLnTx/>
                  <a:uFillTx/>
                  <a:latin typeface="Lato" charset="0"/>
                  <a:ea typeface="Lato" charset="0"/>
                  <a:cs typeface="Lato" charset="0"/>
                </a:rPr>
                <a:t>02</a:t>
              </a:r>
              <a:endParaRPr kumimoji="0" lang="id-ID" sz="2926" b="1" i="0" u="none" strike="noStrike" kern="1200" cap="none" spc="0" normalizeH="0" baseline="0" noProof="0" dirty="0">
                <a:ln>
                  <a:noFill/>
                </a:ln>
                <a:solidFill>
                  <a:prstClr val="white"/>
                </a:solidFill>
                <a:effectLst/>
                <a:uLnTx/>
                <a:uFillTx/>
                <a:latin typeface="Lato" charset="0"/>
                <a:ea typeface="Lato" charset="0"/>
                <a:cs typeface="Lato" charset="0"/>
              </a:endParaRPr>
            </a:p>
          </p:txBody>
        </p:sp>
        <p:sp>
          <p:nvSpPr>
            <p:cNvPr id="49" name="Subtitle 2">
              <a:extLst>
                <a:ext uri="{FF2B5EF4-FFF2-40B4-BE49-F238E27FC236}">
                  <a16:creationId xmlns:a16="http://schemas.microsoft.com/office/drawing/2014/main" id="{27867B71-48B8-BFA6-4F46-D13E2A09577E}"/>
                </a:ext>
              </a:extLst>
            </p:cNvPr>
            <p:cNvSpPr txBox="1">
              <a:spLocks/>
            </p:cNvSpPr>
            <p:nvPr/>
          </p:nvSpPr>
          <p:spPr>
            <a:xfrm>
              <a:off x="4212050" y="1465632"/>
              <a:ext cx="1776334" cy="676325"/>
            </a:xfrm>
            <a:prstGeom prst="rect">
              <a:avLst/>
            </a:prstGeom>
          </p:spPr>
          <p:txBody>
            <a:bodyPr vert="horz" wrap="square" lIns="88378" tIns="44189" rIns="88378" bIns="4418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479"/>
                </a:lnSpc>
                <a:spcBef>
                  <a:spcPct val="20000"/>
                </a:spcBef>
                <a:spcAft>
                  <a:spcPts val="0"/>
                </a:spcAft>
                <a:buClrTx/>
                <a:buSzTx/>
                <a:buFont typeface="Arial"/>
                <a:buNone/>
                <a:tabLst/>
                <a:defRPr/>
              </a:pPr>
              <a:r>
                <a:rPr kumimoji="0" lang="el-GR" sz="1000" b="0" i="0" u="none" strike="noStrike" kern="1200" cap="none" spc="0" normalizeH="0" baseline="0" noProof="0" dirty="0">
                  <a:ln>
                    <a:noFill/>
                  </a:ln>
                  <a:solidFill>
                    <a:srgbClr val="637052"/>
                  </a:solidFill>
                  <a:effectLst/>
                  <a:uLnTx/>
                  <a:uFillTx/>
                  <a:latin typeface="Open Sans Light"/>
                  <a:ea typeface="+mn-ea"/>
                  <a:cs typeface="Open Sans Light"/>
                </a:rPr>
                <a:t>Υ</a:t>
              </a:r>
              <a:r>
                <a:rPr kumimoji="0" lang="en-US" sz="1000" b="0" i="0" u="none" strike="noStrike" kern="1200" cap="none" spc="0" normalizeH="0" baseline="0" noProof="0" dirty="0" err="1">
                  <a:ln>
                    <a:noFill/>
                  </a:ln>
                  <a:solidFill>
                    <a:srgbClr val="637052"/>
                  </a:solidFill>
                  <a:effectLst/>
                  <a:uLnTx/>
                  <a:uFillTx/>
                  <a:latin typeface="Open Sans Light"/>
                  <a:ea typeface="+mn-ea"/>
                  <a:cs typeface="Open Sans Light"/>
                </a:rPr>
                <a:t>λικά</a:t>
              </a:r>
              <a:r>
                <a:rPr kumimoji="0" lang="en-US" sz="1000" b="0" i="0" u="none" strike="noStrike" kern="1200" cap="none" spc="0" normalizeH="0" baseline="0" noProof="0" dirty="0">
                  <a:ln>
                    <a:noFill/>
                  </a:ln>
                  <a:solidFill>
                    <a:srgbClr val="637052"/>
                  </a:solidFill>
                  <a:effectLst/>
                  <a:uLnTx/>
                  <a:uFillTx/>
                  <a:latin typeface="Open Sans Light"/>
                  <a:ea typeface="+mn-ea"/>
                  <a:cs typeface="Open Sans Light"/>
                </a:rPr>
                <a:t>, κατα</a:t>
              </a:r>
              <a:r>
                <a:rPr kumimoji="0" lang="en-US" sz="1000" b="0" i="0" u="none" strike="noStrike" kern="1200" cap="none" spc="0" normalizeH="0" baseline="0" noProof="0" dirty="0" err="1">
                  <a:ln>
                    <a:noFill/>
                  </a:ln>
                  <a:solidFill>
                    <a:srgbClr val="637052"/>
                  </a:solidFill>
                  <a:effectLst/>
                  <a:uLnTx/>
                  <a:uFillTx/>
                  <a:latin typeface="Open Sans Light"/>
                  <a:ea typeface="+mn-ea"/>
                  <a:cs typeface="Open Sans Light"/>
                </a:rPr>
                <a:t>σκευές</a:t>
              </a:r>
              <a:r>
                <a:rPr kumimoji="0" lang="en-US" sz="1000" b="0" i="0" u="none" strike="noStrike" kern="1200" cap="none" spc="0" normalizeH="0" baseline="0" noProof="0" dirty="0">
                  <a:ln>
                    <a:noFill/>
                  </a:ln>
                  <a:solidFill>
                    <a:srgbClr val="637052"/>
                  </a:solidFill>
                  <a:effectLst/>
                  <a:uLnTx/>
                  <a:uFillTx/>
                  <a:latin typeface="Open Sans Light"/>
                  <a:ea typeface="+mn-ea"/>
                  <a:cs typeface="Open Sans Light"/>
                </a:rPr>
                <a:t> και β</a:t>
              </a:r>
              <a:r>
                <a:rPr kumimoji="0" lang="en-US" sz="1000" b="0" i="0" u="none" strike="noStrike" kern="1200" cap="none" spc="0" normalizeH="0" baseline="0" noProof="0" dirty="0" err="1">
                  <a:ln>
                    <a:noFill/>
                  </a:ln>
                  <a:solidFill>
                    <a:srgbClr val="637052"/>
                  </a:solidFill>
                  <a:effectLst/>
                  <a:uLnTx/>
                  <a:uFillTx/>
                  <a:latin typeface="Open Sans Light"/>
                  <a:ea typeface="+mn-ea"/>
                  <a:cs typeface="Open Sans Light"/>
                </a:rPr>
                <a:t>ιομηχ</a:t>
              </a:r>
              <a:r>
                <a:rPr kumimoji="0" lang="en-US" sz="1000" b="0" i="0" u="none" strike="noStrike" kern="1200" cap="none" spc="0" normalizeH="0" baseline="0" noProof="0" dirty="0">
                  <a:ln>
                    <a:noFill/>
                  </a:ln>
                  <a:solidFill>
                    <a:srgbClr val="637052"/>
                  </a:solidFill>
                  <a:effectLst/>
                  <a:uLnTx/>
                  <a:uFillTx/>
                  <a:latin typeface="Open Sans Light"/>
                  <a:ea typeface="+mn-ea"/>
                  <a:cs typeface="Open Sans Light"/>
                </a:rPr>
                <a:t>ανία,</a:t>
              </a:r>
              <a:endParaRPr kumimoji="0" lang="en-US" sz="1000" b="1" i="0" u="none" strike="noStrike" kern="1200" cap="none" spc="0" normalizeH="0" baseline="0" noProof="0" dirty="0">
                <a:ln>
                  <a:noFill/>
                </a:ln>
                <a:solidFill>
                  <a:srgbClr val="637052"/>
                </a:solidFill>
                <a:effectLst/>
                <a:uLnTx/>
                <a:uFillTx/>
                <a:latin typeface="Open Sans Light"/>
                <a:ea typeface="+mn-ea"/>
                <a:cs typeface="Open Sans Light"/>
              </a:endParaRPr>
            </a:p>
            <a:p>
              <a:pPr marL="0" marR="0" lvl="0" indent="0" algn="l" defTabSz="1087636" rtl="0" eaLnBrk="1" fontAlgn="auto" latinLnBrk="0" hangingPunct="1">
                <a:lnSpc>
                  <a:spcPts val="1479"/>
                </a:lnSpc>
                <a:spcBef>
                  <a:spcPct val="20000"/>
                </a:spcBef>
                <a:spcAft>
                  <a:spcPts val="0"/>
                </a:spcAft>
                <a:buClrTx/>
                <a:buSzTx/>
                <a:buFont typeface="Arial"/>
                <a:buNone/>
                <a:tabLst/>
                <a:defRPr/>
              </a:pPr>
              <a:endParaRPr kumimoji="0" lang="en-US" sz="1000" b="0" i="0" u="none" strike="noStrike" kern="1200" cap="none" spc="0" normalizeH="0" baseline="0" noProof="0" dirty="0">
                <a:ln>
                  <a:noFill/>
                </a:ln>
                <a:solidFill>
                  <a:srgbClr val="000000"/>
                </a:solidFill>
                <a:effectLst/>
                <a:uLnTx/>
                <a:uFillTx/>
                <a:latin typeface="Lato Light" charset="0"/>
                <a:ea typeface="Lato Light" charset="0"/>
                <a:cs typeface="Lato Light" charset="0"/>
              </a:endParaRPr>
            </a:p>
          </p:txBody>
        </p:sp>
        <p:sp>
          <p:nvSpPr>
            <p:cNvPr id="50" name="Subtitle 2">
              <a:extLst>
                <a:ext uri="{FF2B5EF4-FFF2-40B4-BE49-F238E27FC236}">
                  <a16:creationId xmlns:a16="http://schemas.microsoft.com/office/drawing/2014/main" id="{C3FD50C8-7C4C-8311-EA5E-B1EBFAF10AF3}"/>
                </a:ext>
              </a:extLst>
            </p:cNvPr>
            <p:cNvSpPr txBox="1">
              <a:spLocks/>
            </p:cNvSpPr>
            <p:nvPr/>
          </p:nvSpPr>
          <p:spPr>
            <a:xfrm>
              <a:off x="7241041" y="1444470"/>
              <a:ext cx="1776334" cy="676325"/>
            </a:xfrm>
            <a:prstGeom prst="rect">
              <a:avLst/>
            </a:prstGeom>
          </p:spPr>
          <p:txBody>
            <a:bodyPr vert="horz" wrap="square" lIns="88378" tIns="44189" rIns="88378" bIns="4418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479"/>
                </a:lnSpc>
                <a:spcBef>
                  <a:spcPct val="20000"/>
                </a:spcBef>
                <a:spcAft>
                  <a:spcPts val="0"/>
                </a:spcAft>
                <a:buClrTx/>
                <a:buSzTx/>
                <a:buFont typeface="Arial"/>
                <a:buNone/>
                <a:tabLst/>
                <a:defRPr/>
              </a:pPr>
              <a:r>
                <a:rPr kumimoji="0" lang="el-GR" sz="1000" b="0" i="0" u="none" strike="noStrike" kern="1200" cap="none" spc="0" normalizeH="0" baseline="0" noProof="0" dirty="0">
                  <a:ln>
                    <a:noFill/>
                  </a:ln>
                  <a:solidFill>
                    <a:srgbClr val="637052"/>
                  </a:solidFill>
                  <a:effectLst/>
                  <a:uLnTx/>
                  <a:uFillTx/>
                  <a:latin typeface="Open Sans Light"/>
                  <a:ea typeface="+mn-ea"/>
                  <a:cs typeface="Open Sans Light"/>
                </a:rPr>
                <a:t>Π</a:t>
              </a:r>
              <a:r>
                <a:rPr kumimoji="0" lang="en-US" sz="1000" b="0" i="0" u="none" strike="noStrike" kern="1200" cap="none" spc="0" normalizeH="0" baseline="0" noProof="0" dirty="0" err="1">
                  <a:ln>
                    <a:noFill/>
                  </a:ln>
                  <a:solidFill>
                    <a:srgbClr val="637052"/>
                  </a:solidFill>
                  <a:effectLst/>
                  <a:uLnTx/>
                  <a:uFillTx/>
                  <a:latin typeface="Open Sans Light"/>
                  <a:ea typeface="+mn-ea"/>
                  <a:cs typeface="Open Sans Light"/>
                </a:rPr>
                <a:t>ολιτισμός</a:t>
              </a:r>
              <a:r>
                <a:rPr kumimoji="0" lang="en-US" sz="1000" b="0" i="0" u="none" strike="noStrike" kern="1200" cap="none" spc="0" normalizeH="0" baseline="0" noProof="0" dirty="0">
                  <a:ln>
                    <a:noFill/>
                  </a:ln>
                  <a:solidFill>
                    <a:srgbClr val="637052"/>
                  </a:solidFill>
                  <a:effectLst/>
                  <a:uLnTx/>
                  <a:uFillTx/>
                  <a:latin typeface="Open Sans Light"/>
                  <a:ea typeface="+mn-ea"/>
                  <a:cs typeface="Open Sans Light"/>
                </a:rPr>
                <a:t> και </a:t>
              </a:r>
              <a:r>
                <a:rPr kumimoji="0" lang="el-GR" sz="1000" b="0" i="0" u="none" strike="noStrike" kern="1200" cap="none" spc="0" normalizeH="0" baseline="0" noProof="0" dirty="0">
                  <a:ln>
                    <a:noFill/>
                  </a:ln>
                  <a:solidFill>
                    <a:srgbClr val="637052"/>
                  </a:solidFill>
                  <a:effectLst/>
                  <a:uLnTx/>
                  <a:uFillTx/>
                  <a:latin typeface="Open Sans Light"/>
                  <a:ea typeface="+mn-ea"/>
                  <a:cs typeface="Open Sans Light"/>
                </a:rPr>
                <a:t>Δ</a:t>
              </a:r>
              <a:r>
                <a:rPr kumimoji="0" lang="en-US" sz="1000" b="0" i="0" u="none" strike="noStrike" kern="1200" cap="none" spc="0" normalizeH="0" baseline="0" noProof="0" dirty="0" err="1">
                  <a:ln>
                    <a:noFill/>
                  </a:ln>
                  <a:solidFill>
                    <a:srgbClr val="637052"/>
                  </a:solidFill>
                  <a:effectLst/>
                  <a:uLnTx/>
                  <a:uFillTx/>
                  <a:latin typeface="Open Sans Light"/>
                  <a:ea typeface="+mn-ea"/>
                  <a:cs typeface="Open Sans Light"/>
                </a:rPr>
                <a:t>ημιουργικές</a:t>
              </a:r>
              <a:r>
                <a:rPr kumimoji="0" lang="en-US" sz="1000" b="0" i="0" u="none" strike="noStrike" kern="1200" cap="none" spc="0" normalizeH="0" baseline="0" noProof="0" dirty="0">
                  <a:ln>
                    <a:noFill/>
                  </a:ln>
                  <a:solidFill>
                    <a:srgbClr val="637052"/>
                  </a:solidFill>
                  <a:effectLst/>
                  <a:uLnTx/>
                  <a:uFillTx/>
                  <a:latin typeface="Open Sans Light"/>
                  <a:ea typeface="+mn-ea"/>
                  <a:cs typeface="Open Sans Light"/>
                </a:rPr>
                <a:t> β</a:t>
              </a:r>
              <a:r>
                <a:rPr kumimoji="0" lang="en-US" sz="1000" b="0" i="0" u="none" strike="noStrike" kern="1200" cap="none" spc="0" normalizeH="0" baseline="0" noProof="0" dirty="0" err="1">
                  <a:ln>
                    <a:noFill/>
                  </a:ln>
                  <a:solidFill>
                    <a:srgbClr val="637052"/>
                  </a:solidFill>
                  <a:effectLst/>
                  <a:uLnTx/>
                  <a:uFillTx/>
                  <a:latin typeface="Open Sans Light"/>
                  <a:ea typeface="+mn-ea"/>
                  <a:cs typeface="Open Sans Light"/>
                </a:rPr>
                <a:t>ιομηχ</a:t>
              </a:r>
              <a:r>
                <a:rPr kumimoji="0" lang="en-US" sz="1000" b="0" i="0" u="none" strike="noStrike" kern="1200" cap="none" spc="0" normalizeH="0" baseline="0" noProof="0" dirty="0">
                  <a:ln>
                    <a:noFill/>
                  </a:ln>
                  <a:solidFill>
                    <a:srgbClr val="637052"/>
                  </a:solidFill>
                  <a:effectLst/>
                  <a:uLnTx/>
                  <a:uFillTx/>
                  <a:latin typeface="Open Sans Light"/>
                  <a:ea typeface="+mn-ea"/>
                  <a:cs typeface="Open Sans Light"/>
                </a:rPr>
                <a:t>ανίες</a:t>
              </a:r>
              <a:endParaRPr kumimoji="0" lang="en-US" sz="1000" b="1" i="0" u="none" strike="noStrike" kern="1200" cap="none" spc="0" normalizeH="0" baseline="0" noProof="0" dirty="0">
                <a:ln>
                  <a:noFill/>
                </a:ln>
                <a:solidFill>
                  <a:srgbClr val="637052"/>
                </a:solidFill>
                <a:effectLst/>
                <a:uLnTx/>
                <a:uFillTx/>
                <a:latin typeface="Open Sans Light"/>
                <a:ea typeface="+mn-ea"/>
                <a:cs typeface="Open Sans Light"/>
              </a:endParaRPr>
            </a:p>
            <a:p>
              <a:pPr marL="0" marR="0" lvl="0" indent="0" algn="l" defTabSz="1087636" rtl="0" eaLnBrk="1" fontAlgn="auto" latinLnBrk="0" hangingPunct="1">
                <a:lnSpc>
                  <a:spcPts val="1479"/>
                </a:lnSpc>
                <a:spcBef>
                  <a:spcPct val="20000"/>
                </a:spcBef>
                <a:spcAft>
                  <a:spcPts val="0"/>
                </a:spcAft>
                <a:buClrTx/>
                <a:buSzTx/>
                <a:buFont typeface="Arial"/>
                <a:buNone/>
                <a:tabLst/>
                <a:defRPr/>
              </a:pPr>
              <a:r>
                <a:rPr kumimoji="0" lang="el-GR" sz="1000" b="0" i="0" u="none" strike="noStrike" kern="1200" cap="none" spc="0" normalizeH="0" baseline="0" noProof="0" dirty="0">
                  <a:ln>
                    <a:noFill/>
                  </a:ln>
                  <a:solidFill>
                    <a:srgbClr val="000000"/>
                  </a:solidFill>
                  <a:effectLst/>
                  <a:uLnTx/>
                  <a:uFillTx/>
                  <a:latin typeface="Lato Light" charset="0"/>
                  <a:ea typeface="Lato Light" charset="0"/>
                  <a:cs typeface="Lato Light" charset="0"/>
                </a:rPr>
                <a:t> </a:t>
              </a:r>
              <a:endParaRPr kumimoji="0" lang="en-US" sz="1000" b="0" i="0" u="none" strike="noStrike" kern="1200" cap="none" spc="0" normalizeH="0" baseline="0" noProof="0" dirty="0">
                <a:ln>
                  <a:noFill/>
                </a:ln>
                <a:solidFill>
                  <a:srgbClr val="000000"/>
                </a:solidFill>
                <a:effectLst/>
                <a:uLnTx/>
                <a:uFillTx/>
                <a:latin typeface="Lato Light" charset="0"/>
                <a:ea typeface="Lato Light" charset="0"/>
                <a:cs typeface="Lato Light" charset="0"/>
              </a:endParaRPr>
            </a:p>
          </p:txBody>
        </p:sp>
        <p:sp>
          <p:nvSpPr>
            <p:cNvPr id="51" name="Subtitle 2">
              <a:extLst>
                <a:ext uri="{FF2B5EF4-FFF2-40B4-BE49-F238E27FC236}">
                  <a16:creationId xmlns:a16="http://schemas.microsoft.com/office/drawing/2014/main" id="{C72166DB-EFB3-0CF2-D5D5-239E56DE62A0}"/>
                </a:ext>
              </a:extLst>
            </p:cNvPr>
            <p:cNvSpPr txBox="1">
              <a:spLocks/>
            </p:cNvSpPr>
            <p:nvPr/>
          </p:nvSpPr>
          <p:spPr>
            <a:xfrm>
              <a:off x="10232039" y="1486753"/>
              <a:ext cx="1776334" cy="265380"/>
            </a:xfrm>
            <a:prstGeom prst="rect">
              <a:avLst/>
            </a:prstGeom>
          </p:spPr>
          <p:txBody>
            <a:bodyPr vert="horz" wrap="square" lIns="88378" tIns="44189" rIns="88378" bIns="4418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479"/>
                </a:lnSpc>
                <a:spcBef>
                  <a:spcPct val="20000"/>
                </a:spcBef>
                <a:spcAft>
                  <a:spcPts val="0"/>
                </a:spcAft>
                <a:buClrTx/>
                <a:buSzTx/>
                <a:buFont typeface="Arial"/>
                <a:buNone/>
                <a:tabLst/>
                <a:defRPr/>
              </a:pPr>
              <a:r>
                <a:rPr kumimoji="0" lang="el-GR" sz="1000" b="0" i="0" u="none" strike="noStrike" kern="1200" cap="none" spc="0" normalizeH="0" baseline="0" noProof="0" dirty="0">
                  <a:ln>
                    <a:noFill/>
                  </a:ln>
                  <a:solidFill>
                    <a:srgbClr val="000000"/>
                  </a:solidFill>
                  <a:effectLst/>
                  <a:uLnTx/>
                  <a:uFillTx/>
                  <a:latin typeface="Lato Light" charset="0"/>
                  <a:ea typeface="Lato Light" charset="0"/>
                  <a:cs typeface="Lato Light" charset="0"/>
                </a:rPr>
                <a:t>Α</a:t>
              </a:r>
              <a:r>
                <a:rPr kumimoji="0" lang="en-US" sz="1000" b="0" i="0" u="none" strike="noStrike" kern="1200" cap="none" spc="0" normalizeH="0" baseline="0" noProof="0" dirty="0" err="1">
                  <a:ln>
                    <a:noFill/>
                  </a:ln>
                  <a:solidFill>
                    <a:srgbClr val="637052"/>
                  </a:solidFill>
                  <a:effectLst/>
                  <a:uLnTx/>
                  <a:uFillTx/>
                  <a:latin typeface="Open Sans Light"/>
                  <a:ea typeface="+mn-ea"/>
                  <a:cs typeface="Open Sans Light"/>
                </a:rPr>
                <a:t>γροδι</a:t>
              </a:r>
              <a:r>
                <a:rPr kumimoji="0" lang="en-US" sz="1000" b="0" i="0" u="none" strike="noStrike" kern="1200" cap="none" spc="0" normalizeH="0" baseline="0" noProof="0" dirty="0">
                  <a:ln>
                    <a:noFill/>
                  </a:ln>
                  <a:solidFill>
                    <a:srgbClr val="637052"/>
                  </a:solidFill>
                  <a:effectLst/>
                  <a:uLnTx/>
                  <a:uFillTx/>
                  <a:latin typeface="Open Sans Light"/>
                  <a:ea typeface="+mn-ea"/>
                  <a:cs typeface="Open Sans Light"/>
                </a:rPr>
                <a:t>ατροφική αλυσίδα</a:t>
              </a:r>
              <a:endParaRPr kumimoji="0" lang="en-US" sz="1000" b="0" i="0" u="none" strike="noStrike" kern="1200" cap="none" spc="0" normalizeH="0" baseline="0" noProof="0" dirty="0">
                <a:ln>
                  <a:noFill/>
                </a:ln>
                <a:solidFill>
                  <a:srgbClr val="000000"/>
                </a:solidFill>
                <a:effectLst/>
                <a:uLnTx/>
                <a:uFillTx/>
                <a:latin typeface="Lato Light" charset="0"/>
                <a:ea typeface="Lato Light" charset="0"/>
                <a:cs typeface="Lato Light" charset="0"/>
              </a:endParaRPr>
            </a:p>
          </p:txBody>
        </p:sp>
        <p:sp>
          <p:nvSpPr>
            <p:cNvPr id="52" name="Freeform 143">
              <a:extLst>
                <a:ext uri="{FF2B5EF4-FFF2-40B4-BE49-F238E27FC236}">
                  <a16:creationId xmlns:a16="http://schemas.microsoft.com/office/drawing/2014/main" id="{5BD32A31-573A-2845-4398-C3D7BE9C4C3E}"/>
                </a:ext>
              </a:extLst>
            </p:cNvPr>
            <p:cNvSpPr>
              <a:spLocks noChangeArrowheads="1"/>
            </p:cNvSpPr>
            <p:nvPr/>
          </p:nvSpPr>
          <p:spPr bwMode="auto">
            <a:xfrm>
              <a:off x="3519279" y="2666080"/>
              <a:ext cx="2628801" cy="726697"/>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53" name="Freeform 144">
              <a:extLst>
                <a:ext uri="{FF2B5EF4-FFF2-40B4-BE49-F238E27FC236}">
                  <a16:creationId xmlns:a16="http://schemas.microsoft.com/office/drawing/2014/main" id="{62C753AA-2C76-E993-77D0-21AC95E24AC5}"/>
                </a:ext>
              </a:extLst>
            </p:cNvPr>
            <p:cNvSpPr>
              <a:spLocks noChangeArrowheads="1"/>
            </p:cNvSpPr>
            <p:nvPr/>
          </p:nvSpPr>
          <p:spPr bwMode="auto">
            <a:xfrm>
              <a:off x="3666481" y="2611720"/>
              <a:ext cx="568179" cy="646789"/>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4"/>
            </a:solidFill>
            <a:ln>
              <a:noFill/>
            </a:ln>
            <a:effectLst>
              <a:outerShdw blurRad="165100" dist="127000" dir="5400000" sx="101000" sy="101000" algn="t" rotWithShape="0">
                <a:prstClr val="black">
                  <a:alpha val="40000"/>
                </a:prst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54" name="Freeform 145">
              <a:extLst>
                <a:ext uri="{FF2B5EF4-FFF2-40B4-BE49-F238E27FC236}">
                  <a16:creationId xmlns:a16="http://schemas.microsoft.com/office/drawing/2014/main" id="{13592824-693D-8C66-3ACF-216B26F07D7C}"/>
                </a:ext>
              </a:extLst>
            </p:cNvPr>
            <p:cNvSpPr>
              <a:spLocks noChangeArrowheads="1"/>
            </p:cNvSpPr>
            <p:nvPr/>
          </p:nvSpPr>
          <p:spPr bwMode="auto">
            <a:xfrm flipH="1">
              <a:off x="3625764" y="2625951"/>
              <a:ext cx="104935" cy="52771"/>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4">
                <a:lumMod val="7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55" name="TextBox 54">
              <a:extLst>
                <a:ext uri="{FF2B5EF4-FFF2-40B4-BE49-F238E27FC236}">
                  <a16:creationId xmlns:a16="http://schemas.microsoft.com/office/drawing/2014/main" id="{289C3525-5748-B1FE-69C4-0893EB6C6E69}"/>
                </a:ext>
              </a:extLst>
            </p:cNvPr>
            <p:cNvSpPr txBox="1"/>
            <p:nvPr/>
          </p:nvSpPr>
          <p:spPr>
            <a:xfrm>
              <a:off x="3786320" y="2775647"/>
              <a:ext cx="511042" cy="487764"/>
            </a:xfrm>
            <a:prstGeom prst="rect">
              <a:avLst/>
            </a:prstGeom>
            <a:noFill/>
          </p:spPr>
          <p:txBody>
            <a:bodyPr wrap="none" lIns="37150" tIns="18575" rIns="37150" bIns="1857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26" b="1" i="0" u="none" strike="noStrike" kern="1200" cap="none" spc="0" normalizeH="0" baseline="0" noProof="0" dirty="0">
                  <a:ln>
                    <a:noFill/>
                  </a:ln>
                  <a:solidFill>
                    <a:prstClr val="white"/>
                  </a:solidFill>
                  <a:effectLst/>
                  <a:uLnTx/>
                  <a:uFillTx/>
                  <a:latin typeface="Lato" charset="0"/>
                  <a:ea typeface="Lato" charset="0"/>
                  <a:cs typeface="Lato" charset="0"/>
                </a:rPr>
                <a:t>04</a:t>
              </a:r>
              <a:endParaRPr kumimoji="0" lang="id-ID" sz="2926" b="1" i="0" u="none" strike="noStrike" kern="1200" cap="none" spc="0" normalizeH="0" baseline="0" noProof="0" dirty="0">
                <a:ln>
                  <a:noFill/>
                </a:ln>
                <a:solidFill>
                  <a:prstClr val="white"/>
                </a:solidFill>
                <a:effectLst/>
                <a:uLnTx/>
                <a:uFillTx/>
                <a:latin typeface="Lato" charset="0"/>
                <a:ea typeface="Lato" charset="0"/>
                <a:cs typeface="Lato" charset="0"/>
              </a:endParaRPr>
            </a:p>
          </p:txBody>
        </p:sp>
        <p:sp>
          <p:nvSpPr>
            <p:cNvPr id="56" name="Subtitle 2">
              <a:extLst>
                <a:ext uri="{FF2B5EF4-FFF2-40B4-BE49-F238E27FC236}">
                  <a16:creationId xmlns:a16="http://schemas.microsoft.com/office/drawing/2014/main" id="{83B24814-B0F5-03CD-A8F1-E6243779A9CC}"/>
                </a:ext>
              </a:extLst>
            </p:cNvPr>
            <p:cNvSpPr txBox="1">
              <a:spLocks/>
            </p:cNvSpPr>
            <p:nvPr/>
          </p:nvSpPr>
          <p:spPr>
            <a:xfrm>
              <a:off x="4376684" y="2832852"/>
              <a:ext cx="1776334" cy="457740"/>
            </a:xfrm>
            <a:prstGeom prst="rect">
              <a:avLst/>
            </a:prstGeom>
          </p:spPr>
          <p:txBody>
            <a:bodyPr vert="horz" wrap="square" lIns="88378" tIns="44189" rIns="88378" bIns="4418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479"/>
                </a:lnSpc>
                <a:spcBef>
                  <a:spcPct val="20000"/>
                </a:spcBef>
                <a:spcAft>
                  <a:spcPts val="0"/>
                </a:spcAft>
                <a:buClrTx/>
                <a:buSzTx/>
                <a:buFont typeface="Arial"/>
                <a:buNone/>
                <a:tabLst/>
                <a:defRPr/>
              </a:pPr>
              <a:r>
                <a:rPr kumimoji="0" lang="el-GR" sz="1000" b="0" i="0" u="none" strike="noStrike" kern="1200" cap="none" spc="0" normalizeH="0" baseline="0" noProof="0" dirty="0">
                  <a:ln>
                    <a:noFill/>
                  </a:ln>
                  <a:solidFill>
                    <a:srgbClr val="637052"/>
                  </a:solidFill>
                  <a:effectLst/>
                  <a:uLnTx/>
                  <a:uFillTx/>
                  <a:latin typeface="Open Sans Light"/>
                  <a:ea typeface="+mn-ea"/>
                  <a:cs typeface="Open Sans Light"/>
                </a:rPr>
                <a:t>Π</a:t>
              </a:r>
              <a:r>
                <a:rPr kumimoji="0" lang="en-US" sz="1000" b="0" i="0" u="none" strike="noStrike" kern="1200" cap="none" spc="0" normalizeH="0" baseline="0" noProof="0" dirty="0" err="1">
                  <a:ln>
                    <a:noFill/>
                  </a:ln>
                  <a:solidFill>
                    <a:srgbClr val="637052"/>
                  </a:solidFill>
                  <a:effectLst/>
                  <a:uLnTx/>
                  <a:uFillTx/>
                  <a:latin typeface="Open Sans Light"/>
                  <a:ea typeface="+mn-ea"/>
                  <a:cs typeface="Open Sans Light"/>
                </a:rPr>
                <a:t>ερι</a:t>
              </a:r>
              <a:r>
                <a:rPr kumimoji="0" lang="en-US" sz="1000" b="0" i="0" u="none" strike="noStrike" kern="1200" cap="none" spc="0" normalizeH="0" baseline="0" noProof="0" dirty="0">
                  <a:ln>
                    <a:noFill/>
                  </a:ln>
                  <a:solidFill>
                    <a:srgbClr val="637052"/>
                  </a:solidFill>
                  <a:effectLst/>
                  <a:uLnTx/>
                  <a:uFillTx/>
                  <a:latin typeface="Open Sans Light"/>
                  <a:ea typeface="+mn-ea"/>
                  <a:cs typeface="Open Sans Light"/>
                </a:rPr>
                <a:t>βάλλον και κυκλική οικονομία</a:t>
              </a:r>
              <a:endParaRPr kumimoji="0" lang="en-US" sz="1000" b="0" i="0" u="none" strike="noStrike" kern="1200" cap="none" spc="0" normalizeH="0" baseline="0" noProof="0" dirty="0">
                <a:ln>
                  <a:noFill/>
                </a:ln>
                <a:solidFill>
                  <a:srgbClr val="000000"/>
                </a:solidFill>
                <a:effectLst/>
                <a:uLnTx/>
                <a:uFillTx/>
                <a:latin typeface="Lato Light" charset="0"/>
                <a:ea typeface="Lato Light" charset="0"/>
                <a:cs typeface="Lato Light" charset="0"/>
              </a:endParaRPr>
            </a:p>
          </p:txBody>
        </p:sp>
        <p:sp>
          <p:nvSpPr>
            <p:cNvPr id="57" name="Freeform 146">
              <a:extLst>
                <a:ext uri="{FF2B5EF4-FFF2-40B4-BE49-F238E27FC236}">
                  <a16:creationId xmlns:a16="http://schemas.microsoft.com/office/drawing/2014/main" id="{595D742C-16AC-84F7-FBA1-8092A68D4DDD}"/>
                </a:ext>
              </a:extLst>
            </p:cNvPr>
            <p:cNvSpPr>
              <a:spLocks noChangeArrowheads="1"/>
            </p:cNvSpPr>
            <p:nvPr/>
          </p:nvSpPr>
          <p:spPr bwMode="auto">
            <a:xfrm>
              <a:off x="6108146" y="2652978"/>
              <a:ext cx="95431" cy="724960"/>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4"/>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58" name="Freeform 143">
              <a:extLst>
                <a:ext uri="{FF2B5EF4-FFF2-40B4-BE49-F238E27FC236}">
                  <a16:creationId xmlns:a16="http://schemas.microsoft.com/office/drawing/2014/main" id="{C8795608-E268-3B2C-6DC4-D82A8D2B9F4F}"/>
                </a:ext>
              </a:extLst>
            </p:cNvPr>
            <p:cNvSpPr>
              <a:spLocks noChangeArrowheads="1"/>
            </p:cNvSpPr>
            <p:nvPr/>
          </p:nvSpPr>
          <p:spPr bwMode="auto">
            <a:xfrm>
              <a:off x="9433774" y="2676984"/>
              <a:ext cx="2628801" cy="726697"/>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59" name="Freeform 144">
              <a:extLst>
                <a:ext uri="{FF2B5EF4-FFF2-40B4-BE49-F238E27FC236}">
                  <a16:creationId xmlns:a16="http://schemas.microsoft.com/office/drawing/2014/main" id="{CA08854E-E817-155C-6972-0C310A249930}"/>
                </a:ext>
              </a:extLst>
            </p:cNvPr>
            <p:cNvSpPr>
              <a:spLocks noChangeArrowheads="1"/>
            </p:cNvSpPr>
            <p:nvPr/>
          </p:nvSpPr>
          <p:spPr bwMode="auto">
            <a:xfrm>
              <a:off x="9490148" y="2624390"/>
              <a:ext cx="608099" cy="663999"/>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1"/>
            </a:solidFill>
            <a:ln>
              <a:noFill/>
            </a:ln>
            <a:effectLst>
              <a:outerShdw blurRad="165100" dist="127000" dir="5400000" sx="101000" sy="101000" algn="t" rotWithShape="0">
                <a:prstClr val="black">
                  <a:alpha val="40000"/>
                </a:prst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60" name="Freeform 145">
              <a:extLst>
                <a:ext uri="{FF2B5EF4-FFF2-40B4-BE49-F238E27FC236}">
                  <a16:creationId xmlns:a16="http://schemas.microsoft.com/office/drawing/2014/main" id="{934C3449-A560-FC2E-32D5-1795F986B4CA}"/>
                </a:ext>
              </a:extLst>
            </p:cNvPr>
            <p:cNvSpPr>
              <a:spLocks noChangeArrowheads="1"/>
            </p:cNvSpPr>
            <p:nvPr/>
          </p:nvSpPr>
          <p:spPr bwMode="auto">
            <a:xfrm flipH="1">
              <a:off x="9454100" y="2625951"/>
              <a:ext cx="104935" cy="52771"/>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1">
                <a:lumMod val="7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61" name="Freeform 146">
              <a:extLst>
                <a:ext uri="{FF2B5EF4-FFF2-40B4-BE49-F238E27FC236}">
                  <a16:creationId xmlns:a16="http://schemas.microsoft.com/office/drawing/2014/main" id="{E4E46CC9-6EEE-286D-E505-AB1AC9FEE2AD}"/>
                </a:ext>
              </a:extLst>
            </p:cNvPr>
            <p:cNvSpPr>
              <a:spLocks noChangeArrowheads="1"/>
            </p:cNvSpPr>
            <p:nvPr/>
          </p:nvSpPr>
          <p:spPr bwMode="auto">
            <a:xfrm>
              <a:off x="11982398" y="2678721"/>
              <a:ext cx="95431" cy="724960"/>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1"/>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62" name="TextBox 61">
              <a:extLst>
                <a:ext uri="{FF2B5EF4-FFF2-40B4-BE49-F238E27FC236}">
                  <a16:creationId xmlns:a16="http://schemas.microsoft.com/office/drawing/2014/main" id="{2FF9B32D-AB05-FE06-DFA8-49829DB4B864}"/>
                </a:ext>
              </a:extLst>
            </p:cNvPr>
            <p:cNvSpPr txBox="1"/>
            <p:nvPr/>
          </p:nvSpPr>
          <p:spPr>
            <a:xfrm>
              <a:off x="9579327" y="2792147"/>
              <a:ext cx="511042" cy="487764"/>
            </a:xfrm>
            <a:prstGeom prst="rect">
              <a:avLst/>
            </a:prstGeom>
            <a:noFill/>
          </p:spPr>
          <p:txBody>
            <a:bodyPr wrap="none" lIns="37150" tIns="18575" rIns="37150" bIns="1857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26" b="1" i="0" u="none" strike="noStrike" kern="1200" cap="none" spc="0" normalizeH="0" baseline="0" noProof="0" dirty="0">
                  <a:ln>
                    <a:noFill/>
                  </a:ln>
                  <a:solidFill>
                    <a:prstClr val="white"/>
                  </a:solidFill>
                  <a:effectLst/>
                  <a:uLnTx/>
                  <a:uFillTx/>
                  <a:latin typeface="Lato" charset="0"/>
                  <a:ea typeface="Lato" charset="0"/>
                  <a:cs typeface="Lato" charset="0"/>
                </a:rPr>
                <a:t>06</a:t>
              </a:r>
              <a:endParaRPr kumimoji="0" lang="id-ID" sz="2926" b="1" i="0" u="none" strike="noStrike" kern="1200" cap="none" spc="0" normalizeH="0" baseline="0" noProof="0" dirty="0">
                <a:ln>
                  <a:noFill/>
                </a:ln>
                <a:solidFill>
                  <a:prstClr val="white"/>
                </a:solidFill>
                <a:effectLst/>
                <a:uLnTx/>
                <a:uFillTx/>
                <a:latin typeface="Lato" charset="0"/>
                <a:ea typeface="Lato" charset="0"/>
                <a:cs typeface="Lato" charset="0"/>
              </a:endParaRPr>
            </a:p>
          </p:txBody>
        </p:sp>
        <p:sp>
          <p:nvSpPr>
            <p:cNvPr id="63" name="Freeform 143">
              <a:extLst>
                <a:ext uri="{FF2B5EF4-FFF2-40B4-BE49-F238E27FC236}">
                  <a16:creationId xmlns:a16="http://schemas.microsoft.com/office/drawing/2014/main" id="{16E8277F-9E0B-59DC-4E5A-5C3F105BBB0B}"/>
                </a:ext>
              </a:extLst>
            </p:cNvPr>
            <p:cNvSpPr>
              <a:spLocks noChangeArrowheads="1"/>
            </p:cNvSpPr>
            <p:nvPr/>
          </p:nvSpPr>
          <p:spPr bwMode="auto">
            <a:xfrm>
              <a:off x="6473650" y="2651241"/>
              <a:ext cx="2628801" cy="726697"/>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64" name="Freeform 144">
              <a:extLst>
                <a:ext uri="{FF2B5EF4-FFF2-40B4-BE49-F238E27FC236}">
                  <a16:creationId xmlns:a16="http://schemas.microsoft.com/office/drawing/2014/main" id="{FD35715C-0549-9F2C-EB4F-FD6EE9C9C3ED}"/>
                </a:ext>
              </a:extLst>
            </p:cNvPr>
            <p:cNvSpPr>
              <a:spLocks noChangeArrowheads="1"/>
            </p:cNvSpPr>
            <p:nvPr/>
          </p:nvSpPr>
          <p:spPr bwMode="auto">
            <a:xfrm>
              <a:off x="6514457" y="2625951"/>
              <a:ext cx="608099" cy="663999"/>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5"/>
            </a:solidFill>
            <a:ln>
              <a:noFill/>
            </a:ln>
            <a:effectLst>
              <a:outerShdw blurRad="165100" dist="127000" dir="5400000" sx="101000" sy="101000" algn="t" rotWithShape="0">
                <a:prstClr val="black">
                  <a:alpha val="40000"/>
                </a:prst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65" name="Freeform 145">
              <a:extLst>
                <a:ext uri="{FF2B5EF4-FFF2-40B4-BE49-F238E27FC236}">
                  <a16:creationId xmlns:a16="http://schemas.microsoft.com/office/drawing/2014/main" id="{DD7F08E8-A9AA-D9C8-E472-6490101CCF79}"/>
                </a:ext>
              </a:extLst>
            </p:cNvPr>
            <p:cNvSpPr>
              <a:spLocks noChangeArrowheads="1"/>
            </p:cNvSpPr>
            <p:nvPr/>
          </p:nvSpPr>
          <p:spPr bwMode="auto">
            <a:xfrm flipH="1">
              <a:off x="6461834" y="2625951"/>
              <a:ext cx="104935" cy="52771"/>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5">
                <a:lumMod val="7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66" name="Freeform 146">
              <a:extLst>
                <a:ext uri="{FF2B5EF4-FFF2-40B4-BE49-F238E27FC236}">
                  <a16:creationId xmlns:a16="http://schemas.microsoft.com/office/drawing/2014/main" id="{5BCA2015-E529-A8F3-A3B3-BE8145CFE746}"/>
                </a:ext>
              </a:extLst>
            </p:cNvPr>
            <p:cNvSpPr>
              <a:spLocks noChangeArrowheads="1"/>
            </p:cNvSpPr>
            <p:nvPr/>
          </p:nvSpPr>
          <p:spPr bwMode="auto">
            <a:xfrm>
              <a:off x="9005627" y="2662005"/>
              <a:ext cx="95431" cy="724960"/>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5"/>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67" name="TextBox 66">
              <a:extLst>
                <a:ext uri="{FF2B5EF4-FFF2-40B4-BE49-F238E27FC236}">
                  <a16:creationId xmlns:a16="http://schemas.microsoft.com/office/drawing/2014/main" id="{CA1CA85B-32C9-53D0-994E-5FB153E2908A}"/>
                </a:ext>
              </a:extLst>
            </p:cNvPr>
            <p:cNvSpPr txBox="1"/>
            <p:nvPr/>
          </p:nvSpPr>
          <p:spPr>
            <a:xfrm>
              <a:off x="6587061" y="2792147"/>
              <a:ext cx="511042" cy="487764"/>
            </a:xfrm>
            <a:prstGeom prst="rect">
              <a:avLst/>
            </a:prstGeom>
            <a:noFill/>
          </p:spPr>
          <p:txBody>
            <a:bodyPr wrap="none" lIns="37150" tIns="18575" rIns="37150" bIns="1857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26" b="1" i="0" u="none" strike="noStrike" kern="1200" cap="none" spc="0" normalizeH="0" baseline="0" noProof="0" dirty="0">
                  <a:ln>
                    <a:noFill/>
                  </a:ln>
                  <a:solidFill>
                    <a:prstClr val="white"/>
                  </a:solidFill>
                  <a:effectLst/>
                  <a:uLnTx/>
                  <a:uFillTx/>
                  <a:latin typeface="Lato" charset="0"/>
                  <a:ea typeface="Lato" charset="0"/>
                  <a:cs typeface="Lato" charset="0"/>
                </a:rPr>
                <a:t>05</a:t>
              </a:r>
              <a:endParaRPr kumimoji="0" lang="id-ID" sz="2926" b="1" i="0" u="none" strike="noStrike" kern="1200" cap="none" spc="0" normalizeH="0" baseline="0" noProof="0" dirty="0">
                <a:ln>
                  <a:noFill/>
                </a:ln>
                <a:solidFill>
                  <a:prstClr val="white"/>
                </a:solidFill>
                <a:effectLst/>
                <a:uLnTx/>
                <a:uFillTx/>
                <a:latin typeface="Lato" charset="0"/>
                <a:ea typeface="Lato" charset="0"/>
                <a:cs typeface="Lato" charset="0"/>
              </a:endParaRPr>
            </a:p>
          </p:txBody>
        </p:sp>
        <p:sp>
          <p:nvSpPr>
            <p:cNvPr id="68" name="Subtitle 2">
              <a:extLst>
                <a:ext uri="{FF2B5EF4-FFF2-40B4-BE49-F238E27FC236}">
                  <a16:creationId xmlns:a16="http://schemas.microsoft.com/office/drawing/2014/main" id="{7C4D9A72-980E-93AD-44FC-104650987CCD}"/>
                </a:ext>
              </a:extLst>
            </p:cNvPr>
            <p:cNvSpPr txBox="1">
              <a:spLocks/>
            </p:cNvSpPr>
            <p:nvPr/>
          </p:nvSpPr>
          <p:spPr>
            <a:xfrm>
              <a:off x="7195160" y="2795198"/>
              <a:ext cx="1776334" cy="676325"/>
            </a:xfrm>
            <a:prstGeom prst="rect">
              <a:avLst/>
            </a:prstGeom>
          </p:spPr>
          <p:txBody>
            <a:bodyPr vert="horz" wrap="square" lIns="88378" tIns="44189" rIns="88378" bIns="4418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479"/>
                </a:lnSpc>
                <a:spcBef>
                  <a:spcPct val="20000"/>
                </a:spcBef>
                <a:spcAft>
                  <a:spcPts val="0"/>
                </a:spcAft>
                <a:buClrTx/>
                <a:buSzTx/>
                <a:buFont typeface="Arial"/>
                <a:buNone/>
                <a:tabLst/>
                <a:defRPr/>
              </a:pPr>
              <a:r>
                <a:rPr kumimoji="0" lang="el-GR" sz="1000" b="0" i="0" u="none" strike="noStrike" kern="1200" cap="none" spc="0" normalizeH="0" baseline="0" noProof="0" dirty="0">
                  <a:ln>
                    <a:noFill/>
                  </a:ln>
                  <a:solidFill>
                    <a:srgbClr val="637052"/>
                  </a:solidFill>
                  <a:effectLst/>
                  <a:uLnTx/>
                  <a:uFillTx/>
                  <a:latin typeface="Open Sans Light"/>
                  <a:ea typeface="+mn-ea"/>
                  <a:cs typeface="Open Sans Light"/>
                </a:rPr>
                <a:t>Β</a:t>
              </a:r>
              <a:r>
                <a:rPr kumimoji="0" lang="en-US" sz="1000" b="0" i="0" u="none" strike="noStrike" kern="1200" cap="none" spc="0" normalizeH="0" baseline="0" noProof="0" dirty="0" err="1">
                  <a:ln>
                    <a:noFill/>
                  </a:ln>
                  <a:solidFill>
                    <a:srgbClr val="637052"/>
                  </a:solidFill>
                  <a:effectLst/>
                  <a:uLnTx/>
                  <a:uFillTx/>
                  <a:latin typeface="Open Sans Light"/>
                  <a:ea typeface="+mn-ea"/>
                  <a:cs typeface="Open Sans Light"/>
                </a:rPr>
                <a:t>ιοε</a:t>
              </a:r>
              <a:r>
                <a:rPr kumimoji="0" lang="en-US" sz="1000" b="0" i="0" u="none" strike="noStrike" kern="1200" cap="none" spc="0" normalizeH="0" baseline="0" noProof="0" dirty="0">
                  <a:ln>
                    <a:noFill/>
                  </a:ln>
                  <a:solidFill>
                    <a:srgbClr val="637052"/>
                  </a:solidFill>
                  <a:effectLst/>
                  <a:uLnTx/>
                  <a:uFillTx/>
                  <a:latin typeface="Open Sans Light"/>
                  <a:ea typeface="+mn-ea"/>
                  <a:cs typeface="Open Sans Light"/>
                </a:rPr>
                <a:t>πιστήμες, υγεία, φάρμακα</a:t>
              </a:r>
              <a:endParaRPr kumimoji="0" lang="en-US" sz="1000" b="1" i="0" u="none" strike="noStrike" kern="1200" cap="none" spc="0" normalizeH="0" baseline="0" noProof="0" dirty="0">
                <a:ln>
                  <a:noFill/>
                </a:ln>
                <a:solidFill>
                  <a:srgbClr val="637052"/>
                </a:solidFill>
                <a:effectLst/>
                <a:uLnTx/>
                <a:uFillTx/>
                <a:latin typeface="Open Sans Light"/>
                <a:ea typeface="+mn-ea"/>
                <a:cs typeface="Open Sans Light"/>
              </a:endParaRPr>
            </a:p>
            <a:p>
              <a:pPr marL="0" marR="0" lvl="0" indent="0" algn="l" defTabSz="1087636" rtl="0" eaLnBrk="1" fontAlgn="auto" latinLnBrk="0" hangingPunct="1">
                <a:lnSpc>
                  <a:spcPts val="1479"/>
                </a:lnSpc>
                <a:spcBef>
                  <a:spcPct val="20000"/>
                </a:spcBef>
                <a:spcAft>
                  <a:spcPts val="0"/>
                </a:spcAft>
                <a:buClrTx/>
                <a:buSzTx/>
                <a:buFont typeface="Arial"/>
                <a:buNone/>
                <a:tabLst/>
                <a:defRPr/>
              </a:pPr>
              <a:endParaRPr kumimoji="0" lang="en-US" sz="1000" b="0" i="0" u="none" strike="noStrike" kern="1200" cap="none" spc="0" normalizeH="0" baseline="0" noProof="0" dirty="0">
                <a:ln>
                  <a:noFill/>
                </a:ln>
                <a:solidFill>
                  <a:srgbClr val="000000"/>
                </a:solidFill>
                <a:effectLst/>
                <a:uLnTx/>
                <a:uFillTx/>
                <a:latin typeface="Lato Light" charset="0"/>
                <a:ea typeface="Lato Light" charset="0"/>
                <a:cs typeface="Lato Light" charset="0"/>
              </a:endParaRPr>
            </a:p>
          </p:txBody>
        </p:sp>
        <p:sp>
          <p:nvSpPr>
            <p:cNvPr id="69" name="Subtitle 2">
              <a:extLst>
                <a:ext uri="{FF2B5EF4-FFF2-40B4-BE49-F238E27FC236}">
                  <a16:creationId xmlns:a16="http://schemas.microsoft.com/office/drawing/2014/main" id="{91C1CE1D-A7D1-728A-83FC-5A42BE03A816}"/>
                </a:ext>
              </a:extLst>
            </p:cNvPr>
            <p:cNvSpPr txBox="1">
              <a:spLocks/>
            </p:cNvSpPr>
            <p:nvPr/>
          </p:nvSpPr>
          <p:spPr>
            <a:xfrm>
              <a:off x="10114823" y="2767931"/>
              <a:ext cx="1776334" cy="457740"/>
            </a:xfrm>
            <a:prstGeom prst="rect">
              <a:avLst/>
            </a:prstGeom>
          </p:spPr>
          <p:txBody>
            <a:bodyPr vert="horz" wrap="square" lIns="88378" tIns="44189" rIns="88378" bIns="4418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479"/>
                </a:lnSpc>
                <a:spcBef>
                  <a:spcPct val="20000"/>
                </a:spcBef>
                <a:spcAft>
                  <a:spcPts val="0"/>
                </a:spcAft>
                <a:buClrTx/>
                <a:buSzTx/>
                <a:buFont typeface="Arial"/>
                <a:buNone/>
                <a:tabLst/>
                <a:defRPr/>
              </a:pPr>
              <a:r>
                <a:rPr kumimoji="0" lang="el-GR" sz="1000" b="0" i="0" u="none" strike="noStrike" kern="1200" cap="none" spc="0" normalizeH="0" baseline="0" noProof="0" dirty="0">
                  <a:ln>
                    <a:noFill/>
                  </a:ln>
                  <a:solidFill>
                    <a:srgbClr val="637052"/>
                  </a:solidFill>
                  <a:effectLst/>
                  <a:uLnTx/>
                  <a:uFillTx/>
                  <a:latin typeface="Open Sans Light"/>
                  <a:ea typeface="+mn-ea"/>
                  <a:cs typeface="Open Sans Light"/>
                </a:rPr>
                <a:t>Μ</a:t>
              </a:r>
              <a:r>
                <a:rPr kumimoji="0" lang="en-US" sz="1000" b="0" i="0" u="none" strike="noStrike" kern="1200" cap="none" spc="0" normalizeH="0" baseline="0" noProof="0" dirty="0" err="1">
                  <a:ln>
                    <a:noFill/>
                  </a:ln>
                  <a:solidFill>
                    <a:srgbClr val="637052"/>
                  </a:solidFill>
                  <a:effectLst/>
                  <a:uLnTx/>
                  <a:uFillTx/>
                  <a:latin typeface="Open Sans Light"/>
                  <a:ea typeface="+mn-ea"/>
                  <a:cs typeface="Open Sans Light"/>
                </a:rPr>
                <a:t>ετ</a:t>
              </a:r>
              <a:r>
                <a:rPr kumimoji="0" lang="en-US" sz="1000" b="0" i="0" u="none" strike="noStrike" kern="1200" cap="none" spc="0" normalizeH="0" baseline="0" noProof="0" dirty="0">
                  <a:ln>
                    <a:noFill/>
                  </a:ln>
                  <a:solidFill>
                    <a:srgbClr val="637052"/>
                  </a:solidFill>
                  <a:effectLst/>
                  <a:uLnTx/>
                  <a:uFillTx/>
                  <a:latin typeface="Open Sans Light"/>
                  <a:ea typeface="+mn-ea"/>
                  <a:cs typeface="Open Sans Light"/>
                </a:rPr>
                <a:t>αφορές και εφοδιαστική αλυσίδα</a:t>
              </a:r>
              <a:endParaRPr kumimoji="0" lang="en-US" sz="1000" b="0" i="0" u="none" strike="noStrike" kern="1200" cap="none" spc="0" normalizeH="0" baseline="0" noProof="0" dirty="0">
                <a:ln>
                  <a:noFill/>
                </a:ln>
                <a:solidFill>
                  <a:srgbClr val="000000"/>
                </a:solidFill>
                <a:effectLst/>
                <a:uLnTx/>
                <a:uFillTx/>
                <a:latin typeface="Lato Light" charset="0"/>
                <a:ea typeface="Lato Light" charset="0"/>
                <a:cs typeface="Lato Light" charset="0"/>
              </a:endParaRPr>
            </a:p>
          </p:txBody>
        </p:sp>
        <p:sp>
          <p:nvSpPr>
            <p:cNvPr id="70" name="Freeform 143">
              <a:extLst>
                <a:ext uri="{FF2B5EF4-FFF2-40B4-BE49-F238E27FC236}">
                  <a16:creationId xmlns:a16="http://schemas.microsoft.com/office/drawing/2014/main" id="{77A09848-D7A3-C663-4EB3-D880E5D405BA}"/>
                </a:ext>
              </a:extLst>
            </p:cNvPr>
            <p:cNvSpPr>
              <a:spLocks noChangeArrowheads="1"/>
            </p:cNvSpPr>
            <p:nvPr/>
          </p:nvSpPr>
          <p:spPr bwMode="auto">
            <a:xfrm>
              <a:off x="3503320" y="4113190"/>
              <a:ext cx="2628801" cy="726697"/>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71" name="Freeform 144">
              <a:extLst>
                <a:ext uri="{FF2B5EF4-FFF2-40B4-BE49-F238E27FC236}">
                  <a16:creationId xmlns:a16="http://schemas.microsoft.com/office/drawing/2014/main" id="{18D27B6A-08B5-6125-2DC0-F89FBCDE9B74}"/>
                </a:ext>
              </a:extLst>
            </p:cNvPr>
            <p:cNvSpPr>
              <a:spLocks noChangeArrowheads="1"/>
            </p:cNvSpPr>
            <p:nvPr/>
          </p:nvSpPr>
          <p:spPr bwMode="auto">
            <a:xfrm>
              <a:off x="3611641" y="4061600"/>
              <a:ext cx="608099" cy="663999"/>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2"/>
            </a:solidFill>
            <a:ln>
              <a:noFill/>
            </a:ln>
            <a:effectLst>
              <a:outerShdw blurRad="165100" dist="127000" dir="5400000" sx="101000" sy="101000" algn="t" rotWithShape="0">
                <a:prstClr val="black">
                  <a:alpha val="40000"/>
                </a:prst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72" name="Freeform 145">
              <a:extLst>
                <a:ext uri="{FF2B5EF4-FFF2-40B4-BE49-F238E27FC236}">
                  <a16:creationId xmlns:a16="http://schemas.microsoft.com/office/drawing/2014/main" id="{D79F4AFB-8C1D-4D4B-27F1-A49840DC7AEA}"/>
                </a:ext>
              </a:extLst>
            </p:cNvPr>
            <p:cNvSpPr>
              <a:spLocks noChangeArrowheads="1"/>
            </p:cNvSpPr>
            <p:nvPr/>
          </p:nvSpPr>
          <p:spPr bwMode="auto">
            <a:xfrm flipH="1">
              <a:off x="3559018" y="4061600"/>
              <a:ext cx="104935" cy="52771"/>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2">
                <a:lumMod val="7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73" name="Freeform 146">
              <a:extLst>
                <a:ext uri="{FF2B5EF4-FFF2-40B4-BE49-F238E27FC236}">
                  <a16:creationId xmlns:a16="http://schemas.microsoft.com/office/drawing/2014/main" id="{90124BBC-C2CA-C70D-4FEB-2E1DF9B6518C}"/>
                </a:ext>
              </a:extLst>
            </p:cNvPr>
            <p:cNvSpPr>
              <a:spLocks noChangeArrowheads="1"/>
            </p:cNvSpPr>
            <p:nvPr/>
          </p:nvSpPr>
          <p:spPr bwMode="auto">
            <a:xfrm>
              <a:off x="6045069" y="4114371"/>
              <a:ext cx="95431" cy="724960"/>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2"/>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74" name="TextBox 73">
              <a:extLst>
                <a:ext uri="{FF2B5EF4-FFF2-40B4-BE49-F238E27FC236}">
                  <a16:creationId xmlns:a16="http://schemas.microsoft.com/office/drawing/2014/main" id="{6F1B48AA-21A7-C652-262C-567EA2483372}"/>
                </a:ext>
              </a:extLst>
            </p:cNvPr>
            <p:cNvSpPr txBox="1"/>
            <p:nvPr/>
          </p:nvSpPr>
          <p:spPr>
            <a:xfrm>
              <a:off x="3684245" y="4227796"/>
              <a:ext cx="511043" cy="487764"/>
            </a:xfrm>
            <a:prstGeom prst="rect">
              <a:avLst/>
            </a:prstGeom>
            <a:noFill/>
          </p:spPr>
          <p:txBody>
            <a:bodyPr wrap="none" lIns="37150" tIns="18575" rIns="37150" bIns="1857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26" b="1" i="0" u="none" strike="noStrike" kern="1200" cap="none" spc="0" normalizeH="0" baseline="0" noProof="0" dirty="0">
                  <a:ln>
                    <a:noFill/>
                  </a:ln>
                  <a:solidFill>
                    <a:prstClr val="white"/>
                  </a:solidFill>
                  <a:effectLst/>
                  <a:uLnTx/>
                  <a:uFillTx/>
                  <a:latin typeface="Lato" charset="0"/>
                  <a:ea typeface="Lato" charset="0"/>
                  <a:cs typeface="Lato" charset="0"/>
                </a:rPr>
                <a:t>0</a:t>
              </a:r>
              <a:r>
                <a:rPr kumimoji="0" lang="el-GR" sz="2926" b="1" i="0" u="none" strike="noStrike" kern="1200" cap="none" spc="0" normalizeH="0" baseline="0" noProof="0" dirty="0">
                  <a:ln>
                    <a:noFill/>
                  </a:ln>
                  <a:solidFill>
                    <a:prstClr val="white"/>
                  </a:solidFill>
                  <a:effectLst/>
                  <a:uLnTx/>
                  <a:uFillTx/>
                  <a:latin typeface="Lato" charset="0"/>
                  <a:ea typeface="Lato" charset="0"/>
                  <a:cs typeface="Lato" charset="0"/>
                </a:rPr>
                <a:t>7</a:t>
              </a:r>
              <a:endParaRPr kumimoji="0" lang="id-ID" sz="2926" b="1" i="0" u="none" strike="noStrike" kern="1200" cap="none" spc="0" normalizeH="0" baseline="0" noProof="0" dirty="0">
                <a:ln>
                  <a:noFill/>
                </a:ln>
                <a:solidFill>
                  <a:prstClr val="white"/>
                </a:solidFill>
                <a:effectLst/>
                <a:uLnTx/>
                <a:uFillTx/>
                <a:latin typeface="Lato" charset="0"/>
                <a:ea typeface="Lato" charset="0"/>
                <a:cs typeface="Lato" charset="0"/>
              </a:endParaRPr>
            </a:p>
          </p:txBody>
        </p:sp>
        <p:sp>
          <p:nvSpPr>
            <p:cNvPr id="75" name="Subtitle 2">
              <a:extLst>
                <a:ext uri="{FF2B5EF4-FFF2-40B4-BE49-F238E27FC236}">
                  <a16:creationId xmlns:a16="http://schemas.microsoft.com/office/drawing/2014/main" id="{76E3D4B5-42BE-149E-C16A-FF8A649E311D}"/>
                </a:ext>
              </a:extLst>
            </p:cNvPr>
            <p:cNvSpPr txBox="1">
              <a:spLocks/>
            </p:cNvSpPr>
            <p:nvPr/>
          </p:nvSpPr>
          <p:spPr>
            <a:xfrm>
              <a:off x="4269158" y="4241158"/>
              <a:ext cx="1776334" cy="260827"/>
            </a:xfrm>
            <a:prstGeom prst="rect">
              <a:avLst/>
            </a:prstGeom>
          </p:spPr>
          <p:txBody>
            <a:bodyPr vert="horz" wrap="square" lIns="88378" tIns="44189" rIns="88378" bIns="4418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479"/>
                </a:lnSpc>
                <a:spcBef>
                  <a:spcPct val="20000"/>
                </a:spcBef>
                <a:spcAft>
                  <a:spcPts val="0"/>
                </a:spcAft>
                <a:buClrTx/>
                <a:buSzTx/>
                <a:buFont typeface="Arial"/>
                <a:buNone/>
                <a:tabLst/>
                <a:defRPr/>
              </a:pPr>
              <a:r>
                <a:rPr kumimoji="0" lang="el-GR" sz="1000" b="0" i="0" u="none" strike="noStrike" kern="1200" cap="none" spc="0" normalizeH="0" baseline="0" noProof="0" dirty="0">
                  <a:ln>
                    <a:noFill/>
                  </a:ln>
                  <a:solidFill>
                    <a:srgbClr val="000000"/>
                  </a:solidFill>
                  <a:effectLst/>
                  <a:uLnTx/>
                  <a:uFillTx/>
                  <a:latin typeface="Lato Light" charset="0"/>
                  <a:ea typeface="Lato Light" charset="0"/>
                  <a:cs typeface="Lato Light" charset="0"/>
                </a:rPr>
                <a:t> </a:t>
              </a:r>
              <a:endParaRPr kumimoji="0" lang="en-US" sz="1000" b="0" i="0" u="none" strike="noStrike" kern="1200" cap="none" spc="0" normalizeH="0" baseline="0" noProof="0" dirty="0">
                <a:ln>
                  <a:noFill/>
                </a:ln>
                <a:solidFill>
                  <a:srgbClr val="000000"/>
                </a:solidFill>
                <a:effectLst/>
                <a:uLnTx/>
                <a:uFillTx/>
                <a:latin typeface="Lato Light" charset="0"/>
                <a:ea typeface="Lato Light" charset="0"/>
                <a:cs typeface="Lato Light" charset="0"/>
              </a:endParaRPr>
            </a:p>
          </p:txBody>
        </p:sp>
        <p:sp>
          <p:nvSpPr>
            <p:cNvPr id="76" name="Subtitle 2">
              <a:extLst>
                <a:ext uri="{FF2B5EF4-FFF2-40B4-BE49-F238E27FC236}">
                  <a16:creationId xmlns:a16="http://schemas.microsoft.com/office/drawing/2014/main" id="{AF58860F-84F4-210B-E517-CF36C99AD8F6}"/>
                </a:ext>
              </a:extLst>
            </p:cNvPr>
            <p:cNvSpPr txBox="1">
              <a:spLocks/>
            </p:cNvSpPr>
            <p:nvPr/>
          </p:nvSpPr>
          <p:spPr>
            <a:xfrm>
              <a:off x="4319486" y="4273115"/>
              <a:ext cx="1776334" cy="265380"/>
            </a:xfrm>
            <a:prstGeom prst="rect">
              <a:avLst/>
            </a:prstGeom>
          </p:spPr>
          <p:txBody>
            <a:bodyPr vert="horz" wrap="square" lIns="88378" tIns="44189" rIns="88378" bIns="4418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479"/>
                </a:lnSpc>
                <a:spcBef>
                  <a:spcPct val="20000"/>
                </a:spcBef>
                <a:spcAft>
                  <a:spcPts val="0"/>
                </a:spcAft>
                <a:buClrTx/>
                <a:buSzTx/>
                <a:buFont typeface="Arial"/>
                <a:buNone/>
                <a:tabLst/>
                <a:defRPr/>
              </a:pPr>
              <a:r>
                <a:rPr kumimoji="0" lang="el-GR" sz="1000" b="0" i="0" u="none" strike="noStrike" kern="1200" cap="none" spc="0" normalizeH="0" baseline="0" noProof="0" dirty="0">
                  <a:ln>
                    <a:noFill/>
                  </a:ln>
                  <a:solidFill>
                    <a:srgbClr val="637052"/>
                  </a:solidFill>
                  <a:effectLst/>
                  <a:uLnTx/>
                  <a:uFillTx/>
                  <a:latin typeface="Open Sans Light"/>
                  <a:ea typeface="+mn-ea"/>
                  <a:cs typeface="Open Sans Light"/>
                </a:rPr>
                <a:t>Α</a:t>
              </a:r>
              <a:r>
                <a:rPr kumimoji="0" lang="en-US" sz="1000" b="0" i="0" u="none" strike="noStrike" kern="1200" cap="none" spc="0" normalizeH="0" baseline="0" noProof="0" dirty="0" err="1">
                  <a:ln>
                    <a:noFill/>
                  </a:ln>
                  <a:solidFill>
                    <a:srgbClr val="637052"/>
                  </a:solidFill>
                  <a:effectLst/>
                  <a:uLnTx/>
                  <a:uFillTx/>
                  <a:latin typeface="Open Sans Light"/>
                  <a:ea typeface="+mn-ea"/>
                  <a:cs typeface="Open Sans Light"/>
                </a:rPr>
                <a:t>ειφόρος</a:t>
              </a:r>
              <a:r>
                <a:rPr kumimoji="0" lang="en-US" sz="1000" b="0" i="0" u="none" strike="noStrike" kern="1200" cap="none" spc="0" normalizeH="0" baseline="0" noProof="0" dirty="0">
                  <a:ln>
                    <a:noFill/>
                  </a:ln>
                  <a:solidFill>
                    <a:srgbClr val="637052"/>
                  </a:solidFill>
                  <a:effectLst/>
                  <a:uLnTx/>
                  <a:uFillTx/>
                  <a:latin typeface="Open Sans Light"/>
                  <a:ea typeface="+mn-ea"/>
                  <a:cs typeface="Open Sans Light"/>
                </a:rPr>
                <a:t> </a:t>
              </a:r>
              <a:r>
                <a:rPr kumimoji="0" lang="en-US" sz="1000" b="0" i="0" u="none" strike="noStrike" kern="1200" cap="none" spc="0" normalizeH="0" baseline="0" noProof="0" dirty="0" err="1">
                  <a:ln>
                    <a:noFill/>
                  </a:ln>
                  <a:solidFill>
                    <a:srgbClr val="637052"/>
                  </a:solidFill>
                  <a:effectLst/>
                  <a:uLnTx/>
                  <a:uFillTx/>
                  <a:latin typeface="Open Sans Light"/>
                  <a:ea typeface="+mn-ea"/>
                  <a:cs typeface="Open Sans Light"/>
                </a:rPr>
                <a:t>ενέργει</a:t>
              </a:r>
              <a:r>
                <a:rPr kumimoji="0" lang="en-US" sz="1000" b="0" i="0" u="none" strike="noStrike" kern="1200" cap="none" spc="0" normalizeH="0" baseline="0" noProof="0" dirty="0">
                  <a:ln>
                    <a:noFill/>
                  </a:ln>
                  <a:solidFill>
                    <a:srgbClr val="637052"/>
                  </a:solidFill>
                  <a:effectLst/>
                  <a:uLnTx/>
                  <a:uFillTx/>
                  <a:latin typeface="Open Sans Light"/>
                  <a:ea typeface="+mn-ea"/>
                  <a:cs typeface="Open Sans Light"/>
                </a:rPr>
                <a:t>α</a:t>
              </a:r>
              <a:endParaRPr kumimoji="0" lang="en-US" sz="1000" b="0" i="0" u="none" strike="noStrike" kern="1200" cap="none" spc="0" normalizeH="0" baseline="0" noProof="0" dirty="0">
                <a:ln>
                  <a:noFill/>
                </a:ln>
                <a:solidFill>
                  <a:srgbClr val="000000"/>
                </a:solidFill>
                <a:effectLst/>
                <a:uLnTx/>
                <a:uFillTx/>
                <a:latin typeface="Lato Light" charset="0"/>
                <a:ea typeface="Lato Light" charset="0"/>
                <a:cs typeface="Lato Light" charset="0"/>
              </a:endParaRPr>
            </a:p>
          </p:txBody>
        </p:sp>
        <p:sp>
          <p:nvSpPr>
            <p:cNvPr id="77" name="Freeform 143">
              <a:extLst>
                <a:ext uri="{FF2B5EF4-FFF2-40B4-BE49-F238E27FC236}">
                  <a16:creationId xmlns:a16="http://schemas.microsoft.com/office/drawing/2014/main" id="{36B80A20-3E5A-3A89-D571-30182FF7A77A}"/>
                </a:ext>
              </a:extLst>
            </p:cNvPr>
            <p:cNvSpPr>
              <a:spLocks noChangeArrowheads="1"/>
            </p:cNvSpPr>
            <p:nvPr/>
          </p:nvSpPr>
          <p:spPr bwMode="auto">
            <a:xfrm>
              <a:off x="6388151" y="4106859"/>
              <a:ext cx="2628801" cy="726697"/>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78" name="Freeform 144">
              <a:extLst>
                <a:ext uri="{FF2B5EF4-FFF2-40B4-BE49-F238E27FC236}">
                  <a16:creationId xmlns:a16="http://schemas.microsoft.com/office/drawing/2014/main" id="{C6975273-2555-BD2F-A658-45DEEA2E2A8C}"/>
                </a:ext>
              </a:extLst>
            </p:cNvPr>
            <p:cNvSpPr>
              <a:spLocks noChangeArrowheads="1"/>
            </p:cNvSpPr>
            <p:nvPr/>
          </p:nvSpPr>
          <p:spPr bwMode="auto">
            <a:xfrm>
              <a:off x="6514457" y="4081569"/>
              <a:ext cx="608099" cy="663999"/>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5"/>
            </a:solidFill>
            <a:ln>
              <a:noFill/>
            </a:ln>
            <a:effectLst>
              <a:outerShdw blurRad="165100" dist="127000" dir="5400000" sx="101000" sy="101000" algn="t" rotWithShape="0">
                <a:prstClr val="black">
                  <a:alpha val="40000"/>
                </a:prst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79" name="Freeform 145">
              <a:extLst>
                <a:ext uri="{FF2B5EF4-FFF2-40B4-BE49-F238E27FC236}">
                  <a16:creationId xmlns:a16="http://schemas.microsoft.com/office/drawing/2014/main" id="{0FCCE26D-1749-7CA6-E193-9735B6C42496}"/>
                </a:ext>
              </a:extLst>
            </p:cNvPr>
            <p:cNvSpPr>
              <a:spLocks noChangeArrowheads="1"/>
            </p:cNvSpPr>
            <p:nvPr/>
          </p:nvSpPr>
          <p:spPr bwMode="auto">
            <a:xfrm flipH="1">
              <a:off x="6461834" y="4081569"/>
              <a:ext cx="104935" cy="52771"/>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5">
                <a:lumMod val="7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80" name="Freeform 146">
              <a:extLst>
                <a:ext uri="{FF2B5EF4-FFF2-40B4-BE49-F238E27FC236}">
                  <a16:creationId xmlns:a16="http://schemas.microsoft.com/office/drawing/2014/main" id="{D9108CD2-027B-46AD-CA94-B959D78E50EE}"/>
                </a:ext>
              </a:extLst>
            </p:cNvPr>
            <p:cNvSpPr>
              <a:spLocks noChangeArrowheads="1"/>
            </p:cNvSpPr>
            <p:nvPr/>
          </p:nvSpPr>
          <p:spPr bwMode="auto">
            <a:xfrm>
              <a:off x="8954884" y="4097637"/>
              <a:ext cx="95431" cy="724960"/>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5"/>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srgbClr val="000000"/>
                </a:solidFill>
                <a:effectLst/>
                <a:uLnTx/>
                <a:uFillTx/>
                <a:latin typeface="Lato Light" charset="0"/>
                <a:ea typeface="+mn-ea"/>
                <a:cs typeface="+mn-cs"/>
              </a:endParaRPr>
            </a:p>
          </p:txBody>
        </p:sp>
        <p:sp>
          <p:nvSpPr>
            <p:cNvPr id="81" name="TextBox 80">
              <a:extLst>
                <a:ext uri="{FF2B5EF4-FFF2-40B4-BE49-F238E27FC236}">
                  <a16:creationId xmlns:a16="http://schemas.microsoft.com/office/drawing/2014/main" id="{1D211783-6CEB-E6B5-0CB8-C4577BF50928}"/>
                </a:ext>
              </a:extLst>
            </p:cNvPr>
            <p:cNvSpPr txBox="1"/>
            <p:nvPr/>
          </p:nvSpPr>
          <p:spPr>
            <a:xfrm>
              <a:off x="6587061" y="4247765"/>
              <a:ext cx="511043" cy="487764"/>
            </a:xfrm>
            <a:prstGeom prst="rect">
              <a:avLst/>
            </a:prstGeom>
            <a:noFill/>
          </p:spPr>
          <p:txBody>
            <a:bodyPr wrap="none" lIns="37150" tIns="18575" rIns="37150" bIns="1857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26" b="1" i="0" u="none" strike="noStrike" kern="1200" cap="none" spc="0" normalizeH="0" baseline="0" noProof="0" dirty="0">
                  <a:ln>
                    <a:noFill/>
                  </a:ln>
                  <a:solidFill>
                    <a:prstClr val="white"/>
                  </a:solidFill>
                  <a:effectLst/>
                  <a:uLnTx/>
                  <a:uFillTx/>
                  <a:latin typeface="Lato" charset="0"/>
                  <a:ea typeface="Lato" charset="0"/>
                  <a:cs typeface="Lato" charset="0"/>
                </a:rPr>
                <a:t>0</a:t>
              </a:r>
              <a:r>
                <a:rPr kumimoji="0" lang="el-GR" sz="2926" b="1" i="0" u="none" strike="noStrike" kern="1200" cap="none" spc="0" normalizeH="0" baseline="0" noProof="0" dirty="0">
                  <a:ln>
                    <a:noFill/>
                  </a:ln>
                  <a:solidFill>
                    <a:prstClr val="white"/>
                  </a:solidFill>
                  <a:effectLst/>
                  <a:uLnTx/>
                  <a:uFillTx/>
                  <a:latin typeface="Lato" charset="0"/>
                  <a:ea typeface="Lato" charset="0"/>
                  <a:cs typeface="Lato" charset="0"/>
                </a:rPr>
                <a:t>8</a:t>
              </a:r>
              <a:endParaRPr kumimoji="0" lang="id-ID" sz="2926" b="1" i="0" u="none" strike="noStrike" kern="1200" cap="none" spc="0" normalizeH="0" baseline="0" noProof="0" dirty="0">
                <a:ln>
                  <a:noFill/>
                </a:ln>
                <a:solidFill>
                  <a:prstClr val="white"/>
                </a:solidFill>
                <a:effectLst/>
                <a:uLnTx/>
                <a:uFillTx/>
                <a:latin typeface="Lato" charset="0"/>
                <a:ea typeface="Lato" charset="0"/>
                <a:cs typeface="Lato" charset="0"/>
              </a:endParaRPr>
            </a:p>
          </p:txBody>
        </p:sp>
        <p:sp>
          <p:nvSpPr>
            <p:cNvPr id="82" name="Subtitle 2">
              <a:extLst>
                <a:ext uri="{FF2B5EF4-FFF2-40B4-BE49-F238E27FC236}">
                  <a16:creationId xmlns:a16="http://schemas.microsoft.com/office/drawing/2014/main" id="{1CC75A88-8C90-4522-6083-BD436CCEBD04}"/>
                </a:ext>
              </a:extLst>
            </p:cNvPr>
            <p:cNvSpPr txBox="1">
              <a:spLocks/>
            </p:cNvSpPr>
            <p:nvPr/>
          </p:nvSpPr>
          <p:spPr>
            <a:xfrm>
              <a:off x="7252844" y="4327875"/>
              <a:ext cx="1776334" cy="265380"/>
            </a:xfrm>
            <a:prstGeom prst="rect">
              <a:avLst/>
            </a:prstGeom>
          </p:spPr>
          <p:txBody>
            <a:bodyPr vert="horz" wrap="square" lIns="88378" tIns="44189" rIns="88378" bIns="4418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479"/>
                </a:lnSpc>
                <a:spcBef>
                  <a:spcPct val="20000"/>
                </a:spcBef>
                <a:spcAft>
                  <a:spcPts val="0"/>
                </a:spcAft>
                <a:buClrTx/>
                <a:buSzTx/>
                <a:buFont typeface="Arial"/>
                <a:buNone/>
                <a:tabLst/>
                <a:defRPr/>
              </a:pPr>
              <a:r>
                <a:rPr kumimoji="0" lang="el-GR" sz="1000" b="0" i="0" u="none" strike="noStrike" kern="1200" cap="none" spc="0" normalizeH="0" baseline="0" noProof="0" dirty="0">
                  <a:ln>
                    <a:noFill/>
                  </a:ln>
                  <a:solidFill>
                    <a:srgbClr val="637052"/>
                  </a:solidFill>
                  <a:effectLst/>
                  <a:uLnTx/>
                  <a:uFillTx/>
                  <a:latin typeface="Open Sans Light"/>
                  <a:ea typeface="+mn-ea"/>
                  <a:cs typeface="Open Sans Light"/>
                </a:rPr>
                <a:t>Ψ</a:t>
              </a:r>
              <a:r>
                <a:rPr kumimoji="0" lang="en-US" sz="1000" b="0" i="0" u="none" strike="noStrike" kern="1200" cap="none" spc="0" normalizeH="0" baseline="0" noProof="0" dirty="0" err="1">
                  <a:ln>
                    <a:noFill/>
                  </a:ln>
                  <a:solidFill>
                    <a:srgbClr val="637052"/>
                  </a:solidFill>
                  <a:effectLst/>
                  <a:uLnTx/>
                  <a:uFillTx/>
                  <a:latin typeface="Open Sans Light"/>
                  <a:ea typeface="+mn-ea"/>
                  <a:cs typeface="Open Sans Light"/>
                </a:rPr>
                <a:t>ηφι</a:t>
              </a:r>
              <a:r>
                <a:rPr kumimoji="0" lang="en-US" sz="1000" b="0" i="0" u="none" strike="noStrike" kern="1200" cap="none" spc="0" normalizeH="0" baseline="0" noProof="0" dirty="0">
                  <a:ln>
                    <a:noFill/>
                  </a:ln>
                  <a:solidFill>
                    <a:srgbClr val="637052"/>
                  </a:solidFill>
                  <a:effectLst/>
                  <a:uLnTx/>
                  <a:uFillTx/>
                  <a:latin typeface="Open Sans Light"/>
                  <a:ea typeface="+mn-ea"/>
                  <a:cs typeface="Open Sans Light"/>
                </a:rPr>
                <a:t>ακές τεχνολογίες</a:t>
              </a:r>
              <a:endParaRPr kumimoji="0" lang="en-US" sz="1000" b="0" i="0" u="none" strike="noStrike" kern="1200" cap="none" spc="0" normalizeH="0" baseline="0" noProof="0" dirty="0">
                <a:ln>
                  <a:noFill/>
                </a:ln>
                <a:solidFill>
                  <a:srgbClr val="000000"/>
                </a:solidFill>
                <a:effectLst/>
                <a:uLnTx/>
                <a:uFillTx/>
                <a:latin typeface="Lato Light" charset="0"/>
                <a:ea typeface="Lato Light" charset="0"/>
                <a:cs typeface="Lato Light" charset="0"/>
              </a:endParaRPr>
            </a:p>
          </p:txBody>
        </p:sp>
      </p:grpSp>
      <p:pic>
        <p:nvPicPr>
          <p:cNvPr id="84" name="Εικόνα 83">
            <a:extLst>
              <a:ext uri="{FF2B5EF4-FFF2-40B4-BE49-F238E27FC236}">
                <a16:creationId xmlns:a16="http://schemas.microsoft.com/office/drawing/2014/main" id="{47F977D3-B2B1-5A31-A0D3-DB9B1A31F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58" y="6190913"/>
            <a:ext cx="4022630" cy="597603"/>
          </a:xfrm>
          <a:prstGeom prst="rect">
            <a:avLst/>
          </a:prstGeom>
        </p:spPr>
      </p:pic>
    </p:spTree>
    <p:extLst>
      <p:ext uri="{BB962C8B-B14F-4D97-AF65-F5344CB8AC3E}">
        <p14:creationId xmlns:p14="http://schemas.microsoft.com/office/powerpoint/2010/main" val="216567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checkerboard(across)">
                                      <p:cBhvr>
                                        <p:cTn id="13" dur="500"/>
                                        <p:tgtEl>
                                          <p:spTgt spid="8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EDE0D5-CC55-4DF2-E3FB-C26FD30E6025}"/>
              </a:ext>
            </a:extLst>
          </p:cNvPr>
          <p:cNvSpPr txBox="1">
            <a:spLocks/>
          </p:cNvSpPr>
          <p:nvPr/>
        </p:nvSpPr>
        <p:spPr>
          <a:xfrm>
            <a:off x="241873" y="-26895"/>
            <a:ext cx="989595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l-GR" sz="3600" b="1" i="0" u="none" strike="noStrike" kern="1200" cap="none" spc="0" normalizeH="0" baseline="0" noProof="0" dirty="0">
                <a:ln>
                  <a:noFill/>
                </a:ln>
                <a:solidFill>
                  <a:srgbClr val="000000"/>
                </a:solidFill>
                <a:effectLst/>
                <a:uLnTx/>
                <a:uFillTx/>
                <a:latin typeface="Calibri Light" panose="020F0302020204030204"/>
                <a:ea typeface="+mj-ea"/>
                <a:cs typeface="+mj-cs"/>
              </a:rPr>
              <a:t>Προϋπολογισμός Δράσης και πράξεων</a:t>
            </a:r>
            <a:endParaRPr kumimoji="0" lang="en-US" sz="3600" b="1" i="0" u="none" strike="noStrike" kern="1200" cap="none" spc="0" normalizeH="0" baseline="0" noProof="0" dirty="0">
              <a:ln>
                <a:noFill/>
              </a:ln>
              <a:solidFill>
                <a:srgbClr val="000000"/>
              </a:solidFill>
              <a:effectLst/>
              <a:uLnTx/>
              <a:uFillTx/>
              <a:latin typeface="Calibri Light" panose="020F0302020204030204"/>
              <a:ea typeface="+mj-ea"/>
              <a:cs typeface="+mj-cs"/>
            </a:endParaRPr>
          </a:p>
        </p:txBody>
      </p:sp>
      <p:pic>
        <p:nvPicPr>
          <p:cNvPr id="3" name="Εικόνα 2">
            <a:extLst>
              <a:ext uri="{FF2B5EF4-FFF2-40B4-BE49-F238E27FC236}">
                <a16:creationId xmlns:a16="http://schemas.microsoft.com/office/drawing/2014/main" id="{60434FDF-81B4-BC64-9AA5-C8EF23933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936" y="105737"/>
            <a:ext cx="4022630" cy="597603"/>
          </a:xfrm>
          <a:prstGeom prst="rect">
            <a:avLst/>
          </a:prstGeom>
        </p:spPr>
      </p:pic>
      <p:sp>
        <p:nvSpPr>
          <p:cNvPr id="4" name="TextBox 3">
            <a:extLst>
              <a:ext uri="{FF2B5EF4-FFF2-40B4-BE49-F238E27FC236}">
                <a16:creationId xmlns:a16="http://schemas.microsoft.com/office/drawing/2014/main" id="{3B87C0A1-97DD-EDE3-4C65-7B1EE08F2BCB}"/>
              </a:ext>
            </a:extLst>
          </p:cNvPr>
          <p:cNvSpPr txBox="1"/>
          <p:nvPr/>
        </p:nvSpPr>
        <p:spPr>
          <a:xfrm>
            <a:off x="4076880" y="1473173"/>
            <a:ext cx="3620892" cy="344069"/>
          </a:xfrm>
          <a:prstGeom prst="rect">
            <a:avLst/>
          </a:prstGeom>
          <a:noFill/>
        </p:spPr>
        <p:txBody>
          <a:bodyPr wrap="square">
            <a:spAutoFit/>
          </a:bodyPr>
          <a:lstStyle/>
          <a:p>
            <a:pPr marL="0" marR="0" lvl="0" indent="0" algn="just" defTabSz="457200" rtl="0" eaLnBrk="1" fontAlgn="auto" latinLnBrk="0" hangingPunct="1">
              <a:lnSpc>
                <a:spcPct val="107000"/>
              </a:lnSpc>
              <a:spcBef>
                <a:spcPts val="600"/>
              </a:spcBef>
              <a:spcAft>
                <a:spcPts val="800"/>
              </a:spcAft>
              <a:buClrTx/>
              <a:buSzTx/>
              <a:buFontTx/>
              <a:buNone/>
              <a:tabLst/>
              <a:defRPr/>
            </a:pPr>
            <a:r>
              <a:rPr kumimoji="0" lang="el-GR" sz="1600" b="0" i="0" u="none" strike="noStrike" kern="0" cap="none" spc="0" normalizeH="0" baseline="0" noProof="0" dirty="0">
                <a:ln>
                  <a:noFill/>
                </a:ln>
                <a:solidFill>
                  <a:srgbClr val="000000"/>
                </a:solidFill>
                <a:effectLst/>
                <a:uLnTx/>
                <a:uFillTx/>
                <a:latin typeface="Calibri Light" panose="020F0302020204030204"/>
                <a:ea typeface="Calibri" panose="020F0502020204030204" pitchFamily="34" charset="0"/>
                <a:cs typeface="Arial" panose="020B0604020202020204" pitchFamily="34" charset="0"/>
              </a:rPr>
              <a:t>Προϋπολογισμός Δράσης: </a:t>
            </a:r>
            <a:r>
              <a:rPr kumimoji="0" lang="el-GR" sz="1600" b="1" i="0" u="none" strike="noStrike" kern="0" cap="none" spc="0" normalizeH="0" baseline="0" noProof="0" dirty="0">
                <a:ln>
                  <a:noFill/>
                </a:ln>
                <a:solidFill>
                  <a:srgbClr val="000000"/>
                </a:solidFill>
                <a:effectLst/>
                <a:uLnTx/>
                <a:uFillTx/>
                <a:latin typeface="Calibri Light" panose="020F0302020204030204"/>
                <a:ea typeface="Calibri" panose="020F0502020204030204" pitchFamily="34" charset="0"/>
                <a:cs typeface="Arial" panose="020B0604020202020204" pitchFamily="34" charset="0"/>
              </a:rPr>
              <a:t>30.000.000€</a:t>
            </a:r>
            <a:endParaRPr kumimoji="0" lang="el-GR" sz="1600" b="1" i="0" u="none" strike="noStrike" kern="100" cap="none" spc="0" normalizeH="0" baseline="0" noProof="0" dirty="0">
              <a:ln>
                <a:noFill/>
              </a:ln>
              <a:solidFill>
                <a:srgbClr val="000000"/>
              </a:solidFill>
              <a:effectLst/>
              <a:uLnTx/>
              <a:uFillTx/>
              <a:latin typeface="Calibri Light" panose="020F0302020204030204"/>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34A1973-9AE1-4ACF-9F9C-DE4249660200}"/>
              </a:ext>
            </a:extLst>
          </p:cNvPr>
          <p:cNvSpPr txBox="1"/>
          <p:nvPr/>
        </p:nvSpPr>
        <p:spPr>
          <a:xfrm>
            <a:off x="2892994" y="2293984"/>
            <a:ext cx="6153912" cy="344069"/>
          </a:xfrm>
          <a:prstGeom prst="rect">
            <a:avLst/>
          </a:prstGeom>
          <a:noFill/>
        </p:spPr>
        <p:txBody>
          <a:bodyPr wrap="square">
            <a:spAutoFit/>
          </a:bodyPr>
          <a:lstStyle/>
          <a:p>
            <a:pPr marL="0" marR="0" lvl="0" indent="0" algn="just" defTabSz="457200" rtl="0" eaLnBrk="1" fontAlgn="auto" latinLnBrk="0" hangingPunct="1">
              <a:lnSpc>
                <a:spcPct val="107000"/>
              </a:lnSpc>
              <a:spcBef>
                <a:spcPts val="600"/>
              </a:spcBef>
              <a:spcAft>
                <a:spcPts val="800"/>
              </a:spcAft>
              <a:buClrTx/>
              <a:buSzTx/>
              <a:buFontTx/>
              <a:buNone/>
              <a:tabLst/>
              <a:defRPr/>
            </a:pPr>
            <a:r>
              <a:rPr kumimoji="0" lang="el-GR" sz="1600" b="0" i="0" u="none" strike="noStrike" kern="0" cap="none" spc="0" normalizeH="0" baseline="0" noProof="0" dirty="0">
                <a:ln>
                  <a:noFill/>
                </a:ln>
                <a:solidFill>
                  <a:srgbClr val="000000"/>
                </a:solidFill>
                <a:effectLst/>
                <a:uLnTx/>
                <a:uFillTx/>
                <a:latin typeface="Calibri Light" panose="020F0302020204030204"/>
                <a:ea typeface="Calibri" panose="020F0502020204030204" pitchFamily="34" charset="0"/>
                <a:cs typeface="Arial" panose="020B0604020202020204" pitchFamily="34" charset="0"/>
              </a:rPr>
              <a:t>Προϋπολογισμός επενδυτικών σχεδίων: από </a:t>
            </a:r>
            <a:r>
              <a:rPr kumimoji="0" lang="el-GR" sz="1600" b="1" i="0" u="none" strike="noStrike" kern="0" cap="none" spc="0" normalizeH="0" baseline="0" noProof="0" dirty="0">
                <a:ln>
                  <a:noFill/>
                </a:ln>
                <a:solidFill>
                  <a:srgbClr val="000000"/>
                </a:solidFill>
                <a:effectLst/>
                <a:uLnTx/>
                <a:uFillTx/>
                <a:latin typeface="Calibri Light" panose="020F0302020204030204"/>
                <a:ea typeface="Calibri" panose="020F0502020204030204" pitchFamily="34" charset="0"/>
                <a:cs typeface="Arial" panose="020B0604020202020204" pitchFamily="34" charset="0"/>
              </a:rPr>
              <a:t>70.000€</a:t>
            </a:r>
            <a:r>
              <a:rPr kumimoji="0" lang="el-GR" sz="1600" b="0" i="0" u="none" strike="noStrike" kern="0" cap="none" spc="0" normalizeH="0" baseline="0" noProof="0" dirty="0">
                <a:ln>
                  <a:noFill/>
                </a:ln>
                <a:solidFill>
                  <a:srgbClr val="000000"/>
                </a:solidFill>
                <a:effectLst/>
                <a:uLnTx/>
                <a:uFillTx/>
                <a:latin typeface="Calibri Light" panose="020F0302020204030204"/>
                <a:ea typeface="Calibri" panose="020F0502020204030204" pitchFamily="34" charset="0"/>
                <a:cs typeface="Arial" panose="020B0604020202020204" pitchFamily="34" charset="0"/>
              </a:rPr>
              <a:t> έως </a:t>
            </a:r>
            <a:r>
              <a:rPr kumimoji="0" lang="el-GR" sz="1600" b="1" i="0" u="none" strike="noStrike" kern="0" cap="none" spc="0" normalizeH="0" baseline="0" noProof="0" dirty="0">
                <a:ln>
                  <a:noFill/>
                </a:ln>
                <a:solidFill>
                  <a:srgbClr val="000000"/>
                </a:solidFill>
                <a:effectLst/>
                <a:uLnTx/>
                <a:uFillTx/>
                <a:latin typeface="Calibri Light" panose="020F0302020204030204"/>
                <a:ea typeface="Calibri" panose="020F0502020204030204" pitchFamily="34" charset="0"/>
                <a:cs typeface="Arial" panose="020B0604020202020204" pitchFamily="34" charset="0"/>
              </a:rPr>
              <a:t>1.000.000€</a:t>
            </a:r>
            <a:endParaRPr kumimoji="0" lang="el-GR" sz="1600" b="1" i="0" u="none" strike="noStrike" kern="100" cap="none" spc="0" normalizeH="0" baseline="0" noProof="0" dirty="0">
              <a:ln>
                <a:noFill/>
              </a:ln>
              <a:solidFill>
                <a:srgbClr val="000000"/>
              </a:solidFill>
              <a:effectLst/>
              <a:uLnTx/>
              <a:uFillTx/>
              <a:latin typeface="Calibri Light" panose="020F0302020204030204"/>
              <a:ea typeface="Aptos" panose="020B0004020202020204" pitchFamily="34" charset="0"/>
              <a:cs typeface="Arial" panose="020B0604020202020204" pitchFamily="34" charset="0"/>
            </a:endParaRPr>
          </a:p>
        </p:txBody>
      </p:sp>
      <p:grpSp>
        <p:nvGrpSpPr>
          <p:cNvPr id="18" name="Ομάδα 17">
            <a:extLst>
              <a:ext uri="{FF2B5EF4-FFF2-40B4-BE49-F238E27FC236}">
                <a16:creationId xmlns:a16="http://schemas.microsoft.com/office/drawing/2014/main" id="{7B9C0A6D-AE0C-530C-941F-2731DF06CC5E}"/>
              </a:ext>
            </a:extLst>
          </p:cNvPr>
          <p:cNvGrpSpPr/>
          <p:nvPr/>
        </p:nvGrpSpPr>
        <p:grpSpPr>
          <a:xfrm>
            <a:off x="4677045" y="4132327"/>
            <a:ext cx="2810683" cy="1008661"/>
            <a:chOff x="4368372" y="2645620"/>
            <a:chExt cx="2810683" cy="1008661"/>
          </a:xfrm>
        </p:grpSpPr>
        <p:sp>
          <p:nvSpPr>
            <p:cNvPr id="6" name="TextBox 5">
              <a:extLst>
                <a:ext uri="{FF2B5EF4-FFF2-40B4-BE49-F238E27FC236}">
                  <a16:creationId xmlns:a16="http://schemas.microsoft.com/office/drawing/2014/main" id="{CABD2182-2E43-C217-C9ED-9A2740ECB6D2}"/>
                </a:ext>
              </a:extLst>
            </p:cNvPr>
            <p:cNvSpPr txBox="1"/>
            <p:nvPr/>
          </p:nvSpPr>
          <p:spPr>
            <a:xfrm>
              <a:off x="4368372" y="2645620"/>
              <a:ext cx="2810683" cy="344069"/>
            </a:xfrm>
            <a:prstGeom prst="rect">
              <a:avLst/>
            </a:prstGeom>
            <a:noFill/>
          </p:spPr>
          <p:txBody>
            <a:bodyPr wrap="square">
              <a:spAutoFit/>
            </a:bodyPr>
            <a:lstStyle/>
            <a:p>
              <a:pPr marL="0" marR="0" lvl="0" indent="0" algn="just" defTabSz="457200" rtl="0" eaLnBrk="1" fontAlgn="auto" latinLnBrk="0" hangingPunct="1">
                <a:lnSpc>
                  <a:spcPct val="107000"/>
                </a:lnSpc>
                <a:spcBef>
                  <a:spcPts val="600"/>
                </a:spcBef>
                <a:spcAft>
                  <a:spcPts val="800"/>
                </a:spcAft>
                <a:buClrTx/>
                <a:buSzTx/>
                <a:buFontTx/>
                <a:buNone/>
                <a:tabLst/>
                <a:defRPr/>
              </a:pPr>
              <a:r>
                <a:rPr kumimoji="0" lang="el-GR" sz="1600" b="0" i="0" u="none" strike="noStrike" kern="0" cap="none" spc="0" normalizeH="0" baseline="0" noProof="0" dirty="0">
                  <a:ln>
                    <a:noFill/>
                  </a:ln>
                  <a:solidFill>
                    <a:srgbClr val="000000"/>
                  </a:solidFill>
                  <a:effectLst/>
                  <a:uLnTx/>
                  <a:uFillTx/>
                  <a:latin typeface="Calibri Light" panose="020F0302020204030204"/>
                  <a:ea typeface="Calibri" panose="020F0502020204030204" pitchFamily="34" charset="0"/>
                  <a:cs typeface="Arial" panose="020B0604020202020204" pitchFamily="34" charset="0"/>
                </a:rPr>
                <a:t>Θεσμικό πλαίσιο (επιλογή)</a:t>
              </a:r>
              <a:endParaRPr kumimoji="0" lang="el-GR" sz="1600" b="1" i="0" u="none" strike="noStrike" kern="100" cap="none" spc="0" normalizeH="0" baseline="0" noProof="0" dirty="0">
                <a:ln>
                  <a:noFill/>
                </a:ln>
                <a:solidFill>
                  <a:srgbClr val="000000"/>
                </a:solidFill>
                <a:effectLst/>
                <a:uLnTx/>
                <a:uFillTx/>
                <a:latin typeface="Calibri Light" panose="020F0302020204030204"/>
                <a:ea typeface="Aptos" panose="020B0004020202020204" pitchFamily="34" charset="0"/>
                <a:cs typeface="Arial" panose="020B0604020202020204" pitchFamily="34" charset="0"/>
              </a:endParaRPr>
            </a:p>
          </p:txBody>
        </p:sp>
        <p:cxnSp>
          <p:nvCxnSpPr>
            <p:cNvPr id="8" name="Ευθύγραμμο βέλος σύνδεσης 7">
              <a:extLst>
                <a:ext uri="{FF2B5EF4-FFF2-40B4-BE49-F238E27FC236}">
                  <a16:creationId xmlns:a16="http://schemas.microsoft.com/office/drawing/2014/main" id="{C6607B4E-976E-CFB8-38C1-9B7FC2C606C6}"/>
                </a:ext>
              </a:extLst>
            </p:cNvPr>
            <p:cNvCxnSpPr>
              <a:cxnSpLocks/>
            </p:cNvCxnSpPr>
            <p:nvPr/>
          </p:nvCxnSpPr>
          <p:spPr>
            <a:xfrm flipH="1">
              <a:off x="4453434" y="3003925"/>
              <a:ext cx="687910" cy="6119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a:extLst>
                <a:ext uri="{FF2B5EF4-FFF2-40B4-BE49-F238E27FC236}">
                  <a16:creationId xmlns:a16="http://schemas.microsoft.com/office/drawing/2014/main" id="{D193EF40-102D-8F8E-986E-38D4D178FCA7}"/>
                </a:ext>
              </a:extLst>
            </p:cNvPr>
            <p:cNvCxnSpPr>
              <a:cxnSpLocks/>
            </p:cNvCxnSpPr>
            <p:nvPr/>
          </p:nvCxnSpPr>
          <p:spPr>
            <a:xfrm>
              <a:off x="5578653" y="3003925"/>
              <a:ext cx="597861" cy="650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58AE6AAE-605E-ABA3-EBE7-C42C3F2522FD}"/>
              </a:ext>
            </a:extLst>
          </p:cNvPr>
          <p:cNvSpPr txBox="1"/>
          <p:nvPr/>
        </p:nvSpPr>
        <p:spPr>
          <a:xfrm>
            <a:off x="3150429" y="5184084"/>
            <a:ext cx="2700067" cy="851452"/>
          </a:xfrm>
          <a:prstGeom prst="rect">
            <a:avLst/>
          </a:prstGeom>
          <a:noFill/>
        </p:spPr>
        <p:txBody>
          <a:bodyPr wrap="square">
            <a:spAutoFit/>
          </a:bodyPr>
          <a:lstStyle/>
          <a:p>
            <a:pPr marL="0" marR="0" lvl="0" indent="0" algn="ctr" defTabSz="457200" rtl="0" eaLnBrk="1" fontAlgn="auto" latinLnBrk="0" hangingPunct="1">
              <a:lnSpc>
                <a:spcPct val="107000"/>
              </a:lnSpc>
              <a:spcBef>
                <a:spcPts val="600"/>
              </a:spcBef>
              <a:spcAft>
                <a:spcPts val="80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Light" panose="020F0302020204030204"/>
                <a:ea typeface="+mn-ea"/>
                <a:cs typeface="+mn-cs"/>
              </a:rPr>
              <a:t>Καν. ΕΕ 2831/2023 </a:t>
            </a:r>
          </a:p>
          <a:p>
            <a:pPr marL="0" marR="0" lvl="0" indent="0" algn="ctr" defTabSz="457200" rtl="0" eaLnBrk="1" fontAlgn="auto" latinLnBrk="0" hangingPunct="1">
              <a:lnSpc>
                <a:spcPct val="107000"/>
              </a:lnSpc>
              <a:spcBef>
                <a:spcPts val="600"/>
              </a:spcBef>
              <a:spcAft>
                <a:spcPts val="80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Light" panose="020F0302020204030204"/>
                <a:ea typeface="+mn-ea"/>
                <a:cs typeface="+mn-cs"/>
              </a:rPr>
              <a:t>(</a:t>
            </a: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rPr>
              <a:t>d</a:t>
            </a:r>
            <a:r>
              <a:rPr kumimoji="0" lang="el-GR" sz="1800" b="0" i="0" u="none" strike="noStrike" kern="1200" cap="none" spc="0" normalizeH="0" baseline="0" noProof="0" dirty="0">
                <a:ln>
                  <a:noFill/>
                </a:ln>
                <a:solidFill>
                  <a:srgbClr val="000000"/>
                </a:solidFill>
                <a:effectLst/>
                <a:uLnTx/>
                <a:uFillTx/>
                <a:latin typeface="Calibri Light" panose="020F0302020204030204"/>
                <a:ea typeface="+mn-ea"/>
                <a:cs typeface="+mn-cs"/>
              </a:rPr>
              <a:t>e </a:t>
            </a:r>
            <a:r>
              <a:rPr kumimoji="0" lang="el-GR" sz="1800" b="0" i="0" u="none" strike="noStrike" kern="1200" cap="none" spc="0" normalizeH="0" baseline="0" noProof="0" dirty="0" err="1">
                <a:ln>
                  <a:noFill/>
                </a:ln>
                <a:solidFill>
                  <a:srgbClr val="000000"/>
                </a:solidFill>
                <a:effectLst/>
                <a:uLnTx/>
                <a:uFillTx/>
                <a:latin typeface="Calibri Light" panose="020F0302020204030204"/>
                <a:ea typeface="+mn-ea"/>
                <a:cs typeface="+mn-cs"/>
              </a:rPr>
              <a:t>minimis</a:t>
            </a:r>
            <a:r>
              <a:rPr kumimoji="0" lang="el-GR" sz="1800" b="0" i="0" u="none" strike="noStrike" kern="1200" cap="none" spc="0" normalizeH="0" baseline="0" noProof="0" dirty="0">
                <a:ln>
                  <a:noFill/>
                </a:ln>
                <a:solidFill>
                  <a:srgbClr val="000000"/>
                </a:solidFill>
                <a:effectLst/>
                <a:uLnTx/>
                <a:uFillTx/>
                <a:latin typeface="Calibri Light" panose="020F0302020204030204"/>
                <a:ea typeface="+mn-ea"/>
                <a:cs typeface="+mn-cs"/>
              </a:rPr>
              <a:t>)</a:t>
            </a:r>
            <a:endPar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
        <p:nvSpPr>
          <p:cNvPr id="17" name="TextBox 16">
            <a:extLst>
              <a:ext uri="{FF2B5EF4-FFF2-40B4-BE49-F238E27FC236}">
                <a16:creationId xmlns:a16="http://schemas.microsoft.com/office/drawing/2014/main" id="{A403F605-54F7-7730-5717-5ED7F1218545}"/>
              </a:ext>
            </a:extLst>
          </p:cNvPr>
          <p:cNvSpPr txBox="1"/>
          <p:nvPr/>
        </p:nvSpPr>
        <p:spPr>
          <a:xfrm>
            <a:off x="5969950" y="5260846"/>
            <a:ext cx="2810683" cy="375552"/>
          </a:xfrm>
          <a:prstGeom prst="rect">
            <a:avLst/>
          </a:prstGeom>
          <a:noFill/>
        </p:spPr>
        <p:txBody>
          <a:bodyPr wrap="square">
            <a:spAutoFit/>
          </a:bodyPr>
          <a:lstStyle/>
          <a:p>
            <a:pPr marL="0" marR="0" lvl="0" indent="0" algn="just" defTabSz="457200" rtl="0" eaLnBrk="1" fontAlgn="auto" latinLnBrk="0" hangingPunct="1">
              <a:lnSpc>
                <a:spcPct val="107000"/>
              </a:lnSpc>
              <a:spcBef>
                <a:spcPts val="600"/>
              </a:spcBef>
              <a:spcAft>
                <a:spcPts val="80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Calibri Light" panose="020F0302020204030204"/>
                <a:ea typeface="+mn-ea"/>
                <a:cs typeface="+mn-cs"/>
              </a:rPr>
              <a:t>Καν. ΕΕ 651/2014 (ΓΑΚ) </a:t>
            </a:r>
          </a:p>
        </p:txBody>
      </p:sp>
      <p:sp>
        <p:nvSpPr>
          <p:cNvPr id="20" name="TextBox 19">
            <a:extLst>
              <a:ext uri="{FF2B5EF4-FFF2-40B4-BE49-F238E27FC236}">
                <a16:creationId xmlns:a16="http://schemas.microsoft.com/office/drawing/2014/main" id="{C4341A66-A6AD-D509-CA43-D41E4145AE96}"/>
              </a:ext>
            </a:extLst>
          </p:cNvPr>
          <p:cNvSpPr txBox="1"/>
          <p:nvPr/>
        </p:nvSpPr>
        <p:spPr>
          <a:xfrm>
            <a:off x="3167693" y="2842065"/>
            <a:ext cx="5019178" cy="375552"/>
          </a:xfrm>
          <a:prstGeom prst="rect">
            <a:avLst/>
          </a:prstGeom>
          <a:noFill/>
        </p:spPr>
        <p:txBody>
          <a:bodyPr wrap="square">
            <a:spAutoFit/>
          </a:bodyPr>
          <a:lstStyle/>
          <a:p>
            <a:pPr marL="0" marR="0" lvl="0" indent="0" algn="ctr" defTabSz="457200" rtl="0" eaLnBrk="1" fontAlgn="auto" latinLnBrk="0" hangingPunct="1">
              <a:lnSpc>
                <a:spcPct val="107000"/>
              </a:lnSpc>
              <a:spcBef>
                <a:spcPts val="600"/>
              </a:spcBef>
              <a:spcAft>
                <a:spcPts val="800"/>
              </a:spcAft>
              <a:buClrTx/>
              <a:buSzTx/>
              <a:buFontTx/>
              <a:buNone/>
              <a:tabLst/>
              <a:defRPr/>
            </a:pPr>
            <a:r>
              <a:rPr kumimoji="0" lang="el-GR" sz="1600" b="0" i="0" u="none" strike="noStrike" kern="1200" cap="none" spc="0" normalizeH="0" baseline="0" noProof="0" dirty="0">
                <a:ln>
                  <a:noFill/>
                </a:ln>
                <a:solidFill>
                  <a:srgbClr val="000000"/>
                </a:solidFill>
                <a:effectLst/>
                <a:uLnTx/>
                <a:uFillTx/>
                <a:latin typeface="Calibri Light" panose="020F0302020204030204"/>
                <a:ea typeface="+mn-ea"/>
                <a:cs typeface="+mn-cs"/>
              </a:rPr>
              <a:t>Ποσοστό ενίσχυσης: </a:t>
            </a:r>
            <a:r>
              <a:rPr kumimoji="0" lang="el-GR" sz="1800" b="1" i="0" u="none" strike="noStrike" kern="1200" cap="none" spc="0" normalizeH="0" baseline="0" noProof="0" dirty="0">
                <a:ln>
                  <a:noFill/>
                </a:ln>
                <a:solidFill>
                  <a:srgbClr val="000000"/>
                </a:solidFill>
                <a:effectLst/>
                <a:uLnTx/>
                <a:uFillTx/>
                <a:latin typeface="Calibri Light" panose="020F0302020204030204"/>
                <a:ea typeface="+mn-ea"/>
                <a:cs typeface="+mn-cs"/>
              </a:rPr>
              <a:t>50% </a:t>
            </a:r>
          </a:p>
        </p:txBody>
      </p:sp>
      <p:sp>
        <p:nvSpPr>
          <p:cNvPr id="22" name="TextBox 21">
            <a:extLst>
              <a:ext uri="{FF2B5EF4-FFF2-40B4-BE49-F238E27FC236}">
                <a16:creationId xmlns:a16="http://schemas.microsoft.com/office/drawing/2014/main" id="{FC6F5173-37CB-622A-6C6E-B83DDB7233A9}"/>
              </a:ext>
            </a:extLst>
          </p:cNvPr>
          <p:cNvSpPr txBox="1"/>
          <p:nvPr/>
        </p:nvSpPr>
        <p:spPr>
          <a:xfrm>
            <a:off x="3995818" y="3470981"/>
            <a:ext cx="614200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600" b="0" i="0" u="none" strike="noStrike" kern="0" cap="none" spc="0" normalizeH="0" baseline="0" noProof="0" dirty="0">
                <a:ln>
                  <a:noFill/>
                </a:ln>
                <a:solidFill>
                  <a:srgbClr val="000000"/>
                </a:solidFill>
                <a:effectLst/>
                <a:uLnTx/>
                <a:uFillTx/>
                <a:latin typeface="Calibri Light" panose="020F0302020204030204"/>
                <a:ea typeface="Calibri" panose="020F0502020204030204" pitchFamily="34" charset="0"/>
                <a:cs typeface="Arial" panose="020B0604020202020204" pitchFamily="34" charset="0"/>
              </a:rPr>
              <a:t>Διάρκεια υλοποίησης των πράξεων:</a:t>
            </a:r>
            <a:r>
              <a:rPr kumimoji="0" lang="en-US" sz="1600" b="0" i="0" u="none" strike="noStrike" kern="0" cap="none" spc="0" normalizeH="0" baseline="0" noProof="0" dirty="0">
                <a:ln>
                  <a:noFill/>
                </a:ln>
                <a:solidFill>
                  <a:srgbClr val="000000"/>
                </a:solidFill>
                <a:effectLst/>
                <a:uLnTx/>
                <a:uFillTx/>
                <a:latin typeface="Calibri Light" panose="020F0302020204030204"/>
                <a:ea typeface="Calibri" panose="020F0502020204030204" pitchFamily="34" charset="0"/>
                <a:cs typeface="Arial" panose="020B0604020202020204" pitchFamily="34" charset="0"/>
              </a:rPr>
              <a:t> </a:t>
            </a:r>
            <a:r>
              <a:rPr kumimoji="0" lang="el-GR" sz="1600" b="1" i="0" u="none" strike="noStrike" kern="0" cap="none" spc="0" normalizeH="0" baseline="0" noProof="0" dirty="0">
                <a:ln>
                  <a:noFill/>
                </a:ln>
                <a:solidFill>
                  <a:srgbClr val="000000"/>
                </a:solidFill>
                <a:effectLst/>
                <a:uLnTx/>
                <a:uFillTx/>
                <a:latin typeface="Calibri Light" panose="020F0302020204030204"/>
                <a:ea typeface="Calibri" panose="020F0502020204030204" pitchFamily="34" charset="0"/>
                <a:cs typeface="Arial" panose="020B0604020202020204" pitchFamily="34" charset="0"/>
              </a:rPr>
              <a:t>24 μήνες </a:t>
            </a:r>
          </a:p>
        </p:txBody>
      </p:sp>
      <p:cxnSp>
        <p:nvCxnSpPr>
          <p:cNvPr id="24" name="Ευθεία γραμμή σύνδεσης 23">
            <a:extLst>
              <a:ext uri="{FF2B5EF4-FFF2-40B4-BE49-F238E27FC236}">
                <a16:creationId xmlns:a16="http://schemas.microsoft.com/office/drawing/2014/main" id="{4D674D8F-DC82-B8EA-D174-ED4D6D984B36}"/>
              </a:ext>
            </a:extLst>
          </p:cNvPr>
          <p:cNvCxnSpPr/>
          <p:nvPr/>
        </p:nvCxnSpPr>
        <p:spPr>
          <a:xfrm>
            <a:off x="170204" y="2021254"/>
            <a:ext cx="1211436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95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par>
                                <p:cTn id="17" presetID="5"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heckerboard(across)">
                                      <p:cBhvr>
                                        <p:cTn id="22" dur="500"/>
                                        <p:tgtEl>
                                          <p:spTgt spid="20"/>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heckerboard(across)">
                                      <p:cBhvr>
                                        <p:cTn id="25" dur="500"/>
                                        <p:tgtEl>
                                          <p:spTgt spid="22"/>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heckerboard(across)">
                                      <p:cBhvr>
                                        <p:cTn id="28" dur="500"/>
                                        <p:tgtEl>
                                          <p:spTgt spid="15"/>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heckerboard(across)">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5" grpId="0"/>
      <p:bldP spid="17" grpId="0"/>
      <p:bldP spid="20"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85E0A-A166-7D5E-E65C-831006E75B9F}"/>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452A5C2-0AF2-936E-0049-93081E4109D0}"/>
              </a:ext>
            </a:extLst>
          </p:cNvPr>
          <p:cNvSpPr>
            <a:spLocks noGrp="1"/>
          </p:cNvSpPr>
          <p:nvPr>
            <p:ph type="title"/>
          </p:nvPr>
        </p:nvSpPr>
        <p:spPr/>
        <p:txBody>
          <a:bodyPr>
            <a:normAutofit/>
          </a:bodyPr>
          <a:lstStyle/>
          <a:p>
            <a:r>
              <a:rPr lang="el-GR" sz="3200" b="1" u="sng" dirty="0">
                <a:effectLst/>
                <a:latin typeface="+mn-lt"/>
                <a:ea typeface="Times New Roman" panose="02020603050405020304" pitchFamily="18" charset="0"/>
                <a:cs typeface="Times New Roman" panose="02020603050405020304" pitchFamily="18" charset="0"/>
              </a:rPr>
              <a:t>Επιχειρηματικότητα – Νέες </a:t>
            </a:r>
            <a:r>
              <a:rPr lang="el-GR" sz="3200" b="1" u="sng" dirty="0">
                <a:latin typeface="+mn-lt"/>
                <a:ea typeface="Times New Roman" panose="02020603050405020304" pitchFamily="18" charset="0"/>
                <a:cs typeface="Times New Roman" panose="02020603050405020304" pitchFamily="18" charset="0"/>
              </a:rPr>
              <a:t>Δράσεις</a:t>
            </a:r>
            <a:br>
              <a:rPr lang="el-GR" sz="2200" b="1" dirty="0">
                <a:effectLst/>
                <a:latin typeface="+mn-lt"/>
                <a:ea typeface="Times New Roman" panose="02020603050405020304" pitchFamily="18" charset="0"/>
                <a:cs typeface="Times New Roman" panose="02020603050405020304" pitchFamily="18" charset="0"/>
              </a:rPr>
            </a:br>
            <a:endParaRPr lang="el-GR" sz="1800" dirty="0">
              <a:latin typeface="+mn-lt"/>
            </a:endParaRPr>
          </a:p>
        </p:txBody>
      </p:sp>
      <p:sp>
        <p:nvSpPr>
          <p:cNvPr id="3" name="Θέση περιεχομένου 2">
            <a:extLst>
              <a:ext uri="{FF2B5EF4-FFF2-40B4-BE49-F238E27FC236}">
                <a16:creationId xmlns:a16="http://schemas.microsoft.com/office/drawing/2014/main" id="{9DEB3054-B04F-AA72-F060-0667CB4F0E2E}"/>
              </a:ext>
            </a:extLst>
          </p:cNvPr>
          <p:cNvSpPr>
            <a:spLocks noGrp="1"/>
          </p:cNvSpPr>
          <p:nvPr>
            <p:ph idx="1"/>
          </p:nvPr>
        </p:nvSpPr>
        <p:spPr/>
        <p:txBody>
          <a:bodyPr vert="horz" lIns="91440" tIns="45720" rIns="91440" bIns="45720" rtlCol="0">
            <a:normAutofit/>
          </a:bodyPr>
          <a:lstStyle/>
          <a:p>
            <a:pPr marL="358775" indent="-358775" algn="just">
              <a:buFont typeface="Wingdings" panose="05000000000000000000" pitchFamily="2" charset="2"/>
              <a:buChar char="§"/>
              <a:tabLst>
                <a:tab pos="358775" algn="l"/>
              </a:tabLst>
            </a:pPr>
            <a:r>
              <a:rPr lang="el-GR" sz="3200" dirty="0">
                <a:latin typeface="+mn-lt"/>
                <a:cs typeface="Arial" panose="020B0604020202020204" pitchFamily="34" charset="0"/>
              </a:rPr>
              <a:t>Προκήρυξη νέας Δράσης για την </a:t>
            </a:r>
            <a:r>
              <a:rPr lang="el-GR" sz="3200" b="1" dirty="0">
                <a:latin typeface="+mn-lt"/>
                <a:cs typeface="Arial" panose="020B0604020202020204" pitchFamily="34" charset="0"/>
              </a:rPr>
              <a:t>Ενίσχυση επιχειρήσεων </a:t>
            </a:r>
            <a:r>
              <a:rPr lang="el-GR" sz="3200" dirty="0">
                <a:latin typeface="+mn-lt"/>
                <a:cs typeface="Arial" panose="020B0604020202020204" pitchFamily="34" charset="0"/>
              </a:rPr>
              <a:t>της Περιφέρειας Ανατολικής Μακεδονίας και Θράκης </a:t>
            </a:r>
            <a:r>
              <a:rPr lang="el-GR" sz="3200" b="1" dirty="0">
                <a:latin typeface="+mn-lt"/>
                <a:cs typeface="Arial" panose="020B0604020202020204" pitchFamily="34" charset="0"/>
              </a:rPr>
              <a:t>για έρευνα και καινοτομία</a:t>
            </a:r>
            <a:r>
              <a:rPr lang="en-US" sz="3200" dirty="0">
                <a:latin typeface="+mn-lt"/>
                <a:cs typeface="Arial" panose="020B0604020202020204" pitchFamily="34" charset="0"/>
              </a:rPr>
              <a:t> </a:t>
            </a:r>
            <a:r>
              <a:rPr lang="el-GR" sz="3200" b="1" dirty="0">
                <a:latin typeface="+mn-lt"/>
                <a:cs typeface="Arial" panose="020B0604020202020204" pitchFamily="34" charset="0"/>
              </a:rPr>
              <a:t>προϋπολογισμού </a:t>
            </a:r>
            <a:r>
              <a:rPr lang="en-US" sz="3200" b="1" dirty="0">
                <a:latin typeface="+mn-lt"/>
                <a:cs typeface="Arial" panose="020B0604020202020204" pitchFamily="34" charset="0"/>
              </a:rPr>
              <a:t>8</a:t>
            </a:r>
            <a:r>
              <a:rPr lang="el-GR" sz="3200" b="1" dirty="0">
                <a:latin typeface="+mn-lt"/>
                <a:cs typeface="Arial" panose="020B0604020202020204" pitchFamily="34" charset="0"/>
              </a:rPr>
              <a:t>,0 εκατ. €</a:t>
            </a:r>
            <a:r>
              <a:rPr lang="el-GR" sz="3200" dirty="0">
                <a:latin typeface="+mn-lt"/>
                <a:cs typeface="Arial" panose="020B0604020202020204" pitchFamily="34" charset="0"/>
              </a:rPr>
              <a:t>.</a:t>
            </a:r>
          </a:p>
        </p:txBody>
      </p:sp>
    </p:spTree>
    <p:extLst>
      <p:ext uri="{BB962C8B-B14F-4D97-AF65-F5344CB8AC3E}">
        <p14:creationId xmlns:p14="http://schemas.microsoft.com/office/powerpoint/2010/main" val="26808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1E9472B5-EE40-E309-C5FF-82A4DF73B18F}"/>
              </a:ext>
            </a:extLst>
          </p:cNvPr>
          <p:cNvSpPr>
            <a:spLocks noGrp="1"/>
          </p:cNvSpPr>
          <p:nvPr>
            <p:ph type="title"/>
          </p:nvPr>
        </p:nvSpPr>
        <p:spPr>
          <a:xfrm>
            <a:off x="492370" y="605896"/>
            <a:ext cx="3084844" cy="5646208"/>
          </a:xfrm>
        </p:spPr>
        <p:txBody>
          <a:bodyPr vert="horz" lIns="91440" tIns="45720" rIns="91440" bIns="45720" rtlCol="0" anchor="ctr">
            <a:normAutofit/>
          </a:bodyPr>
          <a:lstStyle/>
          <a:p>
            <a:pPr>
              <a:spcAft>
                <a:spcPts val="600"/>
              </a:spcAft>
            </a:pPr>
            <a:r>
              <a:rPr lang="en-US" sz="3300" b="1" dirty="0" err="1">
                <a:solidFill>
                  <a:srgbClr val="FFFFFF"/>
                </a:solidFill>
              </a:rPr>
              <a:t>Σκο</a:t>
            </a:r>
            <a:r>
              <a:rPr lang="en-US" sz="3300" b="1" dirty="0">
                <a:solidFill>
                  <a:srgbClr val="FFFFFF"/>
                </a:solidFill>
              </a:rPr>
              <a:t>πός της Δράσης</a:t>
            </a:r>
            <a:br>
              <a:rPr lang="en-US" sz="3300" b="1" dirty="0">
                <a:solidFill>
                  <a:srgbClr val="FFFFFF"/>
                </a:solidFill>
              </a:rPr>
            </a:br>
            <a:endParaRPr lang="en-US" sz="3300" dirty="0">
              <a:solidFill>
                <a:srgbClr val="FFFFFF"/>
              </a:solidFill>
            </a:endParaRPr>
          </a:p>
        </p:txBody>
      </p:sp>
      <p:sp>
        <p:nvSpPr>
          <p:cNvPr id="7" name="TextBox 6">
            <a:extLst>
              <a:ext uri="{FF2B5EF4-FFF2-40B4-BE49-F238E27FC236}">
                <a16:creationId xmlns:a16="http://schemas.microsoft.com/office/drawing/2014/main" id="{3F6C28D8-9859-BA51-C38E-579CF8186D83}"/>
              </a:ext>
            </a:extLst>
          </p:cNvPr>
          <p:cNvSpPr txBox="1"/>
          <p:nvPr/>
        </p:nvSpPr>
        <p:spPr>
          <a:xfrm>
            <a:off x="4224756" y="-1702"/>
            <a:ext cx="7690866" cy="175432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Light" panose="020F0302020204030204"/>
                <a:ea typeface="+mn-ea"/>
                <a:cs typeface="+mn-cs"/>
              </a:rPr>
              <a:t>Σκοπός της Δράσης είναι η ενίσχυση </a:t>
            </a:r>
            <a:r>
              <a:rPr kumimoji="0" lang="el-GR" sz="1800" b="1" i="0" u="none" strike="noStrike" kern="1200" cap="none" spc="0" normalizeH="0" baseline="0" noProof="0" dirty="0">
                <a:ln>
                  <a:noFill/>
                </a:ln>
                <a:solidFill>
                  <a:prstClr val="black"/>
                </a:solidFill>
                <a:effectLst/>
                <a:uLnTx/>
                <a:uFillTx/>
                <a:latin typeface="Calibri Light" panose="020F0302020204030204"/>
                <a:ea typeface="+mn-ea"/>
                <a:cs typeface="+mn-cs"/>
              </a:rPr>
              <a:t>υφιστάμενων πολύ μικρών, μικρών και μεσαίων (ΜΜΕ) </a:t>
            </a:r>
            <a:r>
              <a:rPr kumimoji="0" lang="el-GR" sz="1800" b="0" i="0" u="none" strike="noStrike" kern="1200" cap="none" spc="0" normalizeH="0" baseline="0" noProof="0" dirty="0">
                <a:ln>
                  <a:noFill/>
                </a:ln>
                <a:solidFill>
                  <a:prstClr val="black"/>
                </a:solidFill>
                <a:effectLst/>
                <a:uLnTx/>
                <a:uFillTx/>
                <a:latin typeface="Calibri Light" panose="020F0302020204030204"/>
                <a:ea typeface="+mn-ea"/>
                <a:cs typeface="+mn-cs"/>
              </a:rPr>
              <a:t>επιχειρήσεων της Περιφέρειας Ανατολικής Μακεδονίας και Θράκης (Π-ΑΜΘ) να υλοποιήσουν </a:t>
            </a:r>
            <a:r>
              <a:rPr kumimoji="0" lang="el-GR" sz="1800" b="1" i="0" u="none" strike="noStrike" kern="1200" cap="none" spc="0" normalizeH="0" baseline="0" noProof="0" dirty="0">
                <a:ln>
                  <a:noFill/>
                </a:ln>
                <a:solidFill>
                  <a:prstClr val="black"/>
                </a:solidFill>
                <a:effectLst/>
                <a:uLnTx/>
                <a:uFillTx/>
                <a:latin typeface="Calibri Light" panose="020F0302020204030204"/>
                <a:ea typeface="+mn-ea"/>
                <a:cs typeface="+mn-cs"/>
              </a:rPr>
              <a:t>επενδυτικά σχέδια έρευνας-καινοτομίας </a:t>
            </a:r>
            <a:r>
              <a:rPr kumimoji="0" lang="el-GR" sz="1800" b="0" i="0" u="none" strike="noStrike" kern="1200" cap="none" spc="0" normalizeH="0" baseline="0" noProof="0" dirty="0">
                <a:ln>
                  <a:noFill/>
                </a:ln>
                <a:solidFill>
                  <a:prstClr val="black"/>
                </a:solidFill>
                <a:effectLst/>
                <a:uLnTx/>
                <a:uFillTx/>
                <a:latin typeface="Calibri Light" panose="020F0302020204030204"/>
                <a:ea typeface="+mn-ea"/>
                <a:cs typeface="+mn-cs"/>
              </a:rPr>
              <a:t>(πράξεις) που εντάσσονται </a:t>
            </a:r>
            <a:r>
              <a:rPr kumimoji="0" lang="el-GR" sz="1800" b="1" i="0" u="none" strike="noStrike" kern="1200" cap="none" spc="0" normalizeH="0" baseline="0" noProof="0" dirty="0">
                <a:ln>
                  <a:noFill/>
                </a:ln>
                <a:solidFill>
                  <a:prstClr val="black"/>
                </a:solidFill>
                <a:effectLst/>
                <a:uLnTx/>
                <a:uFillTx/>
                <a:latin typeface="Calibri Light" panose="020F0302020204030204"/>
                <a:ea typeface="+mn-ea"/>
                <a:cs typeface="+mn-cs"/>
              </a:rPr>
              <a:t>σε προτεραιότητες τομέων της στρατηγικής RIS3 </a:t>
            </a:r>
            <a:r>
              <a:rPr kumimoji="0" lang="el-GR" sz="1800" b="0" i="0" u="none" strike="noStrike" kern="1200" cap="none" spc="0" normalizeH="0" baseline="0" noProof="0" dirty="0">
                <a:ln>
                  <a:noFill/>
                </a:ln>
                <a:solidFill>
                  <a:prstClr val="black"/>
                </a:solidFill>
                <a:effectLst/>
                <a:uLnTx/>
                <a:uFillTx/>
                <a:latin typeface="Calibri Light" panose="020F0302020204030204"/>
                <a:ea typeface="+mn-ea"/>
                <a:cs typeface="+mn-cs"/>
              </a:rPr>
              <a:t>στην Π-ΑΜΘ, </a:t>
            </a:r>
            <a:r>
              <a:rPr kumimoji="0" lang="el-GR" sz="1800" b="1" i="0" u="none" strike="noStrike" kern="1200" cap="none" spc="0" normalizeH="0" baseline="0" noProof="0" dirty="0">
                <a:ln>
                  <a:noFill/>
                </a:ln>
                <a:solidFill>
                  <a:prstClr val="black"/>
                </a:solidFill>
                <a:effectLst/>
                <a:uLnTx/>
                <a:uFillTx/>
                <a:latin typeface="Calibri Light" panose="020F0302020204030204"/>
                <a:ea typeface="+mn-ea"/>
                <a:cs typeface="+mn-cs"/>
              </a:rPr>
              <a:t>για τους οποίους έχουν πραγματοποιηθεί εργαστήρια επιχειρηματικής ανακάλυψης,</a:t>
            </a:r>
            <a:r>
              <a:rPr kumimoji="0" lang="el-GR" sz="1800" b="0" i="0" u="none" strike="noStrike" kern="1200" cap="none" spc="0" normalizeH="0" baseline="0" noProof="0" dirty="0">
                <a:ln>
                  <a:noFill/>
                </a:ln>
                <a:solidFill>
                  <a:prstClr val="black"/>
                </a:solidFill>
                <a:effectLst/>
                <a:uLnTx/>
                <a:uFillTx/>
                <a:latin typeface="Calibri Light" panose="020F0302020204030204"/>
                <a:ea typeface="+mn-ea"/>
                <a:cs typeface="+mn-cs"/>
              </a:rPr>
              <a:t> ήτοι:</a:t>
            </a:r>
          </a:p>
        </p:txBody>
      </p:sp>
      <p:sp>
        <p:nvSpPr>
          <p:cNvPr id="13" name="TextBox 12">
            <a:extLst>
              <a:ext uri="{FF2B5EF4-FFF2-40B4-BE49-F238E27FC236}">
                <a16:creationId xmlns:a16="http://schemas.microsoft.com/office/drawing/2014/main" id="{C748D863-4851-C02F-7C11-D1358347FF87}"/>
              </a:ext>
            </a:extLst>
          </p:cNvPr>
          <p:cNvSpPr txBox="1"/>
          <p:nvPr/>
        </p:nvSpPr>
        <p:spPr>
          <a:xfrm>
            <a:off x="10901140" y="2212700"/>
            <a:ext cx="293034" cy="487764"/>
          </a:xfrm>
          <a:prstGeom prst="rect">
            <a:avLst/>
          </a:prstGeom>
          <a:noFill/>
        </p:spPr>
        <p:txBody>
          <a:bodyPr wrap="none" lIns="37150" tIns="18575" rIns="37150" bIns="1857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26" b="1" i="0" u="none" strike="noStrike" kern="1200" cap="none" spc="0" normalizeH="0" baseline="0" noProof="0" dirty="0">
                <a:ln>
                  <a:noFill/>
                </a:ln>
                <a:solidFill>
                  <a:prstClr val="white"/>
                </a:solidFill>
                <a:effectLst/>
                <a:uLnTx/>
                <a:uFillTx/>
                <a:latin typeface="Lato" charset="0"/>
                <a:ea typeface="Lato" charset="0"/>
                <a:cs typeface="Lato" charset="0"/>
              </a:rPr>
              <a:t>0</a:t>
            </a:r>
            <a:endParaRPr kumimoji="0" lang="id-ID" sz="2926" b="1" i="0" u="none" strike="noStrike" kern="1200" cap="none" spc="0" normalizeH="0" baseline="0" noProof="0" dirty="0">
              <a:ln>
                <a:noFill/>
              </a:ln>
              <a:solidFill>
                <a:prstClr val="white"/>
              </a:solidFill>
              <a:effectLst/>
              <a:uLnTx/>
              <a:uFillTx/>
              <a:latin typeface="Lato" charset="0"/>
              <a:ea typeface="Lato" charset="0"/>
              <a:cs typeface="Lato" charset="0"/>
            </a:endParaRPr>
          </a:p>
        </p:txBody>
      </p:sp>
      <p:sp>
        <p:nvSpPr>
          <p:cNvPr id="14" name="Freeform 143">
            <a:extLst>
              <a:ext uri="{FF2B5EF4-FFF2-40B4-BE49-F238E27FC236}">
                <a16:creationId xmlns:a16="http://schemas.microsoft.com/office/drawing/2014/main" id="{CB859FCC-45E0-E265-503B-2D5D9FAB69C0}"/>
              </a:ext>
            </a:extLst>
          </p:cNvPr>
          <p:cNvSpPr>
            <a:spLocks noChangeArrowheads="1"/>
          </p:cNvSpPr>
          <p:nvPr/>
        </p:nvSpPr>
        <p:spPr bwMode="auto">
          <a:xfrm>
            <a:off x="6217492" y="1937775"/>
            <a:ext cx="3722036" cy="726697"/>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prstClr val="black"/>
              </a:solidFill>
              <a:effectLst/>
              <a:uLnTx/>
              <a:uFillTx/>
              <a:latin typeface="Lato Light" charset="0"/>
              <a:ea typeface="+mn-ea"/>
              <a:cs typeface="+mn-cs"/>
            </a:endParaRPr>
          </a:p>
        </p:txBody>
      </p:sp>
      <p:sp>
        <p:nvSpPr>
          <p:cNvPr id="15" name="Freeform 144">
            <a:extLst>
              <a:ext uri="{FF2B5EF4-FFF2-40B4-BE49-F238E27FC236}">
                <a16:creationId xmlns:a16="http://schemas.microsoft.com/office/drawing/2014/main" id="{8756E106-0C6A-F618-4356-10C2076B507C}"/>
              </a:ext>
            </a:extLst>
          </p:cNvPr>
          <p:cNvSpPr>
            <a:spLocks noChangeArrowheads="1"/>
          </p:cNvSpPr>
          <p:nvPr/>
        </p:nvSpPr>
        <p:spPr bwMode="auto">
          <a:xfrm>
            <a:off x="6292351" y="1873089"/>
            <a:ext cx="608099" cy="663999"/>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1"/>
          </a:solidFill>
          <a:ln>
            <a:noFill/>
          </a:ln>
          <a:effectLst>
            <a:outerShdw blurRad="165100" dist="127000" dir="5400000" sx="101000" sy="101000" algn="t" rotWithShape="0">
              <a:prstClr val="black">
                <a:alpha val="40000"/>
              </a:prst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prstClr val="black"/>
              </a:solidFill>
              <a:effectLst/>
              <a:uLnTx/>
              <a:uFillTx/>
              <a:latin typeface="Lato Light" charset="0"/>
              <a:ea typeface="+mn-ea"/>
              <a:cs typeface="+mn-cs"/>
            </a:endParaRPr>
          </a:p>
        </p:txBody>
      </p:sp>
      <p:sp>
        <p:nvSpPr>
          <p:cNvPr id="16" name="Freeform 145">
            <a:extLst>
              <a:ext uri="{FF2B5EF4-FFF2-40B4-BE49-F238E27FC236}">
                <a16:creationId xmlns:a16="http://schemas.microsoft.com/office/drawing/2014/main" id="{6319E51C-D346-A359-05F2-940BAED0E656}"/>
              </a:ext>
            </a:extLst>
          </p:cNvPr>
          <p:cNvSpPr>
            <a:spLocks noChangeArrowheads="1"/>
          </p:cNvSpPr>
          <p:nvPr/>
        </p:nvSpPr>
        <p:spPr bwMode="auto">
          <a:xfrm flipH="1">
            <a:off x="6239728" y="1873089"/>
            <a:ext cx="104935" cy="52771"/>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1">
              <a:lumMod val="7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prstClr val="black"/>
              </a:solidFill>
              <a:effectLst/>
              <a:uLnTx/>
              <a:uFillTx/>
              <a:latin typeface="Lato Light" charset="0"/>
              <a:ea typeface="+mn-ea"/>
              <a:cs typeface="+mn-cs"/>
            </a:endParaRPr>
          </a:p>
        </p:txBody>
      </p:sp>
      <p:sp>
        <p:nvSpPr>
          <p:cNvPr id="17" name="Freeform 146">
            <a:extLst>
              <a:ext uri="{FF2B5EF4-FFF2-40B4-BE49-F238E27FC236}">
                <a16:creationId xmlns:a16="http://schemas.microsoft.com/office/drawing/2014/main" id="{013FC1BF-9DB7-403C-BD42-5A093F84BC30}"/>
              </a:ext>
            </a:extLst>
          </p:cNvPr>
          <p:cNvSpPr>
            <a:spLocks noChangeArrowheads="1"/>
          </p:cNvSpPr>
          <p:nvPr/>
        </p:nvSpPr>
        <p:spPr bwMode="auto">
          <a:xfrm>
            <a:off x="9856790" y="1937775"/>
            <a:ext cx="95431" cy="724960"/>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1"/>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prstClr val="black"/>
              </a:solidFill>
              <a:effectLst/>
              <a:uLnTx/>
              <a:uFillTx/>
              <a:latin typeface="Lato Light" charset="0"/>
              <a:ea typeface="+mn-ea"/>
              <a:cs typeface="+mn-cs"/>
            </a:endParaRPr>
          </a:p>
        </p:txBody>
      </p:sp>
      <p:sp>
        <p:nvSpPr>
          <p:cNvPr id="18" name="TextBox 17">
            <a:extLst>
              <a:ext uri="{FF2B5EF4-FFF2-40B4-BE49-F238E27FC236}">
                <a16:creationId xmlns:a16="http://schemas.microsoft.com/office/drawing/2014/main" id="{14066295-54B3-7B68-80EA-61687020C158}"/>
              </a:ext>
            </a:extLst>
          </p:cNvPr>
          <p:cNvSpPr txBox="1"/>
          <p:nvPr/>
        </p:nvSpPr>
        <p:spPr>
          <a:xfrm>
            <a:off x="6364955" y="2039285"/>
            <a:ext cx="511042" cy="487764"/>
          </a:xfrm>
          <a:prstGeom prst="rect">
            <a:avLst/>
          </a:prstGeom>
          <a:noFill/>
        </p:spPr>
        <p:txBody>
          <a:bodyPr wrap="none" lIns="37150" tIns="18575" rIns="37150" bIns="1857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26" b="1" i="0" u="none" strike="noStrike" kern="1200" cap="none" spc="0" normalizeH="0" baseline="0" noProof="0" dirty="0">
                <a:ln>
                  <a:noFill/>
                </a:ln>
                <a:solidFill>
                  <a:prstClr val="white"/>
                </a:solidFill>
                <a:effectLst/>
                <a:uLnTx/>
                <a:uFillTx/>
                <a:latin typeface="Lato" charset="0"/>
                <a:ea typeface="Lato" charset="0"/>
                <a:cs typeface="Lato" charset="0"/>
              </a:rPr>
              <a:t>01</a:t>
            </a:r>
            <a:endParaRPr kumimoji="0" lang="id-ID" sz="2926" b="1" i="0" u="none" strike="noStrike" kern="1200" cap="none" spc="0" normalizeH="0" baseline="0" noProof="0" dirty="0">
              <a:ln>
                <a:noFill/>
              </a:ln>
              <a:solidFill>
                <a:prstClr val="white"/>
              </a:solidFill>
              <a:effectLst/>
              <a:uLnTx/>
              <a:uFillTx/>
              <a:latin typeface="Lato" charset="0"/>
              <a:ea typeface="Lato" charset="0"/>
              <a:cs typeface="Lato" charset="0"/>
            </a:endParaRPr>
          </a:p>
        </p:txBody>
      </p:sp>
      <p:sp>
        <p:nvSpPr>
          <p:cNvPr id="19" name="Freeform 143">
            <a:extLst>
              <a:ext uri="{FF2B5EF4-FFF2-40B4-BE49-F238E27FC236}">
                <a16:creationId xmlns:a16="http://schemas.microsoft.com/office/drawing/2014/main" id="{5FD3C8BE-E22E-2990-E229-25AE48C341CD}"/>
              </a:ext>
            </a:extLst>
          </p:cNvPr>
          <p:cNvSpPr>
            <a:spLocks noChangeArrowheads="1"/>
          </p:cNvSpPr>
          <p:nvPr/>
        </p:nvSpPr>
        <p:spPr bwMode="auto">
          <a:xfrm>
            <a:off x="6239728" y="2999243"/>
            <a:ext cx="3722036" cy="726697"/>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prstClr val="black"/>
              </a:solidFill>
              <a:effectLst/>
              <a:uLnTx/>
              <a:uFillTx/>
              <a:latin typeface="Lato Light" charset="0"/>
              <a:ea typeface="+mn-ea"/>
              <a:cs typeface="+mn-cs"/>
            </a:endParaRPr>
          </a:p>
        </p:txBody>
      </p:sp>
      <p:sp>
        <p:nvSpPr>
          <p:cNvPr id="20" name="Freeform 144">
            <a:extLst>
              <a:ext uri="{FF2B5EF4-FFF2-40B4-BE49-F238E27FC236}">
                <a16:creationId xmlns:a16="http://schemas.microsoft.com/office/drawing/2014/main" id="{DA47CE84-F917-3AB1-D6A7-B6A96E710C9F}"/>
              </a:ext>
            </a:extLst>
          </p:cNvPr>
          <p:cNvSpPr>
            <a:spLocks noChangeArrowheads="1"/>
          </p:cNvSpPr>
          <p:nvPr/>
        </p:nvSpPr>
        <p:spPr bwMode="auto">
          <a:xfrm>
            <a:off x="6361418" y="2938987"/>
            <a:ext cx="608099" cy="663999"/>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2"/>
          </a:solidFill>
          <a:ln>
            <a:noFill/>
          </a:ln>
          <a:effectLst>
            <a:outerShdw blurRad="165100" dist="127000" dir="5400000" sx="101000" sy="101000" algn="t" rotWithShape="0">
              <a:prstClr val="black">
                <a:alpha val="40000"/>
              </a:prst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prstClr val="black"/>
              </a:solidFill>
              <a:effectLst/>
              <a:uLnTx/>
              <a:uFillTx/>
              <a:latin typeface="Lato Light" charset="0"/>
              <a:ea typeface="+mn-ea"/>
              <a:cs typeface="+mn-cs"/>
            </a:endParaRPr>
          </a:p>
        </p:txBody>
      </p:sp>
      <p:sp>
        <p:nvSpPr>
          <p:cNvPr id="21" name="Freeform 145">
            <a:extLst>
              <a:ext uri="{FF2B5EF4-FFF2-40B4-BE49-F238E27FC236}">
                <a16:creationId xmlns:a16="http://schemas.microsoft.com/office/drawing/2014/main" id="{55118876-1913-8170-89F8-C4D2CFBDBBB9}"/>
              </a:ext>
            </a:extLst>
          </p:cNvPr>
          <p:cNvSpPr>
            <a:spLocks noChangeArrowheads="1"/>
          </p:cNvSpPr>
          <p:nvPr/>
        </p:nvSpPr>
        <p:spPr bwMode="auto">
          <a:xfrm flipH="1">
            <a:off x="6308795" y="2938987"/>
            <a:ext cx="104935" cy="52771"/>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2">
              <a:lumMod val="7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prstClr val="black"/>
              </a:solidFill>
              <a:effectLst/>
              <a:uLnTx/>
              <a:uFillTx/>
              <a:latin typeface="Lato Light" charset="0"/>
              <a:ea typeface="+mn-ea"/>
              <a:cs typeface="+mn-cs"/>
            </a:endParaRPr>
          </a:p>
        </p:txBody>
      </p:sp>
      <p:sp>
        <p:nvSpPr>
          <p:cNvPr id="22" name="Freeform 146">
            <a:extLst>
              <a:ext uri="{FF2B5EF4-FFF2-40B4-BE49-F238E27FC236}">
                <a16:creationId xmlns:a16="http://schemas.microsoft.com/office/drawing/2014/main" id="{E659A9D0-4625-5F9D-332E-48A61BEC5F73}"/>
              </a:ext>
            </a:extLst>
          </p:cNvPr>
          <p:cNvSpPr>
            <a:spLocks noChangeArrowheads="1"/>
          </p:cNvSpPr>
          <p:nvPr/>
        </p:nvSpPr>
        <p:spPr bwMode="auto">
          <a:xfrm>
            <a:off x="9885050" y="2991758"/>
            <a:ext cx="95431" cy="724960"/>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2"/>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prstClr val="black"/>
              </a:solidFill>
              <a:effectLst/>
              <a:uLnTx/>
              <a:uFillTx/>
              <a:latin typeface="Lato Light" charset="0"/>
              <a:ea typeface="+mn-ea"/>
              <a:cs typeface="+mn-cs"/>
            </a:endParaRPr>
          </a:p>
        </p:txBody>
      </p:sp>
      <p:sp>
        <p:nvSpPr>
          <p:cNvPr id="23" name="TextBox 22">
            <a:extLst>
              <a:ext uri="{FF2B5EF4-FFF2-40B4-BE49-F238E27FC236}">
                <a16:creationId xmlns:a16="http://schemas.microsoft.com/office/drawing/2014/main" id="{33425DB9-6BC6-C558-F018-8E4BDBAAC70D}"/>
              </a:ext>
            </a:extLst>
          </p:cNvPr>
          <p:cNvSpPr txBox="1"/>
          <p:nvPr/>
        </p:nvSpPr>
        <p:spPr>
          <a:xfrm>
            <a:off x="6434022" y="3105183"/>
            <a:ext cx="511042" cy="487764"/>
          </a:xfrm>
          <a:prstGeom prst="rect">
            <a:avLst/>
          </a:prstGeom>
          <a:noFill/>
        </p:spPr>
        <p:txBody>
          <a:bodyPr wrap="none" lIns="37150" tIns="18575" rIns="37150" bIns="1857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26" b="1" i="0" u="none" strike="noStrike" kern="1200" cap="none" spc="0" normalizeH="0" baseline="0" noProof="0" dirty="0">
                <a:ln>
                  <a:noFill/>
                </a:ln>
                <a:solidFill>
                  <a:prstClr val="white"/>
                </a:solidFill>
                <a:effectLst/>
                <a:uLnTx/>
                <a:uFillTx/>
                <a:latin typeface="Lato" charset="0"/>
                <a:ea typeface="Lato" charset="0"/>
                <a:cs typeface="Lato" charset="0"/>
              </a:rPr>
              <a:t>02</a:t>
            </a:r>
            <a:endParaRPr kumimoji="0" lang="id-ID" sz="2926" b="1" i="0" u="none" strike="noStrike" kern="1200" cap="none" spc="0" normalizeH="0" baseline="0" noProof="0" dirty="0">
              <a:ln>
                <a:noFill/>
              </a:ln>
              <a:solidFill>
                <a:prstClr val="white"/>
              </a:solidFill>
              <a:effectLst/>
              <a:uLnTx/>
              <a:uFillTx/>
              <a:latin typeface="Lato" charset="0"/>
              <a:ea typeface="Lato" charset="0"/>
              <a:cs typeface="Lato" charset="0"/>
            </a:endParaRPr>
          </a:p>
        </p:txBody>
      </p:sp>
      <p:sp>
        <p:nvSpPr>
          <p:cNvPr id="24" name="Subtitle 2">
            <a:extLst>
              <a:ext uri="{FF2B5EF4-FFF2-40B4-BE49-F238E27FC236}">
                <a16:creationId xmlns:a16="http://schemas.microsoft.com/office/drawing/2014/main" id="{2795CB36-8B77-0F8B-11D0-759AEDB7600F}"/>
              </a:ext>
            </a:extLst>
          </p:cNvPr>
          <p:cNvSpPr txBox="1">
            <a:spLocks/>
          </p:cNvSpPr>
          <p:nvPr/>
        </p:nvSpPr>
        <p:spPr>
          <a:xfrm>
            <a:off x="6913143" y="2073809"/>
            <a:ext cx="2919194" cy="483965"/>
          </a:xfrm>
          <a:prstGeom prst="rect">
            <a:avLst/>
          </a:prstGeom>
        </p:spPr>
        <p:txBody>
          <a:bodyPr vert="horz" wrap="square" lIns="88378" tIns="44189" rIns="88378" bIns="4418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479"/>
              </a:lnSpc>
              <a:spcBef>
                <a:spcPct val="20000"/>
              </a:spcBef>
              <a:spcAft>
                <a:spcPts val="0"/>
              </a:spcAft>
              <a:buClrTx/>
              <a:buSzTx/>
              <a:buFont typeface="Arial"/>
              <a:buNone/>
              <a:tabLst/>
              <a:defRPr/>
            </a:pPr>
            <a:r>
              <a:rPr kumimoji="0" lang="el-GR" sz="1400" b="0" i="0" u="none" strike="noStrike" kern="1200" cap="none" spc="0" normalizeH="0" baseline="0" noProof="0" dirty="0">
                <a:ln>
                  <a:noFill/>
                </a:ln>
                <a:solidFill>
                  <a:srgbClr val="344068"/>
                </a:solidFill>
                <a:effectLst/>
                <a:uLnTx/>
                <a:uFillTx/>
                <a:latin typeface="Open Sans Light"/>
                <a:ea typeface="+mn-ea"/>
                <a:cs typeface="Open Sans Light"/>
              </a:rPr>
              <a:t>Υ</a:t>
            </a:r>
            <a:r>
              <a:rPr kumimoji="0" lang="en-US" sz="1400" b="0" i="0" u="none" strike="noStrike" kern="1200" cap="none" spc="0" normalizeH="0" baseline="0" noProof="0" dirty="0" err="1">
                <a:ln>
                  <a:noFill/>
                </a:ln>
                <a:solidFill>
                  <a:srgbClr val="344068"/>
                </a:solidFill>
                <a:effectLst/>
                <a:uLnTx/>
                <a:uFillTx/>
                <a:latin typeface="Open Sans Light"/>
                <a:ea typeface="+mn-ea"/>
                <a:cs typeface="Open Sans Light"/>
              </a:rPr>
              <a:t>λικά</a:t>
            </a:r>
            <a:r>
              <a:rPr kumimoji="0" lang="en-US" sz="1400" b="0" i="0" u="none" strike="noStrike" kern="1200" cap="none" spc="0" normalizeH="0" baseline="0" noProof="0" dirty="0">
                <a:ln>
                  <a:noFill/>
                </a:ln>
                <a:solidFill>
                  <a:srgbClr val="344068"/>
                </a:solidFill>
                <a:effectLst/>
                <a:uLnTx/>
                <a:uFillTx/>
                <a:latin typeface="Open Sans Light"/>
                <a:ea typeface="+mn-ea"/>
                <a:cs typeface="Open Sans Light"/>
              </a:rPr>
              <a:t>, κατα</a:t>
            </a:r>
            <a:r>
              <a:rPr kumimoji="0" lang="en-US" sz="1400" b="0" i="0" u="none" strike="noStrike" kern="1200" cap="none" spc="0" normalizeH="0" baseline="0" noProof="0" dirty="0" err="1">
                <a:ln>
                  <a:noFill/>
                </a:ln>
                <a:solidFill>
                  <a:srgbClr val="344068"/>
                </a:solidFill>
                <a:effectLst/>
                <a:uLnTx/>
                <a:uFillTx/>
                <a:latin typeface="Open Sans Light"/>
                <a:ea typeface="+mn-ea"/>
                <a:cs typeface="Open Sans Light"/>
              </a:rPr>
              <a:t>σκευές</a:t>
            </a:r>
            <a:r>
              <a:rPr kumimoji="0" lang="en-US" sz="1400" b="0" i="0" u="none" strike="noStrike" kern="1200" cap="none" spc="0" normalizeH="0" baseline="0" noProof="0" dirty="0">
                <a:ln>
                  <a:noFill/>
                </a:ln>
                <a:solidFill>
                  <a:srgbClr val="344068"/>
                </a:solidFill>
                <a:effectLst/>
                <a:uLnTx/>
                <a:uFillTx/>
                <a:latin typeface="Open Sans Light"/>
                <a:ea typeface="+mn-ea"/>
                <a:cs typeface="Open Sans Light"/>
              </a:rPr>
              <a:t> και β</a:t>
            </a:r>
            <a:r>
              <a:rPr kumimoji="0" lang="en-US" sz="1400" b="0" i="0" u="none" strike="noStrike" kern="1200" cap="none" spc="0" normalizeH="0" baseline="0" noProof="0" dirty="0" err="1">
                <a:ln>
                  <a:noFill/>
                </a:ln>
                <a:solidFill>
                  <a:srgbClr val="344068"/>
                </a:solidFill>
                <a:effectLst/>
                <a:uLnTx/>
                <a:uFillTx/>
                <a:latin typeface="Open Sans Light"/>
                <a:ea typeface="+mn-ea"/>
                <a:cs typeface="Open Sans Light"/>
              </a:rPr>
              <a:t>ιομηχ</a:t>
            </a:r>
            <a:r>
              <a:rPr kumimoji="0" lang="en-US" sz="1400" b="0" i="0" u="none" strike="noStrike" kern="1200" cap="none" spc="0" normalizeH="0" baseline="0" noProof="0" dirty="0">
                <a:ln>
                  <a:noFill/>
                </a:ln>
                <a:solidFill>
                  <a:srgbClr val="344068"/>
                </a:solidFill>
                <a:effectLst/>
                <a:uLnTx/>
                <a:uFillTx/>
                <a:latin typeface="Open Sans Light"/>
                <a:ea typeface="+mn-ea"/>
                <a:cs typeface="Open Sans Light"/>
              </a:rPr>
              <a:t>ανία</a:t>
            </a:r>
            <a:endParaRPr kumimoji="0" lang="en-US" sz="1400" b="1" i="0" u="none" strike="noStrike" kern="1200" cap="none" spc="0" normalizeH="0" baseline="0" noProof="0" dirty="0">
              <a:ln>
                <a:noFill/>
              </a:ln>
              <a:solidFill>
                <a:srgbClr val="344068"/>
              </a:solidFill>
              <a:effectLst/>
              <a:uLnTx/>
              <a:uFillTx/>
              <a:latin typeface="Open Sans Light"/>
              <a:ea typeface="+mn-ea"/>
              <a:cs typeface="Open Sans Light"/>
            </a:endParaRPr>
          </a:p>
          <a:p>
            <a:pPr marL="0" marR="0" lvl="0" indent="0" algn="l" defTabSz="1087636" rtl="0" eaLnBrk="1" fontAlgn="auto" latinLnBrk="0" hangingPunct="1">
              <a:lnSpc>
                <a:spcPts val="1479"/>
              </a:lnSpc>
              <a:spcBef>
                <a:spcPct val="20000"/>
              </a:spcBef>
              <a:spcAft>
                <a:spcPts val="0"/>
              </a:spcAft>
              <a:buClrTx/>
              <a:buSzTx/>
              <a:buFont typeface="Arial"/>
              <a:buNone/>
              <a:tabLst/>
              <a:defRPr/>
            </a:pPr>
            <a:endParaRPr kumimoji="0" lang="en-US" sz="1000" b="0" i="0" u="none" strike="noStrike" kern="1200" cap="none" spc="0" normalizeH="0" baseline="0" noProof="0" dirty="0">
              <a:ln>
                <a:noFill/>
              </a:ln>
              <a:solidFill>
                <a:prstClr val="black"/>
              </a:solidFill>
              <a:effectLst/>
              <a:uLnTx/>
              <a:uFillTx/>
              <a:latin typeface="Lato Light" charset="0"/>
              <a:ea typeface="Lato Light" charset="0"/>
              <a:cs typeface="Lato Light" charset="0"/>
            </a:endParaRPr>
          </a:p>
        </p:txBody>
      </p:sp>
      <p:sp>
        <p:nvSpPr>
          <p:cNvPr id="26" name="Subtitle 2">
            <a:extLst>
              <a:ext uri="{FF2B5EF4-FFF2-40B4-BE49-F238E27FC236}">
                <a16:creationId xmlns:a16="http://schemas.microsoft.com/office/drawing/2014/main" id="{DF2E7062-D0AF-334B-ACFE-D6E3C3D0F93C}"/>
              </a:ext>
            </a:extLst>
          </p:cNvPr>
          <p:cNvSpPr txBox="1">
            <a:spLocks/>
          </p:cNvSpPr>
          <p:nvPr/>
        </p:nvSpPr>
        <p:spPr>
          <a:xfrm>
            <a:off x="7006951" y="3171785"/>
            <a:ext cx="2625079" cy="281601"/>
          </a:xfrm>
          <a:prstGeom prst="rect">
            <a:avLst/>
          </a:prstGeom>
        </p:spPr>
        <p:txBody>
          <a:bodyPr vert="horz" wrap="square" lIns="88378" tIns="44189" rIns="88378" bIns="4418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479"/>
              </a:lnSpc>
              <a:spcBef>
                <a:spcPct val="20000"/>
              </a:spcBef>
              <a:spcAft>
                <a:spcPts val="0"/>
              </a:spcAft>
              <a:buClrTx/>
              <a:buSzTx/>
              <a:buFont typeface="Arial"/>
              <a:buNone/>
              <a:tabLst/>
              <a:defRPr/>
            </a:pPr>
            <a:r>
              <a:rPr kumimoji="0" lang="el-GR" sz="1400" b="0" i="0" u="none" strike="noStrike" kern="1200" cap="none" spc="0" normalizeH="0" baseline="0" noProof="0" dirty="0">
                <a:ln>
                  <a:noFill/>
                </a:ln>
                <a:solidFill>
                  <a:prstClr val="black"/>
                </a:solidFill>
                <a:effectLst/>
                <a:uLnTx/>
                <a:uFillTx/>
                <a:latin typeface="Lato Light" charset="0"/>
                <a:ea typeface="Lato Light" charset="0"/>
                <a:cs typeface="Lato Light" charset="0"/>
              </a:rPr>
              <a:t>Α</a:t>
            </a:r>
            <a:r>
              <a:rPr kumimoji="0" lang="en-US" sz="1400" b="0" i="0" u="none" strike="noStrike" kern="1200" cap="none" spc="0" normalizeH="0" baseline="0" noProof="0" dirty="0" err="1">
                <a:ln>
                  <a:noFill/>
                </a:ln>
                <a:solidFill>
                  <a:srgbClr val="344068"/>
                </a:solidFill>
                <a:effectLst/>
                <a:uLnTx/>
                <a:uFillTx/>
                <a:latin typeface="Open Sans Light"/>
                <a:ea typeface="+mn-ea"/>
                <a:cs typeface="Open Sans Light"/>
              </a:rPr>
              <a:t>γροδι</a:t>
            </a:r>
            <a:r>
              <a:rPr kumimoji="0" lang="en-US" sz="1400" b="0" i="0" u="none" strike="noStrike" kern="1200" cap="none" spc="0" normalizeH="0" baseline="0" noProof="0" dirty="0">
                <a:ln>
                  <a:noFill/>
                </a:ln>
                <a:solidFill>
                  <a:srgbClr val="344068"/>
                </a:solidFill>
                <a:effectLst/>
                <a:uLnTx/>
                <a:uFillTx/>
                <a:latin typeface="Open Sans Light"/>
                <a:ea typeface="+mn-ea"/>
                <a:cs typeface="Open Sans Light"/>
              </a:rPr>
              <a:t>ατροφική αλυσίδα</a:t>
            </a:r>
            <a:endParaRPr kumimoji="0" lang="en-US" sz="1400" b="0" i="0" u="none" strike="noStrike" kern="1200" cap="none" spc="0" normalizeH="0" baseline="0" noProof="0" dirty="0">
              <a:ln>
                <a:noFill/>
              </a:ln>
              <a:solidFill>
                <a:prstClr val="black"/>
              </a:solidFill>
              <a:effectLst/>
              <a:uLnTx/>
              <a:uFillTx/>
              <a:latin typeface="Lato Light" charset="0"/>
              <a:ea typeface="Lato Light" charset="0"/>
              <a:cs typeface="Lato Light" charset="0"/>
            </a:endParaRPr>
          </a:p>
        </p:txBody>
      </p:sp>
      <p:sp>
        <p:nvSpPr>
          <p:cNvPr id="27" name="Freeform 143">
            <a:extLst>
              <a:ext uri="{FF2B5EF4-FFF2-40B4-BE49-F238E27FC236}">
                <a16:creationId xmlns:a16="http://schemas.microsoft.com/office/drawing/2014/main" id="{903BB3B3-3C65-C645-A12C-8DE7FA378A49}"/>
              </a:ext>
            </a:extLst>
          </p:cNvPr>
          <p:cNvSpPr>
            <a:spLocks noChangeArrowheads="1"/>
          </p:cNvSpPr>
          <p:nvPr/>
        </p:nvSpPr>
        <p:spPr bwMode="auto">
          <a:xfrm>
            <a:off x="6256752" y="4152895"/>
            <a:ext cx="3720895" cy="726697"/>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prstClr val="black"/>
              </a:solidFill>
              <a:effectLst/>
              <a:uLnTx/>
              <a:uFillTx/>
              <a:latin typeface="Lato Light" charset="0"/>
              <a:ea typeface="+mn-ea"/>
              <a:cs typeface="+mn-cs"/>
            </a:endParaRPr>
          </a:p>
        </p:txBody>
      </p:sp>
      <p:sp>
        <p:nvSpPr>
          <p:cNvPr id="28" name="Freeform 144">
            <a:extLst>
              <a:ext uri="{FF2B5EF4-FFF2-40B4-BE49-F238E27FC236}">
                <a16:creationId xmlns:a16="http://schemas.microsoft.com/office/drawing/2014/main" id="{57071C68-FC6D-F34A-D774-A63AFC596E25}"/>
              </a:ext>
            </a:extLst>
          </p:cNvPr>
          <p:cNvSpPr>
            <a:spLocks noChangeArrowheads="1"/>
          </p:cNvSpPr>
          <p:nvPr/>
        </p:nvSpPr>
        <p:spPr bwMode="auto">
          <a:xfrm>
            <a:off x="6334965" y="4121397"/>
            <a:ext cx="568179" cy="646789"/>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4"/>
          </a:solidFill>
          <a:ln>
            <a:noFill/>
          </a:ln>
          <a:effectLst>
            <a:outerShdw blurRad="165100" dist="127000" dir="5400000" sx="101000" sy="101000" algn="t" rotWithShape="0">
              <a:prstClr val="black">
                <a:alpha val="40000"/>
              </a:prst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prstClr val="black"/>
              </a:solidFill>
              <a:effectLst/>
              <a:uLnTx/>
              <a:uFillTx/>
              <a:latin typeface="Lato Light" charset="0"/>
              <a:ea typeface="+mn-ea"/>
              <a:cs typeface="+mn-cs"/>
            </a:endParaRPr>
          </a:p>
        </p:txBody>
      </p:sp>
      <p:sp>
        <p:nvSpPr>
          <p:cNvPr id="29" name="Freeform 145">
            <a:extLst>
              <a:ext uri="{FF2B5EF4-FFF2-40B4-BE49-F238E27FC236}">
                <a16:creationId xmlns:a16="http://schemas.microsoft.com/office/drawing/2014/main" id="{F01914DF-4E4B-B06E-4699-17374723905C}"/>
              </a:ext>
            </a:extLst>
          </p:cNvPr>
          <p:cNvSpPr>
            <a:spLocks noChangeArrowheads="1"/>
          </p:cNvSpPr>
          <p:nvPr/>
        </p:nvSpPr>
        <p:spPr bwMode="auto">
          <a:xfrm flipH="1">
            <a:off x="6294248" y="4135628"/>
            <a:ext cx="104935" cy="52771"/>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4">
              <a:lumMod val="7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prstClr val="black"/>
              </a:solidFill>
              <a:effectLst/>
              <a:uLnTx/>
              <a:uFillTx/>
              <a:latin typeface="Lato Light" charset="0"/>
              <a:ea typeface="+mn-ea"/>
              <a:cs typeface="+mn-cs"/>
            </a:endParaRPr>
          </a:p>
        </p:txBody>
      </p:sp>
      <p:sp>
        <p:nvSpPr>
          <p:cNvPr id="30" name="TextBox 29">
            <a:extLst>
              <a:ext uri="{FF2B5EF4-FFF2-40B4-BE49-F238E27FC236}">
                <a16:creationId xmlns:a16="http://schemas.microsoft.com/office/drawing/2014/main" id="{9F7E9882-0C95-B2BB-4198-9425EE7B01E8}"/>
              </a:ext>
            </a:extLst>
          </p:cNvPr>
          <p:cNvSpPr txBox="1"/>
          <p:nvPr/>
        </p:nvSpPr>
        <p:spPr>
          <a:xfrm>
            <a:off x="6399183" y="4311910"/>
            <a:ext cx="511043" cy="487764"/>
          </a:xfrm>
          <a:prstGeom prst="rect">
            <a:avLst/>
          </a:prstGeom>
          <a:noFill/>
        </p:spPr>
        <p:txBody>
          <a:bodyPr wrap="none" lIns="37150" tIns="18575" rIns="37150" bIns="1857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26" b="1" i="0" u="none" strike="noStrike" kern="1200" cap="none" spc="0" normalizeH="0" baseline="0" noProof="0" dirty="0">
                <a:ln>
                  <a:noFill/>
                </a:ln>
                <a:solidFill>
                  <a:prstClr val="white"/>
                </a:solidFill>
                <a:effectLst/>
                <a:uLnTx/>
                <a:uFillTx/>
                <a:latin typeface="Lato" charset="0"/>
                <a:ea typeface="Lato" charset="0"/>
                <a:cs typeface="Lato" charset="0"/>
              </a:rPr>
              <a:t>0</a:t>
            </a:r>
            <a:r>
              <a:rPr kumimoji="0" lang="el-GR" sz="2926" b="1" i="0" u="none" strike="noStrike" kern="1200" cap="none" spc="0" normalizeH="0" baseline="0" noProof="0" dirty="0">
                <a:ln>
                  <a:noFill/>
                </a:ln>
                <a:solidFill>
                  <a:prstClr val="white"/>
                </a:solidFill>
                <a:effectLst/>
                <a:uLnTx/>
                <a:uFillTx/>
                <a:latin typeface="Lato" charset="0"/>
                <a:ea typeface="Lato" charset="0"/>
                <a:cs typeface="Lato" charset="0"/>
              </a:rPr>
              <a:t>3</a:t>
            </a:r>
            <a:endParaRPr kumimoji="0" lang="id-ID" sz="2926" b="1" i="0" u="none" strike="noStrike" kern="1200" cap="none" spc="0" normalizeH="0" baseline="0" noProof="0" dirty="0">
              <a:ln>
                <a:noFill/>
              </a:ln>
              <a:solidFill>
                <a:prstClr val="white"/>
              </a:solidFill>
              <a:effectLst/>
              <a:uLnTx/>
              <a:uFillTx/>
              <a:latin typeface="Lato" charset="0"/>
              <a:ea typeface="Lato" charset="0"/>
              <a:cs typeface="Lato" charset="0"/>
            </a:endParaRPr>
          </a:p>
        </p:txBody>
      </p:sp>
      <p:sp>
        <p:nvSpPr>
          <p:cNvPr id="31" name="Subtitle 2">
            <a:extLst>
              <a:ext uri="{FF2B5EF4-FFF2-40B4-BE49-F238E27FC236}">
                <a16:creationId xmlns:a16="http://schemas.microsoft.com/office/drawing/2014/main" id="{6162547E-5FEE-E5E1-C419-53612B51B9B5}"/>
              </a:ext>
            </a:extLst>
          </p:cNvPr>
          <p:cNvSpPr txBox="1">
            <a:spLocks/>
          </p:cNvSpPr>
          <p:nvPr/>
        </p:nvSpPr>
        <p:spPr>
          <a:xfrm>
            <a:off x="7045168" y="4342529"/>
            <a:ext cx="2586862" cy="284616"/>
          </a:xfrm>
          <a:prstGeom prst="rect">
            <a:avLst/>
          </a:prstGeom>
        </p:spPr>
        <p:txBody>
          <a:bodyPr vert="horz" wrap="square" lIns="88378" tIns="44189" rIns="88378" bIns="4418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479"/>
              </a:lnSpc>
              <a:spcBef>
                <a:spcPct val="20000"/>
              </a:spcBef>
              <a:spcAft>
                <a:spcPts val="0"/>
              </a:spcAft>
              <a:buClrTx/>
              <a:buSzTx/>
              <a:buFont typeface="Arial"/>
              <a:buNone/>
              <a:tabLst/>
              <a:defRPr/>
            </a:pPr>
            <a:r>
              <a:rPr kumimoji="0" lang="el-GR" sz="1600" b="0" i="0" u="none" strike="noStrike" kern="1200" cap="none" spc="0" normalizeH="0" baseline="0" noProof="0" dirty="0" err="1">
                <a:ln>
                  <a:noFill/>
                </a:ln>
                <a:solidFill>
                  <a:srgbClr val="344068"/>
                </a:solidFill>
                <a:effectLst/>
                <a:uLnTx/>
                <a:uFillTx/>
                <a:latin typeface="Open Sans Light"/>
                <a:ea typeface="+mn-ea"/>
                <a:cs typeface="Open Sans Light"/>
              </a:rPr>
              <a:t>Αειοφόρος</a:t>
            </a:r>
            <a:r>
              <a:rPr kumimoji="0" lang="el-GR" sz="1600" b="0" i="0" u="none" strike="noStrike" kern="1200" cap="none" spc="0" normalizeH="0" baseline="0" noProof="0" dirty="0">
                <a:ln>
                  <a:noFill/>
                </a:ln>
                <a:solidFill>
                  <a:srgbClr val="344068"/>
                </a:solidFill>
                <a:effectLst/>
                <a:uLnTx/>
                <a:uFillTx/>
                <a:latin typeface="Open Sans Light"/>
                <a:ea typeface="+mn-ea"/>
                <a:cs typeface="Open Sans Light"/>
              </a:rPr>
              <a:t> ενέργεια</a:t>
            </a:r>
            <a:endParaRPr kumimoji="0" lang="en-US" sz="1600" b="0" i="0" u="none" strike="noStrike" kern="1200" cap="none" spc="0" normalizeH="0" baseline="0" noProof="0" dirty="0">
              <a:ln>
                <a:noFill/>
              </a:ln>
              <a:solidFill>
                <a:prstClr val="black"/>
              </a:solidFill>
              <a:effectLst/>
              <a:uLnTx/>
              <a:uFillTx/>
              <a:latin typeface="Lato Light" charset="0"/>
              <a:ea typeface="Lato Light" charset="0"/>
              <a:cs typeface="Lato Light" charset="0"/>
            </a:endParaRPr>
          </a:p>
        </p:txBody>
      </p:sp>
      <p:sp>
        <p:nvSpPr>
          <p:cNvPr id="32" name="Freeform 146">
            <a:extLst>
              <a:ext uri="{FF2B5EF4-FFF2-40B4-BE49-F238E27FC236}">
                <a16:creationId xmlns:a16="http://schemas.microsoft.com/office/drawing/2014/main" id="{CF24F5B9-4FFA-5A29-F2C9-24EC7EA0E7B0}"/>
              </a:ext>
            </a:extLst>
          </p:cNvPr>
          <p:cNvSpPr>
            <a:spLocks noChangeArrowheads="1"/>
          </p:cNvSpPr>
          <p:nvPr/>
        </p:nvSpPr>
        <p:spPr bwMode="auto">
          <a:xfrm>
            <a:off x="9872620" y="4162013"/>
            <a:ext cx="95431" cy="724960"/>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4"/>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prstClr val="black"/>
              </a:solidFill>
              <a:effectLst/>
              <a:uLnTx/>
              <a:uFillTx/>
              <a:latin typeface="Lato Light" charset="0"/>
              <a:ea typeface="+mn-ea"/>
              <a:cs typeface="+mn-cs"/>
            </a:endParaRPr>
          </a:p>
        </p:txBody>
      </p:sp>
      <p:sp>
        <p:nvSpPr>
          <p:cNvPr id="50" name="Subtitle 2">
            <a:extLst>
              <a:ext uri="{FF2B5EF4-FFF2-40B4-BE49-F238E27FC236}">
                <a16:creationId xmlns:a16="http://schemas.microsoft.com/office/drawing/2014/main" id="{5E5A9224-6E9F-A97F-E755-9DADE1873F18}"/>
              </a:ext>
            </a:extLst>
          </p:cNvPr>
          <p:cNvSpPr txBox="1">
            <a:spLocks/>
          </p:cNvSpPr>
          <p:nvPr/>
        </p:nvSpPr>
        <p:spPr>
          <a:xfrm>
            <a:off x="7242805" y="3934795"/>
            <a:ext cx="1776334" cy="260827"/>
          </a:xfrm>
          <a:prstGeom prst="rect">
            <a:avLst/>
          </a:prstGeom>
        </p:spPr>
        <p:txBody>
          <a:bodyPr vert="horz" wrap="square" lIns="88378" tIns="44189" rIns="88378" bIns="4418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479"/>
              </a:lnSpc>
              <a:spcBef>
                <a:spcPct val="20000"/>
              </a:spcBef>
              <a:spcAft>
                <a:spcPts val="0"/>
              </a:spcAft>
              <a:buClrTx/>
              <a:buSzTx/>
              <a:buFont typeface="Arial"/>
              <a:buNone/>
              <a:tabLst/>
              <a:defRPr/>
            </a:pPr>
            <a:r>
              <a:rPr kumimoji="0" lang="el-GR" sz="1000" b="0" i="0" u="none" strike="noStrike" kern="1200" cap="none" spc="0" normalizeH="0" baseline="0" noProof="0" dirty="0">
                <a:ln>
                  <a:noFill/>
                </a:ln>
                <a:solidFill>
                  <a:prstClr val="black"/>
                </a:solidFill>
                <a:effectLst/>
                <a:uLnTx/>
                <a:uFillTx/>
                <a:latin typeface="Lato Light" charset="0"/>
                <a:ea typeface="Lato Light" charset="0"/>
                <a:cs typeface="Lato Light" charset="0"/>
              </a:rPr>
              <a:t> </a:t>
            </a:r>
            <a:endParaRPr kumimoji="0" lang="en-US" sz="1000" b="0" i="0" u="none" strike="noStrike" kern="1200" cap="none" spc="0" normalizeH="0" baseline="0" noProof="0" dirty="0">
              <a:ln>
                <a:noFill/>
              </a:ln>
              <a:solidFill>
                <a:prstClr val="black"/>
              </a:solidFill>
              <a:effectLst/>
              <a:uLnTx/>
              <a:uFillTx/>
              <a:latin typeface="Lato Light" charset="0"/>
              <a:ea typeface="Lato Light" charset="0"/>
              <a:cs typeface="Lato Light" charset="0"/>
            </a:endParaRPr>
          </a:p>
        </p:txBody>
      </p:sp>
      <p:sp>
        <p:nvSpPr>
          <p:cNvPr id="52" name="Freeform 143">
            <a:extLst>
              <a:ext uri="{FF2B5EF4-FFF2-40B4-BE49-F238E27FC236}">
                <a16:creationId xmlns:a16="http://schemas.microsoft.com/office/drawing/2014/main" id="{898A4A5E-C504-D479-C45D-0F9196A263AF}"/>
              </a:ext>
            </a:extLst>
          </p:cNvPr>
          <p:cNvSpPr>
            <a:spLocks noChangeArrowheads="1"/>
          </p:cNvSpPr>
          <p:nvPr/>
        </p:nvSpPr>
        <p:spPr bwMode="auto">
          <a:xfrm>
            <a:off x="6256752" y="5229643"/>
            <a:ext cx="3723730" cy="1022461"/>
          </a:xfrm>
          <a:custGeom>
            <a:avLst/>
            <a:gdLst>
              <a:gd name="T0" fmla="*/ 283 w 15344"/>
              <a:gd name="T1" fmla="*/ 0 h 4244"/>
              <a:gd name="T2" fmla="*/ 283 w 15344"/>
              <a:gd name="T3" fmla="*/ 0 h 4244"/>
              <a:gd name="T4" fmla="*/ 0 w 15344"/>
              <a:gd name="T5" fmla="*/ 282 h 4244"/>
              <a:gd name="T6" fmla="*/ 0 w 15344"/>
              <a:gd name="T7" fmla="*/ 3951 h 4244"/>
              <a:gd name="T8" fmla="*/ 283 w 15344"/>
              <a:gd name="T9" fmla="*/ 4243 h 4244"/>
              <a:gd name="T10" fmla="*/ 15343 w 15344"/>
              <a:gd name="T11" fmla="*/ 4243 h 4244"/>
              <a:gd name="T12" fmla="*/ 15343 w 15344"/>
              <a:gd name="T13" fmla="*/ 0 h 4244"/>
              <a:gd name="T14" fmla="*/ 283 w 15344"/>
              <a:gd name="T15" fmla="*/ 0 h 4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44" h="4244">
                <a:moveTo>
                  <a:pt x="283" y="0"/>
                </a:moveTo>
                <a:lnTo>
                  <a:pt x="283" y="0"/>
                </a:lnTo>
                <a:cubicBezTo>
                  <a:pt x="129" y="0"/>
                  <a:pt x="0" y="128"/>
                  <a:pt x="0" y="282"/>
                </a:cubicBezTo>
                <a:cubicBezTo>
                  <a:pt x="0" y="3951"/>
                  <a:pt x="0" y="3951"/>
                  <a:pt x="0" y="3951"/>
                </a:cubicBezTo>
                <a:cubicBezTo>
                  <a:pt x="0" y="4114"/>
                  <a:pt x="129" y="4243"/>
                  <a:pt x="283" y="4243"/>
                </a:cubicBezTo>
                <a:cubicBezTo>
                  <a:pt x="15343" y="4243"/>
                  <a:pt x="15343" y="4243"/>
                  <a:pt x="15343" y="4243"/>
                </a:cubicBezTo>
                <a:cubicBezTo>
                  <a:pt x="15343" y="0"/>
                  <a:pt x="15343" y="0"/>
                  <a:pt x="15343" y="0"/>
                </a:cubicBezTo>
                <a:lnTo>
                  <a:pt x="283" y="0"/>
                </a:lnTo>
              </a:path>
            </a:pathLst>
          </a:custGeom>
          <a:solidFill>
            <a:schemeClr val="bg1">
              <a:lumMod val="9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prstClr val="black"/>
              </a:solidFill>
              <a:effectLst/>
              <a:uLnTx/>
              <a:uFillTx/>
              <a:latin typeface="Lato Light" charset="0"/>
              <a:ea typeface="+mn-ea"/>
              <a:cs typeface="+mn-cs"/>
            </a:endParaRPr>
          </a:p>
        </p:txBody>
      </p:sp>
      <p:sp>
        <p:nvSpPr>
          <p:cNvPr id="53" name="Freeform 144">
            <a:extLst>
              <a:ext uri="{FF2B5EF4-FFF2-40B4-BE49-F238E27FC236}">
                <a16:creationId xmlns:a16="http://schemas.microsoft.com/office/drawing/2014/main" id="{EED62038-5AAA-C38A-8E98-BEF57BFF8ECD}"/>
              </a:ext>
            </a:extLst>
          </p:cNvPr>
          <p:cNvSpPr>
            <a:spLocks noChangeArrowheads="1"/>
          </p:cNvSpPr>
          <p:nvPr/>
        </p:nvSpPr>
        <p:spPr bwMode="auto">
          <a:xfrm>
            <a:off x="6385578" y="5189180"/>
            <a:ext cx="608099" cy="1022461"/>
          </a:xfrm>
          <a:custGeom>
            <a:avLst/>
            <a:gdLst>
              <a:gd name="T0" fmla="*/ 3240 w 3550"/>
              <a:gd name="T1" fmla="*/ 0 h 3876"/>
              <a:gd name="T2" fmla="*/ 3240 w 3550"/>
              <a:gd name="T3" fmla="*/ 0 h 3876"/>
              <a:gd name="T4" fmla="*/ 300 w 3550"/>
              <a:gd name="T5" fmla="*/ 0 h 3876"/>
              <a:gd name="T6" fmla="*/ 0 w 3550"/>
              <a:gd name="T7" fmla="*/ 0 h 3876"/>
              <a:gd name="T8" fmla="*/ 300 w 3550"/>
              <a:gd name="T9" fmla="*/ 300 h 3876"/>
              <a:gd name="T10" fmla="*/ 300 w 3550"/>
              <a:gd name="T11" fmla="*/ 3695 h 3876"/>
              <a:gd name="T12" fmla="*/ 489 w 3550"/>
              <a:gd name="T13" fmla="*/ 3875 h 3876"/>
              <a:gd name="T14" fmla="*/ 3360 w 3550"/>
              <a:gd name="T15" fmla="*/ 3875 h 3876"/>
              <a:gd name="T16" fmla="*/ 3549 w 3550"/>
              <a:gd name="T17" fmla="*/ 3695 h 3876"/>
              <a:gd name="T18" fmla="*/ 3549 w 3550"/>
              <a:gd name="T19" fmla="*/ 300 h 3876"/>
              <a:gd name="T20" fmla="*/ 3240 w 3550"/>
              <a:gd name="T21" fmla="*/ 0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0" h="3876">
                <a:moveTo>
                  <a:pt x="3240" y="0"/>
                </a:moveTo>
                <a:lnTo>
                  <a:pt x="3240" y="0"/>
                </a:lnTo>
                <a:cubicBezTo>
                  <a:pt x="300" y="0"/>
                  <a:pt x="300" y="0"/>
                  <a:pt x="300" y="0"/>
                </a:cubicBezTo>
                <a:cubicBezTo>
                  <a:pt x="0" y="0"/>
                  <a:pt x="0" y="0"/>
                  <a:pt x="0" y="0"/>
                </a:cubicBezTo>
                <a:cubicBezTo>
                  <a:pt x="163" y="0"/>
                  <a:pt x="300" y="137"/>
                  <a:pt x="300" y="300"/>
                </a:cubicBezTo>
                <a:cubicBezTo>
                  <a:pt x="300" y="3695"/>
                  <a:pt x="300" y="3695"/>
                  <a:pt x="300" y="3695"/>
                </a:cubicBezTo>
                <a:cubicBezTo>
                  <a:pt x="300" y="3798"/>
                  <a:pt x="386" y="3875"/>
                  <a:pt x="489" y="3875"/>
                </a:cubicBezTo>
                <a:cubicBezTo>
                  <a:pt x="3360" y="3875"/>
                  <a:pt x="3360" y="3875"/>
                  <a:pt x="3360" y="3875"/>
                </a:cubicBezTo>
                <a:cubicBezTo>
                  <a:pt x="3463" y="3875"/>
                  <a:pt x="3549" y="3798"/>
                  <a:pt x="3549" y="3695"/>
                </a:cubicBezTo>
                <a:cubicBezTo>
                  <a:pt x="3549" y="300"/>
                  <a:pt x="3549" y="300"/>
                  <a:pt x="3549" y="300"/>
                </a:cubicBezTo>
                <a:cubicBezTo>
                  <a:pt x="3549" y="137"/>
                  <a:pt x="3412" y="0"/>
                  <a:pt x="3240" y="0"/>
                </a:cubicBezTo>
              </a:path>
            </a:pathLst>
          </a:custGeom>
          <a:solidFill>
            <a:schemeClr val="accent5"/>
          </a:solidFill>
          <a:ln>
            <a:noFill/>
          </a:ln>
          <a:effectLst>
            <a:outerShdw blurRad="165100" dist="127000" dir="5400000" sx="101000" sy="101000" algn="t" rotWithShape="0">
              <a:prstClr val="black">
                <a:alpha val="40000"/>
              </a:prst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prstClr val="black"/>
              </a:solidFill>
              <a:effectLst/>
              <a:uLnTx/>
              <a:uFillTx/>
              <a:latin typeface="Lato Light" charset="0"/>
              <a:ea typeface="+mn-ea"/>
              <a:cs typeface="+mn-cs"/>
            </a:endParaRPr>
          </a:p>
        </p:txBody>
      </p:sp>
      <p:sp>
        <p:nvSpPr>
          <p:cNvPr id="54" name="Freeform 145">
            <a:extLst>
              <a:ext uri="{FF2B5EF4-FFF2-40B4-BE49-F238E27FC236}">
                <a16:creationId xmlns:a16="http://schemas.microsoft.com/office/drawing/2014/main" id="{1B2AA32A-1BE3-7B6E-4418-9D6A514552AA}"/>
              </a:ext>
            </a:extLst>
          </p:cNvPr>
          <p:cNvSpPr>
            <a:spLocks noChangeArrowheads="1"/>
          </p:cNvSpPr>
          <p:nvPr/>
        </p:nvSpPr>
        <p:spPr bwMode="auto">
          <a:xfrm flipH="1">
            <a:off x="6348529" y="5195876"/>
            <a:ext cx="104935" cy="52771"/>
          </a:xfrm>
          <a:custGeom>
            <a:avLst/>
            <a:gdLst>
              <a:gd name="T0" fmla="*/ 381 w 763"/>
              <a:gd name="T1" fmla="*/ 0 h 382"/>
              <a:gd name="T2" fmla="*/ 381 w 763"/>
              <a:gd name="T3" fmla="*/ 0 h 382"/>
              <a:gd name="T4" fmla="*/ 0 w 763"/>
              <a:gd name="T5" fmla="*/ 381 h 382"/>
              <a:gd name="T6" fmla="*/ 762 w 763"/>
              <a:gd name="T7" fmla="*/ 381 h 382"/>
              <a:gd name="T8" fmla="*/ 381 w 763"/>
              <a:gd name="T9" fmla="*/ 0 h 382"/>
            </a:gdLst>
            <a:ahLst/>
            <a:cxnLst>
              <a:cxn ang="0">
                <a:pos x="T0" y="T1"/>
              </a:cxn>
              <a:cxn ang="0">
                <a:pos x="T2" y="T3"/>
              </a:cxn>
              <a:cxn ang="0">
                <a:pos x="T4" y="T5"/>
              </a:cxn>
              <a:cxn ang="0">
                <a:pos x="T6" y="T7"/>
              </a:cxn>
              <a:cxn ang="0">
                <a:pos x="T8" y="T9"/>
              </a:cxn>
            </a:cxnLst>
            <a:rect l="0" t="0" r="r" b="b"/>
            <a:pathLst>
              <a:path w="763" h="382">
                <a:moveTo>
                  <a:pt x="381" y="0"/>
                </a:moveTo>
                <a:lnTo>
                  <a:pt x="381" y="0"/>
                </a:lnTo>
                <a:cubicBezTo>
                  <a:pt x="172" y="0"/>
                  <a:pt x="0" y="170"/>
                  <a:pt x="0" y="381"/>
                </a:cubicBezTo>
                <a:cubicBezTo>
                  <a:pt x="762" y="381"/>
                  <a:pt x="762" y="381"/>
                  <a:pt x="762" y="381"/>
                </a:cubicBezTo>
                <a:cubicBezTo>
                  <a:pt x="762" y="170"/>
                  <a:pt x="592" y="0"/>
                  <a:pt x="381" y="0"/>
                </a:cubicBezTo>
              </a:path>
            </a:pathLst>
          </a:custGeom>
          <a:solidFill>
            <a:schemeClr val="accent5">
              <a:lumMod val="75000"/>
            </a:scheme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prstClr val="black"/>
              </a:solidFill>
              <a:effectLst/>
              <a:uLnTx/>
              <a:uFillTx/>
              <a:latin typeface="Lato Light" charset="0"/>
              <a:ea typeface="+mn-ea"/>
              <a:cs typeface="+mn-cs"/>
            </a:endParaRPr>
          </a:p>
        </p:txBody>
      </p:sp>
      <p:sp>
        <p:nvSpPr>
          <p:cNvPr id="55" name="Freeform 146">
            <a:extLst>
              <a:ext uri="{FF2B5EF4-FFF2-40B4-BE49-F238E27FC236}">
                <a16:creationId xmlns:a16="http://schemas.microsoft.com/office/drawing/2014/main" id="{3DBF4758-4142-7F4D-3DC4-57AE06081A10}"/>
              </a:ext>
            </a:extLst>
          </p:cNvPr>
          <p:cNvSpPr>
            <a:spLocks noChangeArrowheads="1"/>
          </p:cNvSpPr>
          <p:nvPr/>
        </p:nvSpPr>
        <p:spPr bwMode="auto">
          <a:xfrm>
            <a:off x="9939528" y="5229642"/>
            <a:ext cx="76238" cy="1022461"/>
          </a:xfrm>
          <a:custGeom>
            <a:avLst/>
            <a:gdLst>
              <a:gd name="T0" fmla="*/ 253 w 526"/>
              <a:gd name="T1" fmla="*/ 0 h 3985"/>
              <a:gd name="T2" fmla="*/ 253 w 526"/>
              <a:gd name="T3" fmla="*/ 0 h 3985"/>
              <a:gd name="T4" fmla="*/ 0 w 526"/>
              <a:gd name="T5" fmla="*/ 0 h 3985"/>
              <a:gd name="T6" fmla="*/ 0 w 526"/>
              <a:gd name="T7" fmla="*/ 3984 h 3985"/>
              <a:gd name="T8" fmla="*/ 253 w 526"/>
              <a:gd name="T9" fmla="*/ 3984 h 3985"/>
              <a:gd name="T10" fmla="*/ 525 w 526"/>
              <a:gd name="T11" fmla="*/ 3716 h 3985"/>
              <a:gd name="T12" fmla="*/ 525 w 526"/>
              <a:gd name="T13" fmla="*/ 268 h 3985"/>
              <a:gd name="T14" fmla="*/ 253 w 526"/>
              <a:gd name="T15" fmla="*/ 0 h 3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3985">
                <a:moveTo>
                  <a:pt x="253" y="0"/>
                </a:moveTo>
                <a:lnTo>
                  <a:pt x="253" y="0"/>
                </a:lnTo>
                <a:cubicBezTo>
                  <a:pt x="0" y="0"/>
                  <a:pt x="0" y="0"/>
                  <a:pt x="0" y="0"/>
                </a:cubicBezTo>
                <a:cubicBezTo>
                  <a:pt x="0" y="3984"/>
                  <a:pt x="0" y="3984"/>
                  <a:pt x="0" y="3984"/>
                </a:cubicBezTo>
                <a:cubicBezTo>
                  <a:pt x="253" y="3984"/>
                  <a:pt x="253" y="3984"/>
                  <a:pt x="253" y="3984"/>
                </a:cubicBezTo>
                <a:cubicBezTo>
                  <a:pt x="404" y="3984"/>
                  <a:pt x="525" y="3863"/>
                  <a:pt x="525" y="3716"/>
                </a:cubicBezTo>
                <a:cubicBezTo>
                  <a:pt x="525" y="268"/>
                  <a:pt x="525" y="268"/>
                  <a:pt x="525" y="268"/>
                </a:cubicBezTo>
                <a:cubicBezTo>
                  <a:pt x="525" y="121"/>
                  <a:pt x="404" y="0"/>
                  <a:pt x="253" y="0"/>
                </a:cubicBezTo>
              </a:path>
            </a:pathLst>
          </a:custGeom>
          <a:solidFill>
            <a:schemeClr val="accent5"/>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38" b="0" i="0" u="none" strike="noStrike" kern="1200" cap="none" spc="0" normalizeH="0" baseline="0" noProof="0" dirty="0">
              <a:ln>
                <a:noFill/>
              </a:ln>
              <a:solidFill>
                <a:prstClr val="black"/>
              </a:solidFill>
              <a:effectLst/>
              <a:uLnTx/>
              <a:uFillTx/>
              <a:latin typeface="Lato Light" charset="0"/>
              <a:ea typeface="+mn-ea"/>
              <a:cs typeface="+mn-cs"/>
            </a:endParaRPr>
          </a:p>
        </p:txBody>
      </p:sp>
      <p:sp>
        <p:nvSpPr>
          <p:cNvPr id="56" name="TextBox 55">
            <a:extLst>
              <a:ext uri="{FF2B5EF4-FFF2-40B4-BE49-F238E27FC236}">
                <a16:creationId xmlns:a16="http://schemas.microsoft.com/office/drawing/2014/main" id="{B54710CF-06A6-A06B-07A9-AFE37D7BB187}"/>
              </a:ext>
            </a:extLst>
          </p:cNvPr>
          <p:cNvSpPr txBox="1"/>
          <p:nvPr/>
        </p:nvSpPr>
        <p:spPr>
          <a:xfrm>
            <a:off x="6468496" y="5585845"/>
            <a:ext cx="511043" cy="487764"/>
          </a:xfrm>
          <a:prstGeom prst="rect">
            <a:avLst/>
          </a:prstGeom>
          <a:noFill/>
        </p:spPr>
        <p:txBody>
          <a:bodyPr wrap="none" lIns="37150" tIns="18575" rIns="37150" bIns="1857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26" b="1" i="0" u="none" strike="noStrike" kern="1200" cap="none" spc="0" normalizeH="0" baseline="0" noProof="0" dirty="0">
                <a:ln>
                  <a:noFill/>
                </a:ln>
                <a:solidFill>
                  <a:prstClr val="white"/>
                </a:solidFill>
                <a:effectLst/>
                <a:uLnTx/>
                <a:uFillTx/>
                <a:latin typeface="Lato" charset="0"/>
                <a:ea typeface="Lato" charset="0"/>
                <a:cs typeface="Lato" charset="0"/>
              </a:rPr>
              <a:t>0</a:t>
            </a:r>
            <a:r>
              <a:rPr kumimoji="0" lang="el-GR" sz="2926" b="1" i="0" u="none" strike="noStrike" kern="1200" cap="none" spc="0" normalizeH="0" baseline="0" noProof="0" dirty="0">
                <a:ln>
                  <a:noFill/>
                </a:ln>
                <a:solidFill>
                  <a:prstClr val="white"/>
                </a:solidFill>
                <a:effectLst/>
                <a:uLnTx/>
                <a:uFillTx/>
                <a:latin typeface="Lato" charset="0"/>
                <a:ea typeface="Lato" charset="0"/>
                <a:cs typeface="Lato" charset="0"/>
              </a:rPr>
              <a:t>4</a:t>
            </a:r>
            <a:endParaRPr kumimoji="0" lang="id-ID" sz="2926" b="1" i="0" u="none" strike="noStrike" kern="1200" cap="none" spc="0" normalizeH="0" baseline="0" noProof="0" dirty="0">
              <a:ln>
                <a:noFill/>
              </a:ln>
              <a:solidFill>
                <a:prstClr val="white"/>
              </a:solidFill>
              <a:effectLst/>
              <a:uLnTx/>
              <a:uFillTx/>
              <a:latin typeface="Lato" charset="0"/>
              <a:ea typeface="Lato" charset="0"/>
              <a:cs typeface="Lato" charset="0"/>
            </a:endParaRPr>
          </a:p>
        </p:txBody>
      </p:sp>
      <p:sp>
        <p:nvSpPr>
          <p:cNvPr id="57" name="Subtitle 2">
            <a:extLst>
              <a:ext uri="{FF2B5EF4-FFF2-40B4-BE49-F238E27FC236}">
                <a16:creationId xmlns:a16="http://schemas.microsoft.com/office/drawing/2014/main" id="{6C5C7EF3-ADCD-63D2-58E6-E3C9FE043F60}"/>
              </a:ext>
            </a:extLst>
          </p:cNvPr>
          <p:cNvSpPr txBox="1">
            <a:spLocks/>
          </p:cNvSpPr>
          <p:nvPr/>
        </p:nvSpPr>
        <p:spPr>
          <a:xfrm>
            <a:off x="7187432" y="5258405"/>
            <a:ext cx="2615238" cy="858682"/>
          </a:xfrm>
          <a:prstGeom prst="rect">
            <a:avLst/>
          </a:prstGeom>
        </p:spPr>
        <p:txBody>
          <a:bodyPr vert="horz" wrap="square" lIns="88378" tIns="44189" rIns="88378" bIns="4418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479"/>
              </a:lnSpc>
              <a:spcBef>
                <a:spcPct val="20000"/>
              </a:spcBef>
              <a:spcAft>
                <a:spcPts val="0"/>
              </a:spcAft>
              <a:buClrTx/>
              <a:buSzTx/>
              <a:buFont typeface="Arial"/>
              <a:buNone/>
              <a:tabLst/>
              <a:defRPr/>
            </a:pPr>
            <a:r>
              <a:rPr kumimoji="0" lang="el-GR" sz="1400" b="0" i="0" u="none" strike="noStrike" kern="1200" cap="none" spc="0" normalizeH="0" baseline="0" noProof="0" dirty="0">
                <a:ln>
                  <a:noFill/>
                </a:ln>
                <a:solidFill>
                  <a:srgbClr val="344068"/>
                </a:solidFill>
                <a:effectLst/>
                <a:uLnTx/>
                <a:uFillTx/>
                <a:latin typeface="Open Sans Light"/>
                <a:ea typeface="+mn-ea"/>
                <a:cs typeface="Open Sans Light"/>
              </a:rPr>
              <a:t>Ψ</a:t>
            </a:r>
            <a:r>
              <a:rPr kumimoji="0" lang="en-US" sz="1400" b="0" i="0" u="none" strike="noStrike" kern="1200" cap="none" spc="0" normalizeH="0" baseline="0" noProof="0" dirty="0" err="1">
                <a:ln>
                  <a:noFill/>
                </a:ln>
                <a:solidFill>
                  <a:srgbClr val="344068"/>
                </a:solidFill>
                <a:effectLst/>
                <a:uLnTx/>
                <a:uFillTx/>
                <a:latin typeface="Open Sans Light"/>
                <a:ea typeface="+mn-ea"/>
                <a:cs typeface="Open Sans Light"/>
              </a:rPr>
              <a:t>ηφι</a:t>
            </a:r>
            <a:r>
              <a:rPr kumimoji="0" lang="en-US" sz="1400" b="0" i="0" u="none" strike="noStrike" kern="1200" cap="none" spc="0" normalizeH="0" baseline="0" noProof="0" dirty="0">
                <a:ln>
                  <a:noFill/>
                </a:ln>
                <a:solidFill>
                  <a:srgbClr val="344068"/>
                </a:solidFill>
                <a:effectLst/>
                <a:uLnTx/>
                <a:uFillTx/>
                <a:latin typeface="Open Sans Light"/>
                <a:ea typeface="+mn-ea"/>
                <a:cs typeface="Open Sans Light"/>
              </a:rPr>
              <a:t>ακές τεχνολογίες</a:t>
            </a:r>
            <a:r>
              <a:rPr kumimoji="0" lang="el-GR" sz="1400" b="0" i="0" u="none" strike="noStrike" kern="1200" cap="none" spc="0" normalizeH="0" baseline="0" noProof="0" dirty="0">
                <a:ln>
                  <a:noFill/>
                </a:ln>
                <a:solidFill>
                  <a:srgbClr val="344068"/>
                </a:solidFill>
                <a:effectLst/>
                <a:uLnTx/>
                <a:uFillTx/>
                <a:latin typeface="Open Sans Light"/>
                <a:ea typeface="+mn-ea"/>
                <a:cs typeface="Open Sans Light"/>
              </a:rPr>
              <a:t> και ΤΠΕ στον τομέα «Τουρισμός, Πολιτισμός και Δημιουργικές Βιομηχανίες» </a:t>
            </a:r>
            <a:endParaRPr kumimoji="0" lang="en-US" sz="1400" b="0" i="0" u="none" strike="noStrike" kern="1200" cap="none" spc="0" normalizeH="0" baseline="0" noProof="0" dirty="0">
              <a:ln>
                <a:noFill/>
              </a:ln>
              <a:solidFill>
                <a:prstClr val="black"/>
              </a:solidFill>
              <a:effectLst/>
              <a:uLnTx/>
              <a:uFillTx/>
              <a:latin typeface="Lato Light" charset="0"/>
              <a:ea typeface="Lato Light" charset="0"/>
              <a:cs typeface="Lato Light" charset="0"/>
            </a:endParaRPr>
          </a:p>
        </p:txBody>
      </p:sp>
      <p:pic>
        <p:nvPicPr>
          <p:cNvPr id="2" name="Εικόνα 1">
            <a:extLst>
              <a:ext uri="{FF2B5EF4-FFF2-40B4-BE49-F238E27FC236}">
                <a16:creationId xmlns:a16="http://schemas.microsoft.com/office/drawing/2014/main" id="{1EF9E1C6-6B4E-9C99-B1DF-5BCA96F4E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78" y="6211641"/>
            <a:ext cx="4022630" cy="597603"/>
          </a:xfrm>
          <a:prstGeom prst="rect">
            <a:avLst/>
          </a:prstGeom>
        </p:spPr>
      </p:pic>
    </p:spTree>
    <p:extLst>
      <p:ext uri="{BB962C8B-B14F-4D97-AF65-F5344CB8AC3E}">
        <p14:creationId xmlns:p14="http://schemas.microsoft.com/office/powerpoint/2010/main" val="370968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heckerboard(across)">
                                      <p:cBhvr>
                                        <p:cTn id="13" dur="500"/>
                                        <p:tgtEl>
                                          <p:spTgt spid="1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500"/>
                                        <p:tgtEl>
                                          <p:spTgt spid="1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heckerboard(across)">
                                      <p:cBhvr>
                                        <p:cTn id="19" dur="500"/>
                                        <p:tgtEl>
                                          <p:spTgt spid="15"/>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heckerboard(across)">
                                      <p:cBhvr>
                                        <p:cTn id="25" dur="500"/>
                                        <p:tgtEl>
                                          <p:spTgt spid="17"/>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heckerboard(across)">
                                      <p:cBhvr>
                                        <p:cTn id="28" dur="500"/>
                                        <p:tgtEl>
                                          <p:spTgt spid="18"/>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heckerboard(across)">
                                      <p:cBhvr>
                                        <p:cTn id="31" dur="500"/>
                                        <p:tgtEl>
                                          <p:spTgt spid="1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heckerboard(across)">
                                      <p:cBhvr>
                                        <p:cTn id="37" dur="500"/>
                                        <p:tgtEl>
                                          <p:spTgt spid="21"/>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heckerboard(across)">
                                      <p:cBhvr>
                                        <p:cTn id="40" dur="500"/>
                                        <p:tgtEl>
                                          <p:spTgt spid="22"/>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checkerboard(across)">
                                      <p:cBhvr>
                                        <p:cTn id="43" dur="500"/>
                                        <p:tgtEl>
                                          <p:spTgt spid="23"/>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heckerboard(across)">
                                      <p:cBhvr>
                                        <p:cTn id="46" dur="500"/>
                                        <p:tgtEl>
                                          <p:spTgt spid="24"/>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checkerboard(across)">
                                      <p:cBhvr>
                                        <p:cTn id="49" dur="500"/>
                                        <p:tgtEl>
                                          <p:spTgt spid="26"/>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checkerboard(across)">
                                      <p:cBhvr>
                                        <p:cTn id="52" dur="500"/>
                                        <p:tgtEl>
                                          <p:spTgt spid="27"/>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checkerboard(across)">
                                      <p:cBhvr>
                                        <p:cTn id="55" dur="500"/>
                                        <p:tgtEl>
                                          <p:spTgt spid="28"/>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checkerboard(across)">
                                      <p:cBhvr>
                                        <p:cTn id="58" dur="500"/>
                                        <p:tgtEl>
                                          <p:spTgt spid="29"/>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checkerboard(across)">
                                      <p:cBhvr>
                                        <p:cTn id="61" dur="500"/>
                                        <p:tgtEl>
                                          <p:spTgt spid="30"/>
                                        </p:tgtEl>
                                      </p:cBhvr>
                                    </p:animEffect>
                                  </p:childTnLst>
                                </p:cTn>
                              </p:par>
                              <p:par>
                                <p:cTn id="62" presetID="5" presetClass="entr" presetSubtype="1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checkerboard(across)">
                                      <p:cBhvr>
                                        <p:cTn id="64" dur="500"/>
                                        <p:tgtEl>
                                          <p:spTgt spid="31"/>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checkerboard(across)">
                                      <p:cBhvr>
                                        <p:cTn id="67" dur="500"/>
                                        <p:tgtEl>
                                          <p:spTgt spid="32"/>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checkerboard(across)">
                                      <p:cBhvr>
                                        <p:cTn id="70" dur="500"/>
                                        <p:tgtEl>
                                          <p:spTgt spid="50"/>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checkerboard(across)">
                                      <p:cBhvr>
                                        <p:cTn id="73" dur="500"/>
                                        <p:tgtEl>
                                          <p:spTgt spid="52"/>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checkerboard(across)">
                                      <p:cBhvr>
                                        <p:cTn id="76" dur="500"/>
                                        <p:tgtEl>
                                          <p:spTgt spid="53"/>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checkerboard(across)">
                                      <p:cBhvr>
                                        <p:cTn id="79" dur="500"/>
                                        <p:tgtEl>
                                          <p:spTgt spid="54"/>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checkerboard(across)">
                                      <p:cBhvr>
                                        <p:cTn id="82" dur="500"/>
                                        <p:tgtEl>
                                          <p:spTgt spid="55"/>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animEffect transition="in" filter="checkerboard(across)">
                                      <p:cBhvr>
                                        <p:cTn id="85" dur="500"/>
                                        <p:tgtEl>
                                          <p:spTgt spid="56"/>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checkerboard(across)">
                                      <p:cBhvr>
                                        <p:cTn id="88" dur="500"/>
                                        <p:tgtEl>
                                          <p:spTgt spid="57"/>
                                        </p:tgtEl>
                                      </p:cBhvr>
                                    </p:animEffect>
                                  </p:childTnLst>
                                </p:cTn>
                              </p:par>
                              <p:par>
                                <p:cTn id="89" presetID="5" presetClass="entr" presetSubtype="10" fill="hold" nodeType="with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checkerboard(across)">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p:bldP spid="14" grpId="0" animBg="1"/>
      <p:bldP spid="15" grpId="0" animBg="1"/>
      <p:bldP spid="16" grpId="0" animBg="1"/>
      <p:bldP spid="17" grpId="0" animBg="1"/>
      <p:bldP spid="18" grpId="0"/>
      <p:bldP spid="19" grpId="0" animBg="1"/>
      <p:bldP spid="20" grpId="0" animBg="1"/>
      <p:bldP spid="21" grpId="0" animBg="1"/>
      <p:bldP spid="22" grpId="0" animBg="1"/>
      <p:bldP spid="23" grpId="0"/>
      <p:bldP spid="24" grpId="0"/>
      <p:bldP spid="26" grpId="0"/>
      <p:bldP spid="27" grpId="0" animBg="1"/>
      <p:bldP spid="28" grpId="0" animBg="1"/>
      <p:bldP spid="29" grpId="0" animBg="1"/>
      <p:bldP spid="30" grpId="0"/>
      <p:bldP spid="31" grpId="0"/>
      <p:bldP spid="32" grpId="0" animBg="1"/>
      <p:bldP spid="50" grpId="0"/>
      <p:bldP spid="52" grpId="0" animBg="1"/>
      <p:bldP spid="53" grpId="0" animBg="1"/>
      <p:bldP spid="54" grpId="0" animBg="1"/>
      <p:bldP spid="55" grpId="0" animBg="1"/>
      <p:bldP spid="56" grpId="0"/>
      <p:bldP spid="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περιεχομένου 13">
            <a:extLst>
              <a:ext uri="{FF2B5EF4-FFF2-40B4-BE49-F238E27FC236}">
                <a16:creationId xmlns:a16="http://schemas.microsoft.com/office/drawing/2014/main" id="{6FCA0AF1-FFA3-436C-A2A4-6CA79E5CCC95}"/>
              </a:ext>
            </a:extLst>
          </p:cNvPr>
          <p:cNvSpPr txBox="1">
            <a:spLocks/>
          </p:cNvSpPr>
          <p:nvPr/>
        </p:nvSpPr>
        <p:spPr>
          <a:xfrm>
            <a:off x="901505" y="1814028"/>
            <a:ext cx="8879206" cy="60611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9pPr>
          </a:lstStyle>
          <a:p>
            <a:pPr marL="45720" marR="0" lvl="0" indent="0" algn="just" defTabSz="914400" rtl="0" eaLnBrk="1" fontAlgn="auto" latinLnBrk="0" hangingPunct="1">
              <a:lnSpc>
                <a:spcPct val="90000"/>
              </a:lnSpc>
              <a:spcBef>
                <a:spcPts val="1800"/>
              </a:spcBef>
              <a:spcAft>
                <a:spcPts val="0"/>
              </a:spcAft>
              <a:buClrTx/>
              <a:buSzPct val="80000"/>
              <a:buFont typeface="Arial" pitchFamily="34" charset="0"/>
              <a:buNone/>
              <a:tabLst/>
              <a:defRPr/>
            </a:pPr>
            <a:endParaRPr kumimoji="0" lang="el-GR" sz="2000" b="1" i="0" u="none" strike="noStrike" kern="1200" cap="none" spc="0" normalizeH="0" baseline="0" noProof="0" dirty="0">
              <a:ln>
                <a:noFill/>
              </a:ln>
              <a:solidFill>
                <a:srgbClr val="800000"/>
              </a:solidFill>
              <a:effectLst/>
              <a:uLnTx/>
              <a:uFillTx/>
              <a:ea typeface="+mn-ea"/>
              <a:cs typeface="+mn-cs"/>
            </a:endParaRPr>
          </a:p>
        </p:txBody>
      </p:sp>
      <p:sp>
        <p:nvSpPr>
          <p:cNvPr id="3" name="Ορθογώνιο 2">
            <a:extLst>
              <a:ext uri="{FF2B5EF4-FFF2-40B4-BE49-F238E27FC236}">
                <a16:creationId xmlns:a16="http://schemas.microsoft.com/office/drawing/2014/main" id="{D3510E3E-251D-49C1-8FA9-FEF1098BB096}"/>
              </a:ext>
            </a:extLst>
          </p:cNvPr>
          <p:cNvSpPr/>
          <p:nvPr/>
        </p:nvSpPr>
        <p:spPr>
          <a:xfrm>
            <a:off x="0" y="1131472"/>
            <a:ext cx="12192000" cy="643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white"/>
                </a:solidFill>
                <a:effectLst/>
                <a:uLnTx/>
                <a:uFillTx/>
                <a:ea typeface="+mn-ea"/>
                <a:cs typeface="+mn-cs"/>
              </a:rPr>
              <a:t>639.098.844€</a:t>
            </a:r>
            <a:r>
              <a:rPr kumimoji="0" lang="el-GR" sz="2400" b="0" i="0" u="none" strike="noStrike" kern="1200" cap="none" spc="0" normalizeH="0" baseline="0" noProof="0" dirty="0">
                <a:ln>
                  <a:noFill/>
                </a:ln>
                <a:solidFill>
                  <a:prstClr val="white"/>
                </a:solidFill>
                <a:effectLst/>
                <a:uLnTx/>
                <a:uFillTx/>
                <a:ea typeface="+mn-ea"/>
                <a:cs typeface="+mn-cs"/>
              </a:rPr>
              <a:t> Σύνολο Δημόσιας Δαπάνης</a:t>
            </a:r>
            <a:endParaRPr kumimoji="0" lang="el-GR" sz="2800" b="0" i="0" u="none" strike="noStrike" kern="1200" cap="none" spc="0" normalizeH="0" baseline="0" noProof="0" dirty="0">
              <a:ln>
                <a:noFill/>
              </a:ln>
              <a:solidFill>
                <a:prstClr val="white"/>
              </a:solidFill>
              <a:effectLst/>
              <a:uLnTx/>
              <a:uFillTx/>
              <a:ea typeface="+mn-ea"/>
              <a:cs typeface="+mn-cs"/>
            </a:endParaRPr>
          </a:p>
        </p:txBody>
      </p:sp>
      <p:graphicFrame>
        <p:nvGraphicFramePr>
          <p:cNvPr id="7" name="Γράφημα 6">
            <a:extLst>
              <a:ext uri="{FF2B5EF4-FFF2-40B4-BE49-F238E27FC236}">
                <a16:creationId xmlns:a16="http://schemas.microsoft.com/office/drawing/2014/main" id="{000A6C22-2D0D-44C2-8A99-C402E3D74769}"/>
              </a:ext>
            </a:extLst>
          </p:cNvPr>
          <p:cNvGraphicFramePr>
            <a:graphicFrameLocks/>
          </p:cNvGraphicFramePr>
          <p:nvPr>
            <p:extLst>
              <p:ext uri="{D42A27DB-BD31-4B8C-83A1-F6EECF244321}">
                <p14:modId xmlns:p14="http://schemas.microsoft.com/office/powerpoint/2010/main" val="1428133886"/>
              </p:ext>
            </p:extLst>
          </p:nvPr>
        </p:nvGraphicFramePr>
        <p:xfrm>
          <a:off x="1562100" y="1970587"/>
          <a:ext cx="9001125" cy="4887413"/>
        </p:xfrm>
        <a:graphic>
          <a:graphicData uri="http://schemas.openxmlformats.org/drawingml/2006/chart">
            <c:chart xmlns:c="http://schemas.openxmlformats.org/drawingml/2006/chart" xmlns:r="http://schemas.openxmlformats.org/officeDocument/2006/relationships" r:id="rId3"/>
          </a:graphicData>
        </a:graphic>
      </p:graphicFrame>
      <p:sp>
        <p:nvSpPr>
          <p:cNvPr id="2" name="Τίτλος 1">
            <a:extLst>
              <a:ext uri="{FF2B5EF4-FFF2-40B4-BE49-F238E27FC236}">
                <a16:creationId xmlns:a16="http://schemas.microsoft.com/office/drawing/2014/main" id="{E7E566BC-B936-DF20-B1FC-60B06C322F33}"/>
              </a:ext>
            </a:extLst>
          </p:cNvPr>
          <p:cNvSpPr txBox="1">
            <a:spLocks/>
          </p:cNvSpPr>
          <p:nvPr/>
        </p:nvSpPr>
        <p:spPr>
          <a:xfrm>
            <a:off x="0" y="197963"/>
            <a:ext cx="12192000" cy="597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BEDE"/>
                </a:solidFill>
                <a:latin typeface="Trebuchet MS" panose="020B0603020202020204" pitchFamily="34" charset="0"/>
                <a:ea typeface="+mj-ea"/>
                <a:cs typeface="+mj-cs"/>
              </a:defRPr>
            </a:lvl1pPr>
          </a:lstStyle>
          <a:p>
            <a:pPr algn="ctr"/>
            <a:r>
              <a:rPr lang="el-GR" sz="3400" b="1" dirty="0">
                <a:solidFill>
                  <a:srgbClr val="144E8C"/>
                </a:solidFill>
                <a:latin typeface="Calibri" panose="020F0502020204030204" pitchFamily="34" charset="0"/>
                <a:ea typeface="Times New Roman" panose="02020603050405020304" pitchFamily="18" charset="0"/>
              </a:rPr>
              <a:t>ΠεΠ ΑΜΘ 21-27</a:t>
            </a:r>
            <a:endParaRPr lang="el-GR" sz="3400" dirty="0">
              <a:solidFill>
                <a:srgbClr val="144E8C"/>
              </a:solidFill>
            </a:endParaRPr>
          </a:p>
        </p:txBody>
      </p:sp>
    </p:spTree>
    <p:extLst>
      <p:ext uri="{BB962C8B-B14F-4D97-AF65-F5344CB8AC3E}">
        <p14:creationId xmlns:p14="http://schemas.microsoft.com/office/powerpoint/2010/main" val="358053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7" grpId="0">
        <p:bldAsOne/>
      </p:bldGraphic>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86BA47AE-0AAB-92A9-79F7-169AF2128654}"/>
              </a:ext>
            </a:extLst>
          </p:cNvPr>
          <p:cNvGraphicFramePr>
            <a:graphicFrameLocks noGrp="1"/>
          </p:cNvGraphicFramePr>
          <p:nvPr>
            <p:extLst>
              <p:ext uri="{D42A27DB-BD31-4B8C-83A1-F6EECF244321}">
                <p14:modId xmlns:p14="http://schemas.microsoft.com/office/powerpoint/2010/main" val="2983395164"/>
              </p:ext>
            </p:extLst>
          </p:nvPr>
        </p:nvGraphicFramePr>
        <p:xfrm>
          <a:off x="2111605" y="3163104"/>
          <a:ext cx="6928700" cy="2458142"/>
        </p:xfrm>
        <a:graphic>
          <a:graphicData uri="http://schemas.openxmlformats.org/drawingml/2006/table">
            <a:tbl>
              <a:tblPr firstRow="1" firstCol="1" bandRow="1">
                <a:tableStyleId>{21E4AEA4-8DFA-4A89-87EB-49C32662AFE0}</a:tableStyleId>
              </a:tblPr>
              <a:tblGrid>
                <a:gridCol w="2176431">
                  <a:extLst>
                    <a:ext uri="{9D8B030D-6E8A-4147-A177-3AD203B41FA5}">
                      <a16:colId xmlns:a16="http://schemas.microsoft.com/office/drawing/2014/main" val="1319264506"/>
                    </a:ext>
                  </a:extLst>
                </a:gridCol>
                <a:gridCol w="1976727">
                  <a:extLst>
                    <a:ext uri="{9D8B030D-6E8A-4147-A177-3AD203B41FA5}">
                      <a16:colId xmlns:a16="http://schemas.microsoft.com/office/drawing/2014/main" val="617670081"/>
                    </a:ext>
                  </a:extLst>
                </a:gridCol>
                <a:gridCol w="2775542">
                  <a:extLst>
                    <a:ext uri="{9D8B030D-6E8A-4147-A177-3AD203B41FA5}">
                      <a16:colId xmlns:a16="http://schemas.microsoft.com/office/drawing/2014/main" val="639638644"/>
                    </a:ext>
                  </a:extLst>
                </a:gridCol>
              </a:tblGrid>
              <a:tr h="417606">
                <a:tc>
                  <a:txBody>
                    <a:bodyPr/>
                    <a:lstStyle/>
                    <a:p>
                      <a:pPr algn="ctr">
                        <a:lnSpc>
                          <a:spcPct val="107000"/>
                        </a:lnSpc>
                        <a:spcBef>
                          <a:spcPts val="300"/>
                        </a:spcBef>
                        <a:spcAft>
                          <a:spcPts val="300"/>
                        </a:spcAft>
                      </a:pPr>
                      <a:r>
                        <a:rPr lang="el-GR" sz="1600" kern="0" dirty="0">
                          <a:effectLst/>
                        </a:rPr>
                        <a:t>Είδος έρευνας</a:t>
                      </a:r>
                      <a:endParaRPr lang="el-GR" sz="1600" kern="100" dirty="0">
                        <a:effectLst/>
                        <a:latin typeface="+mj-lt"/>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300"/>
                        </a:spcBef>
                        <a:spcAft>
                          <a:spcPts val="300"/>
                        </a:spcAft>
                      </a:pPr>
                      <a:r>
                        <a:rPr lang="el-GR" sz="1600" kern="0" dirty="0">
                          <a:effectLst/>
                        </a:rPr>
                        <a:t>Μεσαίες επιχειρήσεις</a:t>
                      </a:r>
                      <a:endParaRPr lang="el-GR" sz="1600" kern="100" dirty="0">
                        <a:effectLst/>
                        <a:latin typeface="+mj-lt"/>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300"/>
                        </a:spcBef>
                        <a:spcAft>
                          <a:spcPts val="300"/>
                        </a:spcAft>
                      </a:pPr>
                      <a:r>
                        <a:rPr lang="el-GR" sz="1600" kern="0" dirty="0">
                          <a:effectLst/>
                        </a:rPr>
                        <a:t>Πολύ μικρές και μικρές επιχειρήσεις</a:t>
                      </a:r>
                      <a:endParaRPr lang="el-GR" sz="1600" kern="100" dirty="0">
                        <a:effectLst/>
                        <a:latin typeface="+mj-lt"/>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90807005"/>
                  </a:ext>
                </a:extLst>
              </a:tr>
              <a:tr h="386135">
                <a:tc>
                  <a:txBody>
                    <a:bodyPr/>
                    <a:lstStyle/>
                    <a:p>
                      <a:pPr algn="ctr">
                        <a:lnSpc>
                          <a:spcPct val="107000"/>
                        </a:lnSpc>
                        <a:spcBef>
                          <a:spcPts val="300"/>
                        </a:spcBef>
                        <a:spcAft>
                          <a:spcPts val="300"/>
                        </a:spcAft>
                      </a:pPr>
                      <a:r>
                        <a:rPr lang="el-GR" sz="1600" kern="0" dirty="0">
                          <a:effectLst/>
                        </a:rPr>
                        <a:t>Βιομηχανική έρευνα</a:t>
                      </a:r>
                      <a:endParaRPr lang="el-GR" sz="1600" kern="100" dirty="0">
                        <a:effectLst/>
                        <a:latin typeface="+mj-lt"/>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300"/>
                        </a:spcBef>
                        <a:spcAft>
                          <a:spcPts val="300"/>
                        </a:spcAft>
                      </a:pPr>
                      <a:r>
                        <a:rPr lang="el-GR" sz="1600" b="0" kern="0" dirty="0">
                          <a:effectLst/>
                        </a:rPr>
                        <a:t>60%</a:t>
                      </a:r>
                      <a:endParaRPr lang="el-GR" sz="1600" b="0" kern="100" dirty="0">
                        <a:effectLst/>
                        <a:latin typeface="+mj-lt"/>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300"/>
                        </a:spcBef>
                        <a:spcAft>
                          <a:spcPts val="300"/>
                        </a:spcAft>
                      </a:pPr>
                      <a:r>
                        <a:rPr lang="el-GR" sz="1600" b="0" kern="0">
                          <a:effectLst/>
                        </a:rPr>
                        <a:t>70%</a:t>
                      </a:r>
                      <a:endParaRPr lang="el-GR" sz="1600" b="0" kern="100">
                        <a:effectLst/>
                        <a:latin typeface="+mj-lt"/>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82574426"/>
                  </a:ext>
                </a:extLst>
              </a:tr>
              <a:tr h="627563">
                <a:tc>
                  <a:txBody>
                    <a:bodyPr/>
                    <a:lstStyle/>
                    <a:p>
                      <a:pPr algn="ctr">
                        <a:lnSpc>
                          <a:spcPct val="107000"/>
                        </a:lnSpc>
                        <a:spcBef>
                          <a:spcPts val="300"/>
                        </a:spcBef>
                        <a:spcAft>
                          <a:spcPts val="300"/>
                        </a:spcAft>
                      </a:pPr>
                      <a:r>
                        <a:rPr lang="el-GR" sz="1600" kern="0" dirty="0">
                          <a:effectLst/>
                        </a:rPr>
                        <a:t>Βιομηχανική έρευνα υπό προϋποθέσεις(*)</a:t>
                      </a:r>
                      <a:endParaRPr lang="el-GR" sz="1600" kern="100" dirty="0">
                        <a:effectLst/>
                        <a:latin typeface="+mj-lt"/>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300"/>
                        </a:spcBef>
                        <a:spcAft>
                          <a:spcPts val="300"/>
                        </a:spcAft>
                      </a:pPr>
                      <a:r>
                        <a:rPr lang="el-GR" sz="1600" b="0" kern="0" dirty="0">
                          <a:effectLst/>
                        </a:rPr>
                        <a:t>75%</a:t>
                      </a:r>
                      <a:endParaRPr lang="el-GR" sz="1600" b="0" kern="100" dirty="0">
                        <a:effectLst/>
                        <a:latin typeface="+mj-lt"/>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300"/>
                        </a:spcBef>
                        <a:spcAft>
                          <a:spcPts val="300"/>
                        </a:spcAft>
                      </a:pPr>
                      <a:r>
                        <a:rPr lang="el-GR" sz="1600" b="0" kern="0" dirty="0">
                          <a:effectLst/>
                        </a:rPr>
                        <a:t>80%</a:t>
                      </a:r>
                      <a:endParaRPr lang="el-GR" sz="1600" b="0" kern="100" dirty="0">
                        <a:effectLst/>
                        <a:latin typeface="+mj-lt"/>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07115645"/>
                  </a:ext>
                </a:extLst>
              </a:tr>
              <a:tr h="306658">
                <a:tc>
                  <a:txBody>
                    <a:bodyPr/>
                    <a:lstStyle/>
                    <a:p>
                      <a:pPr algn="ctr">
                        <a:lnSpc>
                          <a:spcPct val="107000"/>
                        </a:lnSpc>
                        <a:spcBef>
                          <a:spcPts val="300"/>
                        </a:spcBef>
                        <a:spcAft>
                          <a:spcPts val="300"/>
                        </a:spcAft>
                      </a:pPr>
                      <a:r>
                        <a:rPr lang="el-GR" sz="1600" kern="0" dirty="0">
                          <a:effectLst/>
                        </a:rPr>
                        <a:t>Πειραματική ανάπτυξη</a:t>
                      </a:r>
                      <a:endParaRPr lang="el-GR" sz="1600" kern="100" dirty="0">
                        <a:effectLst/>
                        <a:latin typeface="+mj-lt"/>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300"/>
                        </a:spcBef>
                        <a:spcAft>
                          <a:spcPts val="300"/>
                        </a:spcAft>
                      </a:pPr>
                      <a:r>
                        <a:rPr lang="el-GR" sz="1600" b="0" kern="0" dirty="0">
                          <a:effectLst/>
                        </a:rPr>
                        <a:t>35%</a:t>
                      </a:r>
                      <a:endParaRPr lang="el-GR" sz="1600" b="0" kern="100" dirty="0">
                        <a:effectLst/>
                        <a:latin typeface="+mj-lt"/>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300"/>
                        </a:spcBef>
                        <a:spcAft>
                          <a:spcPts val="300"/>
                        </a:spcAft>
                      </a:pPr>
                      <a:r>
                        <a:rPr lang="el-GR" sz="1600" b="0" kern="0" dirty="0">
                          <a:effectLst/>
                        </a:rPr>
                        <a:t>45%</a:t>
                      </a:r>
                      <a:endParaRPr lang="el-GR" sz="1600" b="0" kern="100" dirty="0">
                        <a:effectLst/>
                        <a:latin typeface="+mj-lt"/>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70330683"/>
                  </a:ext>
                </a:extLst>
              </a:tr>
              <a:tr h="627563">
                <a:tc>
                  <a:txBody>
                    <a:bodyPr/>
                    <a:lstStyle/>
                    <a:p>
                      <a:pPr algn="ctr">
                        <a:lnSpc>
                          <a:spcPct val="107000"/>
                        </a:lnSpc>
                        <a:spcBef>
                          <a:spcPts val="300"/>
                        </a:spcBef>
                        <a:spcAft>
                          <a:spcPts val="300"/>
                        </a:spcAft>
                      </a:pPr>
                      <a:r>
                        <a:rPr lang="el-GR" sz="1600" kern="0" dirty="0">
                          <a:effectLst/>
                        </a:rPr>
                        <a:t>Πειραματική ανάπτυξη υπό προϋποθέσεις(*)</a:t>
                      </a:r>
                      <a:endParaRPr lang="el-GR" sz="1600" kern="100" dirty="0">
                        <a:effectLst/>
                        <a:latin typeface="+mj-lt"/>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300"/>
                        </a:spcBef>
                        <a:spcAft>
                          <a:spcPts val="300"/>
                        </a:spcAft>
                      </a:pPr>
                      <a:r>
                        <a:rPr lang="el-GR" sz="1600" b="0" kern="0" dirty="0">
                          <a:effectLst/>
                        </a:rPr>
                        <a:t>50%</a:t>
                      </a:r>
                      <a:endParaRPr lang="el-GR" sz="1600" b="0" kern="100" dirty="0">
                        <a:effectLst/>
                        <a:latin typeface="+mj-lt"/>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Bef>
                          <a:spcPts val="300"/>
                        </a:spcBef>
                        <a:spcAft>
                          <a:spcPts val="300"/>
                        </a:spcAft>
                      </a:pPr>
                      <a:r>
                        <a:rPr lang="el-GR" sz="1600" b="0" kern="0" dirty="0">
                          <a:effectLst/>
                        </a:rPr>
                        <a:t>60%</a:t>
                      </a:r>
                      <a:endParaRPr lang="el-GR" sz="1600" b="0" kern="100" dirty="0">
                        <a:effectLst/>
                        <a:latin typeface="+mj-lt"/>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21621189"/>
                  </a:ext>
                </a:extLst>
              </a:tr>
            </a:tbl>
          </a:graphicData>
        </a:graphic>
      </p:graphicFrame>
      <p:sp>
        <p:nvSpPr>
          <p:cNvPr id="3" name="Rectangle 1">
            <a:extLst>
              <a:ext uri="{FF2B5EF4-FFF2-40B4-BE49-F238E27FC236}">
                <a16:creationId xmlns:a16="http://schemas.microsoft.com/office/drawing/2014/main" id="{C665A368-6A64-1D28-FF11-27086E42AC0E}"/>
              </a:ext>
            </a:extLst>
          </p:cNvPr>
          <p:cNvSpPr>
            <a:spLocks noChangeArrowheads="1"/>
          </p:cNvSpPr>
          <p:nvPr/>
        </p:nvSpPr>
        <p:spPr bwMode="auto">
          <a:xfrm>
            <a:off x="0" y="1037525"/>
            <a:ext cx="121920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l-GR" altLang="el-GR" sz="1600" b="0" i="0" u="none" strike="noStrike" kern="1200" cap="none" spc="0" normalizeH="0" baseline="0" noProof="0" dirty="0">
                <a:ln>
                  <a:noFill/>
                </a:ln>
                <a:solidFill>
                  <a:prstClr val="black"/>
                </a:solidFill>
                <a:effectLst/>
                <a:uLnTx/>
                <a:uFillTx/>
                <a:latin typeface="Calibri Light" panose="020F0302020204030204"/>
                <a:ea typeface="Aptos" panose="020B0004020202020204" pitchFamily="34" charset="0"/>
                <a:cs typeface="Calibri" panose="020F0502020204030204" pitchFamily="34" charset="0"/>
              </a:rPr>
              <a:t>Η ένταση ενίσχυσης της πράξης έρευνας και ανάπτυξης ενός δικαιούχου καθορίζεται από:</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l-GR" altLang="el-GR" sz="1600" b="0" i="0" u="none" strike="noStrike" kern="1200" cap="none" spc="0" normalizeH="0" baseline="0" noProof="0" dirty="0">
              <a:ln>
                <a:noFill/>
              </a:ln>
              <a:solidFill>
                <a:prstClr val="black"/>
              </a:solidFill>
              <a:effectLst/>
              <a:uLnTx/>
              <a:uFillTx/>
              <a:latin typeface="Calibri Light" panose="020F0302020204030204"/>
              <a:ea typeface="Aptos" panose="020B0004020202020204" pitchFamily="34" charset="0"/>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l-GR" altLang="el-GR" sz="1600" b="0" i="0" u="none" strike="noStrike" kern="1200" cap="none" spc="0" normalizeH="0" baseline="0" noProof="0" dirty="0">
                <a:ln>
                  <a:noFill/>
                </a:ln>
                <a:solidFill>
                  <a:prstClr val="black"/>
                </a:solidFill>
                <a:effectLst/>
                <a:uLnTx/>
                <a:uFillTx/>
                <a:latin typeface="Calibri Light" panose="020F0302020204030204"/>
                <a:ea typeface="Aptos" panose="020B0004020202020204" pitchFamily="34" charset="0"/>
                <a:cs typeface="Calibri" panose="020F0502020204030204" pitchFamily="34" charset="0"/>
              </a:rPr>
              <a:t>τον χαρακτηρισμό της </a:t>
            </a:r>
            <a:r>
              <a:rPr kumimoji="0" lang="el-GR" altLang="el-GR" sz="1600" b="1" i="0" u="none" strike="noStrike" kern="1200" cap="none" spc="0" normalizeH="0" baseline="0" noProof="0" dirty="0">
                <a:ln>
                  <a:noFill/>
                </a:ln>
                <a:solidFill>
                  <a:prstClr val="black"/>
                </a:solidFill>
                <a:effectLst/>
                <a:uLnTx/>
                <a:uFillTx/>
                <a:latin typeface="Calibri Light" panose="020F0302020204030204"/>
                <a:ea typeface="Aptos" panose="020B0004020202020204" pitchFamily="34" charset="0"/>
                <a:cs typeface="Calibri" panose="020F0502020204030204" pitchFamily="34" charset="0"/>
              </a:rPr>
              <a:t>κατηγορίας έρευνας και ανάπτυξης </a:t>
            </a:r>
            <a:r>
              <a:rPr kumimoji="0" lang="el-GR" altLang="el-GR" sz="1600" b="0" i="0" u="none" strike="noStrike" kern="1200" cap="none" spc="0" normalizeH="0" baseline="0" noProof="0" dirty="0">
                <a:ln>
                  <a:noFill/>
                </a:ln>
                <a:solidFill>
                  <a:prstClr val="black"/>
                </a:solidFill>
                <a:effectLst/>
                <a:uLnTx/>
                <a:uFillTx/>
                <a:latin typeface="Calibri Light" panose="020F0302020204030204"/>
                <a:ea typeface="Aptos" panose="020B0004020202020204" pitchFamily="34" charset="0"/>
                <a:cs typeface="Calibri" panose="020F0502020204030204" pitchFamily="34" charset="0"/>
              </a:rPr>
              <a:t>(βιομηχανική έρευνα, πειραματική ανάπτυξη) κάθε ενότητας εργασίας του έργου και</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l-GR" altLang="el-GR" sz="1600" b="0" i="0" u="none" strike="noStrike" kern="1200" cap="none" spc="0" normalizeH="0" baseline="0" noProof="0" dirty="0">
                <a:ln>
                  <a:noFill/>
                </a:ln>
                <a:solidFill>
                  <a:prstClr val="black"/>
                </a:solidFill>
                <a:effectLst/>
                <a:uLnTx/>
                <a:uFillTx/>
                <a:latin typeface="Calibri Light" panose="020F0302020204030204"/>
                <a:ea typeface="Aptos" panose="020B0004020202020204" pitchFamily="34" charset="0"/>
                <a:cs typeface="Calibri" panose="020F0502020204030204" pitchFamily="34" charset="0"/>
              </a:rPr>
              <a:t>το </a:t>
            </a:r>
            <a:r>
              <a:rPr kumimoji="0" lang="el-GR" altLang="el-GR" sz="1600" b="1" i="0" u="none" strike="noStrike" kern="1200" cap="none" spc="0" normalizeH="0" baseline="0" noProof="0" dirty="0">
                <a:ln>
                  <a:noFill/>
                </a:ln>
                <a:solidFill>
                  <a:prstClr val="black"/>
                </a:solidFill>
                <a:effectLst/>
                <a:uLnTx/>
                <a:uFillTx/>
                <a:latin typeface="Calibri Light" panose="020F0302020204030204"/>
                <a:ea typeface="Aptos" panose="020B0004020202020204" pitchFamily="34" charset="0"/>
                <a:cs typeface="Calibri" panose="020F0502020204030204" pitchFamily="34" charset="0"/>
              </a:rPr>
              <a:t>μέγεθος </a:t>
            </a:r>
            <a:r>
              <a:rPr kumimoji="0" lang="el-GR" altLang="el-GR" sz="1600" b="0" i="0" u="none" strike="noStrike" kern="1200" cap="none" spc="0" normalizeH="0" baseline="0" noProof="0" dirty="0">
                <a:ln>
                  <a:noFill/>
                </a:ln>
                <a:solidFill>
                  <a:prstClr val="black"/>
                </a:solidFill>
                <a:effectLst/>
                <a:uLnTx/>
                <a:uFillTx/>
                <a:latin typeface="Calibri Light" panose="020F0302020204030204"/>
                <a:ea typeface="Aptos" panose="020B0004020202020204" pitchFamily="34" charset="0"/>
                <a:cs typeface="Calibri" panose="020F0502020204030204" pitchFamily="34" charset="0"/>
              </a:rPr>
              <a:t>της επιχείρησης (πολύ μικρή, μικρή ή μεσαία).</a:t>
            </a:r>
            <a:endParaRPr kumimoji="0" lang="el-GR" altLang="el-GR" sz="1600" b="0" i="0" u="none" strike="noStrike" kern="1200" cap="none" spc="0" normalizeH="0" baseline="0" noProof="0" dirty="0">
              <a:ln>
                <a:noFill/>
              </a:ln>
              <a:solidFill>
                <a:prstClr val="black"/>
              </a:solidFill>
              <a:effectLst/>
              <a:uLnTx/>
              <a:uFillTx/>
              <a:latin typeface="Calibri Light" panose="020F0302020204030204"/>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l-GR" altLang="el-GR" sz="1600" b="0" i="0" u="none" strike="noStrike" kern="1200" cap="none" spc="0" normalizeH="0" baseline="0" noProof="0" dirty="0">
              <a:ln>
                <a:noFill/>
              </a:ln>
              <a:solidFill>
                <a:prstClr val="black"/>
              </a:solidFill>
              <a:effectLst/>
              <a:uLnTx/>
              <a:uFillTx/>
              <a:latin typeface="Calibri Light" panose="020F0302020204030204"/>
              <a:ea typeface="Aptos" panose="020B000402020202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l-GR" altLang="el-GR" sz="1600" b="0" i="0" u="none" strike="noStrike" kern="1200" cap="none" spc="0" normalizeH="0" baseline="0" noProof="0" dirty="0">
                <a:ln>
                  <a:noFill/>
                </a:ln>
                <a:solidFill>
                  <a:prstClr val="black"/>
                </a:solidFill>
                <a:effectLst/>
                <a:uLnTx/>
                <a:uFillTx/>
                <a:latin typeface="Calibri Light" panose="020F0302020204030204"/>
                <a:ea typeface="Aptos" panose="020B0004020202020204" pitchFamily="34" charset="0"/>
                <a:cs typeface="Calibri" panose="020F0502020204030204" pitchFamily="34" charset="0"/>
              </a:rPr>
              <a:t>Η ένταση ενίσχυσης ενός δικαιούχου είναι ίση για όλες τις κατηγορίες δαπάνης που συμπεριλαμβάνει κάθε διαφορετική ενότητα εργασίας του προτεινόμενου έργου. Αναλυτικά οι εντάσεις των ενισχύσεων αποτυπώνονται παρακάτω ανά παρέμβαση, ανά χαρακτηρισμό ενότητας εργασίας και ανάλογα με το μέγεθος επιχείρησης.</a:t>
            </a:r>
            <a:endParaRPr kumimoji="0" lang="el-GR" altLang="el-GR" sz="1600" b="0" i="0" u="none" strike="noStrike" kern="1200" cap="none" spc="0" normalizeH="0" baseline="0" noProof="0" dirty="0">
              <a:ln>
                <a:noFill/>
              </a:ln>
              <a:solidFill>
                <a:prstClr val="black"/>
              </a:solidFill>
              <a:effectLst/>
              <a:uLnTx/>
              <a:uFillTx/>
              <a:latin typeface="Calibri Light" panose="020F0302020204030204"/>
            </a:endParaRPr>
          </a:p>
        </p:txBody>
      </p:sp>
      <p:sp>
        <p:nvSpPr>
          <p:cNvPr id="4" name="Τίτλος 1">
            <a:extLst>
              <a:ext uri="{FF2B5EF4-FFF2-40B4-BE49-F238E27FC236}">
                <a16:creationId xmlns:a16="http://schemas.microsoft.com/office/drawing/2014/main" id="{DDFA3B46-BACD-B10D-B98F-9F70C44821EE}"/>
              </a:ext>
            </a:extLst>
          </p:cNvPr>
          <p:cNvSpPr txBox="1">
            <a:spLocks/>
          </p:cNvSpPr>
          <p:nvPr/>
        </p:nvSpPr>
        <p:spPr>
          <a:xfrm>
            <a:off x="377301" y="186506"/>
            <a:ext cx="6087508" cy="1033669"/>
          </a:xfrm>
          <a:prstGeom prst="rect">
            <a:avLst/>
          </a:prstGeom>
        </p:spPr>
        <p:txBody>
          <a:bodyPr vert="horz" lIns="91440" tIns="45720" rIns="91440" bIns="45720" rtlCol="0" anchor="ctr">
            <a:normAutofit/>
          </a:bodyPr>
          <a:lstStyle>
            <a:lvl1pPr>
              <a:lnSpc>
                <a:spcPct val="90000"/>
              </a:lnSpc>
              <a:spcBef>
                <a:spcPct val="0"/>
              </a:spcBef>
              <a:buNone/>
              <a:defRPr sz="3400">
                <a:solidFill>
                  <a:srgbClr val="19BEDE"/>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3400" b="0" i="0" u="none" strike="noStrike" kern="1200" cap="none" spc="0" normalizeH="0" baseline="0" noProof="0" dirty="0">
                <a:ln>
                  <a:noFill/>
                </a:ln>
                <a:solidFill>
                  <a:srgbClr val="19BEDE"/>
                </a:solidFill>
                <a:effectLst/>
                <a:uLnTx/>
                <a:uFillTx/>
                <a:latin typeface="Trebuchet MS" panose="020B0603020202020204" pitchFamily="34" charset="0"/>
                <a:ea typeface="+mj-ea"/>
                <a:cs typeface="+mj-cs"/>
              </a:rPr>
              <a:t>Ένταση ενίσχυσης</a:t>
            </a:r>
            <a:endParaRPr kumimoji="0" lang="en-US" sz="3400" b="0" i="0" u="none" strike="noStrike" kern="1200" cap="none" spc="0" normalizeH="0" baseline="0" noProof="0" dirty="0">
              <a:ln>
                <a:noFill/>
              </a:ln>
              <a:solidFill>
                <a:srgbClr val="19BEDE"/>
              </a:solidFill>
              <a:effectLst/>
              <a:uLnTx/>
              <a:uFillTx/>
              <a:latin typeface="Trebuchet MS" panose="020B0603020202020204" pitchFamily="34" charset="0"/>
              <a:ea typeface="+mj-ea"/>
              <a:cs typeface="+mj-cs"/>
            </a:endParaRPr>
          </a:p>
        </p:txBody>
      </p:sp>
      <p:pic>
        <p:nvPicPr>
          <p:cNvPr id="5" name="Εικόνα 4">
            <a:extLst>
              <a:ext uri="{FF2B5EF4-FFF2-40B4-BE49-F238E27FC236}">
                <a16:creationId xmlns:a16="http://schemas.microsoft.com/office/drawing/2014/main" id="{B61F56A1-4A4C-CECB-9DA1-87EFA6F64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936" y="212273"/>
            <a:ext cx="3930064" cy="597603"/>
          </a:xfrm>
          <a:prstGeom prst="rect">
            <a:avLst/>
          </a:prstGeom>
        </p:spPr>
      </p:pic>
      <p:sp>
        <p:nvSpPr>
          <p:cNvPr id="7" name="TextBox 6">
            <a:extLst>
              <a:ext uri="{FF2B5EF4-FFF2-40B4-BE49-F238E27FC236}">
                <a16:creationId xmlns:a16="http://schemas.microsoft.com/office/drawing/2014/main" id="{7A2C0EEC-993E-C355-3812-FBA17650F0F6}"/>
              </a:ext>
            </a:extLst>
          </p:cNvPr>
          <p:cNvSpPr txBox="1"/>
          <p:nvPr/>
        </p:nvSpPr>
        <p:spPr>
          <a:xfrm>
            <a:off x="0" y="5707385"/>
            <a:ext cx="1219200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l-GR" sz="1200" b="0" i="0" u="none" strike="noStrike" kern="100" cap="none" spc="0" normalizeH="0" baseline="0" noProof="0" dirty="0">
                <a:ln>
                  <a:noFill/>
                </a:ln>
                <a:solidFill>
                  <a:prstClr val="black"/>
                </a:solidFill>
                <a:effectLst/>
                <a:uLnTx/>
                <a:uFillTx/>
                <a:latin typeface="Calibri Light" panose="020F0302020204030204"/>
                <a:ea typeface="Aptos" panose="020B0004020202020204" pitchFamily="34" charset="0"/>
                <a:cs typeface="Calibri" panose="020F0502020204030204" pitchFamily="34" charset="0"/>
              </a:rPr>
              <a:t>(*) Η προσαυξημένη ένταση της ενίσχυσης για τη βιομηχανική έρευνα και την πειραματική ανάπτυξη ισχύει, εάν τα αποτελέσματα του έργου διαδίδονται ευρέως μέσω συνεδρίων, δημοσιεύσεων, αποθετηρίων ελεύθερης πρόσβασης ή μέσω δωρεάν λογισμικού ή λογισμικού ανοικτής πηγής.</a:t>
            </a:r>
            <a:endParaRPr kumimoji="0" lang="el-GR" sz="1200" b="0" i="0" u="none" strike="noStrike" kern="100" cap="none" spc="0" normalizeH="0" baseline="0" noProof="0" dirty="0">
              <a:ln>
                <a:noFill/>
              </a:ln>
              <a:solidFill>
                <a:prstClr val="black"/>
              </a:solidFill>
              <a:effectLst/>
              <a:uLnTx/>
              <a:uFillTx/>
              <a:latin typeface="Calibri Light" panose="020F0302020204030204"/>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44531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9EACDD-7D2C-7D1B-BB0F-6358C19CC09C}"/>
              </a:ext>
            </a:extLst>
          </p:cNvPr>
          <p:cNvSpPr txBox="1">
            <a:spLocks/>
          </p:cNvSpPr>
          <p:nvPr/>
        </p:nvSpPr>
        <p:spPr>
          <a:xfrm>
            <a:off x="388329" y="304031"/>
            <a:ext cx="6802775" cy="774961"/>
          </a:xfrm>
          <a:prstGeom prst="rect">
            <a:avLst/>
          </a:prstGeom>
        </p:spPr>
        <p:txBody>
          <a:bodyPr vert="horz" lIns="91440" tIns="45720" rIns="91440" bIns="45720" rtlCol="0" anchor="ctr">
            <a:normAutofit/>
          </a:bodyPr>
          <a:lstStyle>
            <a:defPPr>
              <a:defRPr lang="el-GR"/>
            </a:defPPr>
            <a:lvl1pPr>
              <a:lnSpc>
                <a:spcPct val="90000"/>
              </a:lnSpc>
              <a:spcBef>
                <a:spcPct val="0"/>
              </a:spcBef>
              <a:buNone/>
              <a:defRPr sz="3400">
                <a:solidFill>
                  <a:srgbClr val="19BEDE"/>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dirty="0">
                <a:ln>
                  <a:noFill/>
                </a:ln>
                <a:solidFill>
                  <a:srgbClr val="19BEDE"/>
                </a:solidFill>
                <a:effectLst/>
                <a:uLnTx/>
                <a:uFillTx/>
                <a:latin typeface="Trebuchet MS" panose="020B0603020202020204" pitchFamily="34" charset="0"/>
                <a:ea typeface="+mj-ea"/>
                <a:cs typeface="+mj-cs"/>
              </a:rPr>
              <a:t>Επ</a:t>
            </a:r>
            <a:r>
              <a:rPr kumimoji="0" lang="en-US" sz="3400" b="0" i="0" u="none" strike="noStrike" kern="1200" cap="none" spc="0" normalizeH="0" baseline="0" noProof="0" dirty="0" err="1">
                <a:ln>
                  <a:noFill/>
                </a:ln>
                <a:solidFill>
                  <a:srgbClr val="19BEDE"/>
                </a:solidFill>
                <a:effectLst/>
                <a:uLnTx/>
                <a:uFillTx/>
                <a:latin typeface="Trebuchet MS" panose="020B0603020202020204" pitchFamily="34" charset="0"/>
                <a:ea typeface="+mj-ea"/>
                <a:cs typeface="+mj-cs"/>
              </a:rPr>
              <a:t>ιλέξιμες</a:t>
            </a:r>
            <a:r>
              <a:rPr kumimoji="0" lang="en-US" sz="3400" b="0" i="0" u="none" strike="noStrike" kern="1200" cap="none" spc="0" normalizeH="0" baseline="0" noProof="0" dirty="0">
                <a:ln>
                  <a:noFill/>
                </a:ln>
                <a:solidFill>
                  <a:srgbClr val="19BEDE"/>
                </a:solidFill>
                <a:effectLst/>
                <a:uLnTx/>
                <a:uFillTx/>
                <a:latin typeface="Trebuchet MS" panose="020B0603020202020204" pitchFamily="34" charset="0"/>
                <a:ea typeface="+mj-ea"/>
                <a:cs typeface="+mj-cs"/>
              </a:rPr>
              <a:t> δαπ</a:t>
            </a:r>
            <a:r>
              <a:rPr kumimoji="0" lang="en-US" sz="3400" b="0" i="0" u="none" strike="noStrike" kern="1200" cap="none" spc="0" normalizeH="0" baseline="0" noProof="0" dirty="0" err="1">
                <a:ln>
                  <a:noFill/>
                </a:ln>
                <a:solidFill>
                  <a:srgbClr val="19BEDE"/>
                </a:solidFill>
                <a:effectLst/>
                <a:uLnTx/>
                <a:uFillTx/>
                <a:latin typeface="Trebuchet MS" panose="020B0603020202020204" pitchFamily="34" charset="0"/>
                <a:ea typeface="+mj-ea"/>
                <a:cs typeface="+mj-cs"/>
              </a:rPr>
              <a:t>άνες</a:t>
            </a:r>
            <a:endParaRPr kumimoji="0" lang="en-US" sz="3400" b="0" i="0" u="none" strike="noStrike" kern="1200" cap="none" spc="0" normalizeH="0" baseline="0" noProof="0" dirty="0">
              <a:ln>
                <a:noFill/>
              </a:ln>
              <a:solidFill>
                <a:srgbClr val="19BEDE"/>
              </a:solidFill>
              <a:effectLst/>
              <a:uLnTx/>
              <a:uFillTx/>
              <a:latin typeface="Trebuchet MS" panose="020B0603020202020204" pitchFamily="34" charset="0"/>
              <a:ea typeface="+mj-ea"/>
              <a:cs typeface="+mj-cs"/>
            </a:endParaRPr>
          </a:p>
        </p:txBody>
      </p:sp>
      <p:pic>
        <p:nvPicPr>
          <p:cNvPr id="3" name="Εικόνα 2">
            <a:extLst>
              <a:ext uri="{FF2B5EF4-FFF2-40B4-BE49-F238E27FC236}">
                <a16:creationId xmlns:a16="http://schemas.microsoft.com/office/drawing/2014/main" id="{129BBF17-FCAF-5056-A99C-BDC7A59AA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936" y="185639"/>
            <a:ext cx="3930064" cy="597603"/>
          </a:xfrm>
          <a:prstGeom prst="rect">
            <a:avLst/>
          </a:prstGeom>
        </p:spPr>
      </p:pic>
      <p:grpSp>
        <p:nvGrpSpPr>
          <p:cNvPr id="8" name="Ομάδα 7">
            <a:extLst>
              <a:ext uri="{FF2B5EF4-FFF2-40B4-BE49-F238E27FC236}">
                <a16:creationId xmlns:a16="http://schemas.microsoft.com/office/drawing/2014/main" id="{0A441E0A-7F9C-6B98-BCAC-6DF5B2641FEA}"/>
              </a:ext>
            </a:extLst>
          </p:cNvPr>
          <p:cNvGrpSpPr/>
          <p:nvPr/>
        </p:nvGrpSpPr>
        <p:grpSpPr>
          <a:xfrm>
            <a:off x="388329" y="4771226"/>
            <a:ext cx="11309694" cy="585216"/>
            <a:chOff x="394251" y="4872299"/>
            <a:chExt cx="11309694" cy="585216"/>
          </a:xfrm>
        </p:grpSpPr>
        <p:pic>
          <p:nvPicPr>
            <p:cNvPr id="28" name="Γραφικό 27" descr="Ντοσιέ επιλεγμένο περίγραμμα">
              <a:extLst>
                <a:ext uri="{FF2B5EF4-FFF2-40B4-BE49-F238E27FC236}">
                  <a16:creationId xmlns:a16="http://schemas.microsoft.com/office/drawing/2014/main" id="{51EF5B43-7B8F-86A9-ACB0-D9D4F0054F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251" y="4873752"/>
              <a:ext cx="472197" cy="466344"/>
            </a:xfrm>
            <a:prstGeom prst="rect">
              <a:avLst/>
            </a:prstGeom>
          </p:spPr>
        </p:pic>
        <p:sp>
          <p:nvSpPr>
            <p:cNvPr id="29" name="TextBox 28">
              <a:extLst>
                <a:ext uri="{FF2B5EF4-FFF2-40B4-BE49-F238E27FC236}">
                  <a16:creationId xmlns:a16="http://schemas.microsoft.com/office/drawing/2014/main" id="{EEBC696A-A5FB-4001-3803-249916CECA8D}"/>
                </a:ext>
              </a:extLst>
            </p:cNvPr>
            <p:cNvSpPr txBox="1"/>
            <p:nvPr/>
          </p:nvSpPr>
          <p:spPr>
            <a:xfrm>
              <a:off x="1062990" y="4973164"/>
              <a:ext cx="624622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Light" panose="020F0302020204030204"/>
                  <a:ea typeface="+mn-ea"/>
                  <a:cs typeface="+mn-cs"/>
                </a:rPr>
                <a:t>Έμμεσες δαπάνες</a:t>
              </a:r>
            </a:p>
          </p:txBody>
        </p:sp>
        <p:pic>
          <p:nvPicPr>
            <p:cNvPr id="30" name="Γραφικό 29" descr="Βέλος προς τα δεξιά περίγραμμα">
              <a:extLst>
                <a:ext uri="{FF2B5EF4-FFF2-40B4-BE49-F238E27FC236}">
                  <a16:creationId xmlns:a16="http://schemas.microsoft.com/office/drawing/2014/main" id="{BF08EC92-12B7-F951-3F1F-044781FF7C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9628" y="4872299"/>
              <a:ext cx="457200" cy="585216"/>
            </a:xfrm>
            <a:prstGeom prst="rect">
              <a:avLst/>
            </a:prstGeom>
          </p:spPr>
        </p:pic>
        <p:sp>
          <p:nvSpPr>
            <p:cNvPr id="31" name="TextBox 30">
              <a:extLst>
                <a:ext uri="{FF2B5EF4-FFF2-40B4-BE49-F238E27FC236}">
                  <a16:creationId xmlns:a16="http://schemas.microsoft.com/office/drawing/2014/main" id="{32254D46-840F-A218-F051-E74B3C5D64BB}"/>
                </a:ext>
              </a:extLst>
            </p:cNvPr>
            <p:cNvSpPr txBox="1"/>
            <p:nvPr/>
          </p:nvSpPr>
          <p:spPr>
            <a:xfrm>
              <a:off x="7435928" y="4973164"/>
              <a:ext cx="426801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Light" panose="020F0302020204030204"/>
                  <a:ea typeface="+mn-ea"/>
                  <a:cs typeface="+mn-cs"/>
                </a:rPr>
                <a:t>Έως 7% </a:t>
              </a:r>
              <a:r>
                <a:rPr kumimoji="0" lang="el-GR" sz="1600" b="0" i="0" u="none" strike="noStrike" kern="1200" cap="none" spc="0" normalizeH="0" baseline="0" noProof="0" dirty="0">
                  <a:ln>
                    <a:noFill/>
                  </a:ln>
                  <a:solidFill>
                    <a:prstClr val="black"/>
                  </a:solidFill>
                  <a:effectLst/>
                  <a:uLnTx/>
                  <a:uFillTx/>
                  <a:latin typeface="Calibri Light" panose="020F0302020204030204"/>
                  <a:ea typeface="+mn-ea"/>
                  <a:cs typeface="+mn-cs"/>
                </a:rPr>
                <a:t>του επιχορηγούμενου προϋπολογισμού</a:t>
              </a:r>
            </a:p>
          </p:txBody>
        </p:sp>
      </p:grpSp>
      <p:grpSp>
        <p:nvGrpSpPr>
          <p:cNvPr id="5" name="Ομάδα 4">
            <a:extLst>
              <a:ext uri="{FF2B5EF4-FFF2-40B4-BE49-F238E27FC236}">
                <a16:creationId xmlns:a16="http://schemas.microsoft.com/office/drawing/2014/main" id="{F970D688-972D-8ABC-29ED-F9F27AA58237}"/>
              </a:ext>
            </a:extLst>
          </p:cNvPr>
          <p:cNvGrpSpPr/>
          <p:nvPr/>
        </p:nvGrpSpPr>
        <p:grpSpPr>
          <a:xfrm>
            <a:off x="321916" y="2506739"/>
            <a:ext cx="11471612" cy="684696"/>
            <a:chOff x="321916" y="2598860"/>
            <a:chExt cx="11471612" cy="684696"/>
          </a:xfrm>
        </p:grpSpPr>
        <p:sp>
          <p:nvSpPr>
            <p:cNvPr id="18" name="TextBox 17">
              <a:extLst>
                <a:ext uri="{FF2B5EF4-FFF2-40B4-BE49-F238E27FC236}">
                  <a16:creationId xmlns:a16="http://schemas.microsoft.com/office/drawing/2014/main" id="{5B09C572-83E2-8232-BD89-0F90F77EE1DC}"/>
                </a:ext>
              </a:extLst>
            </p:cNvPr>
            <p:cNvSpPr txBox="1"/>
            <p:nvPr/>
          </p:nvSpPr>
          <p:spPr>
            <a:xfrm>
              <a:off x="1008126" y="2698781"/>
              <a:ext cx="596950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Light" panose="020F0302020204030204"/>
                  <a:ea typeface="Aptos" panose="020B0004020202020204" pitchFamily="34" charset="0"/>
                  <a:cs typeface="+mn-cs"/>
                </a:rPr>
                <a:t>Δαπάνες για αγορά οργάνων και εξοπλισμού</a:t>
              </a:r>
              <a:r>
                <a:rPr kumimoji="0" lang="el-GR" sz="1600" b="0" i="0" u="none" strike="noStrike" kern="1200" cap="none" spc="0" normalizeH="0" baseline="0" noProof="0" dirty="0">
                  <a:ln>
                    <a:noFill/>
                  </a:ln>
                  <a:solidFill>
                    <a:prstClr val="black"/>
                  </a:solidFill>
                  <a:effectLst/>
                  <a:uLnTx/>
                  <a:uFillTx/>
                  <a:latin typeface="Calibri Light" panose="020F0302020204030204"/>
                  <a:ea typeface="Aptos" panose="020B0004020202020204" pitchFamily="34" charset="0"/>
                  <a:cs typeface="+mn-cs"/>
                </a:rPr>
                <a:t>, στον βαθμό και για όσο χρόνο χρησιμοποιούνται για το έργο (αποσβέσεις</a:t>
              </a:r>
              <a:r>
                <a:rPr kumimoji="0" lang="en-US" sz="1600" b="0" i="0" u="none" strike="noStrike" kern="1200" cap="none" spc="0" normalizeH="0" baseline="0" noProof="0" dirty="0">
                  <a:ln>
                    <a:noFill/>
                  </a:ln>
                  <a:solidFill>
                    <a:prstClr val="black"/>
                  </a:solidFill>
                  <a:effectLst/>
                  <a:uLnTx/>
                  <a:uFillTx/>
                  <a:latin typeface="Calibri Light" panose="020F0302020204030204"/>
                  <a:ea typeface="Aptos" panose="020B0004020202020204" pitchFamily="34" charset="0"/>
                  <a:cs typeface="+mn-cs"/>
                </a:rPr>
                <a:t>)</a:t>
              </a:r>
              <a:endParaRPr kumimoji="0" lang="el-GR" sz="1600" b="0" i="0" u="none" strike="noStrike" kern="100" cap="none" spc="0" normalizeH="0" baseline="0" noProof="0" dirty="0">
                <a:ln>
                  <a:noFill/>
                </a:ln>
                <a:solidFill>
                  <a:prstClr val="black"/>
                </a:solidFill>
                <a:effectLst/>
                <a:uLnTx/>
                <a:uFillTx/>
                <a:latin typeface="Calibri Light" panose="020F0302020204030204"/>
                <a:ea typeface="Aptos" panose="020B0004020202020204" pitchFamily="34" charset="0"/>
                <a:cs typeface="Arial" panose="020B0604020202020204" pitchFamily="34" charset="0"/>
              </a:endParaRPr>
            </a:p>
          </p:txBody>
        </p:sp>
        <p:pic>
          <p:nvPicPr>
            <p:cNvPr id="19" name="Γραφικό 18" descr="Βέλος προς τα δεξιά περίγραμμα">
              <a:extLst>
                <a:ext uri="{FF2B5EF4-FFF2-40B4-BE49-F238E27FC236}">
                  <a16:creationId xmlns:a16="http://schemas.microsoft.com/office/drawing/2014/main" id="{293F9829-F2C7-3C3B-4A75-09A18332C7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5056" y="2661163"/>
              <a:ext cx="457200" cy="585216"/>
            </a:xfrm>
            <a:prstGeom prst="rect">
              <a:avLst/>
            </a:prstGeom>
          </p:spPr>
        </p:pic>
        <p:sp>
          <p:nvSpPr>
            <p:cNvPr id="20" name="TextBox 19">
              <a:extLst>
                <a:ext uri="{FF2B5EF4-FFF2-40B4-BE49-F238E27FC236}">
                  <a16:creationId xmlns:a16="http://schemas.microsoft.com/office/drawing/2014/main" id="{CC4A9917-E3C8-023C-7717-50C0F43577E4}"/>
                </a:ext>
              </a:extLst>
            </p:cNvPr>
            <p:cNvSpPr txBox="1"/>
            <p:nvPr/>
          </p:nvSpPr>
          <p:spPr>
            <a:xfrm>
              <a:off x="7525511" y="2757985"/>
              <a:ext cx="426801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Light" panose="020F0302020204030204"/>
                  <a:ea typeface="+mn-ea"/>
                  <a:cs typeface="+mn-cs"/>
                </a:rPr>
                <a:t>Έως </a:t>
              </a: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3</a:t>
              </a:r>
              <a:r>
                <a:rPr kumimoji="0" lang="el-GR" sz="1600" b="1" i="0" u="none" strike="noStrike" kern="1200" cap="none" spc="0" normalizeH="0" baseline="0" noProof="0" dirty="0">
                  <a:ln>
                    <a:noFill/>
                  </a:ln>
                  <a:solidFill>
                    <a:prstClr val="black"/>
                  </a:solidFill>
                  <a:effectLst/>
                  <a:uLnTx/>
                  <a:uFillTx/>
                  <a:latin typeface="Calibri Light" panose="020F0302020204030204"/>
                  <a:ea typeface="+mn-ea"/>
                  <a:cs typeface="+mn-cs"/>
                </a:rPr>
                <a:t>0% </a:t>
              </a:r>
              <a:r>
                <a:rPr kumimoji="0" lang="el-GR" sz="1600" b="0" i="0" u="none" strike="noStrike" kern="1200" cap="none" spc="0" normalizeH="0" baseline="0" noProof="0" dirty="0">
                  <a:ln>
                    <a:noFill/>
                  </a:ln>
                  <a:solidFill>
                    <a:prstClr val="black"/>
                  </a:solidFill>
                  <a:effectLst/>
                  <a:uLnTx/>
                  <a:uFillTx/>
                  <a:latin typeface="Calibri Light" panose="020F0302020204030204"/>
                  <a:ea typeface="+mn-ea"/>
                  <a:cs typeface="+mn-cs"/>
                </a:rPr>
                <a:t>του επιχορηγούμενου προϋπολογισμού</a:t>
              </a:r>
            </a:p>
          </p:txBody>
        </p:sp>
        <p:pic>
          <p:nvPicPr>
            <p:cNvPr id="33" name="Γραφικό 32" descr="Χέρι ρομπότ περίγραμμα">
              <a:extLst>
                <a:ext uri="{FF2B5EF4-FFF2-40B4-BE49-F238E27FC236}">
                  <a16:creationId xmlns:a16="http://schemas.microsoft.com/office/drawing/2014/main" id="{2A7E4FF4-E5B4-EAE8-D994-CB2C115B80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1916" y="2598860"/>
              <a:ext cx="651919" cy="656805"/>
            </a:xfrm>
            <a:prstGeom prst="rect">
              <a:avLst/>
            </a:prstGeom>
          </p:spPr>
        </p:pic>
      </p:grpSp>
      <p:grpSp>
        <p:nvGrpSpPr>
          <p:cNvPr id="4" name="Ομάδα 3">
            <a:extLst>
              <a:ext uri="{FF2B5EF4-FFF2-40B4-BE49-F238E27FC236}">
                <a16:creationId xmlns:a16="http://schemas.microsoft.com/office/drawing/2014/main" id="{56DAD0F6-443E-3F33-1926-D360680C1716}"/>
              </a:ext>
            </a:extLst>
          </p:cNvPr>
          <p:cNvGrpSpPr/>
          <p:nvPr/>
        </p:nvGrpSpPr>
        <p:grpSpPr>
          <a:xfrm>
            <a:off x="205740" y="1336344"/>
            <a:ext cx="11587789" cy="712863"/>
            <a:chOff x="205740" y="1336344"/>
            <a:chExt cx="11587789" cy="712863"/>
          </a:xfrm>
        </p:grpSpPr>
        <p:sp>
          <p:nvSpPr>
            <p:cNvPr id="7" name="TextBox 6">
              <a:extLst>
                <a:ext uri="{FF2B5EF4-FFF2-40B4-BE49-F238E27FC236}">
                  <a16:creationId xmlns:a16="http://schemas.microsoft.com/office/drawing/2014/main" id="{B377BD88-3D73-C786-93B5-725F0E68500E}"/>
                </a:ext>
              </a:extLst>
            </p:cNvPr>
            <p:cNvSpPr txBox="1"/>
            <p:nvPr/>
          </p:nvSpPr>
          <p:spPr>
            <a:xfrm>
              <a:off x="944880" y="1537025"/>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Light" panose="020F0302020204030204"/>
                  <a:ea typeface="+mn-ea"/>
                  <a:cs typeface="+mn-cs"/>
                </a:rPr>
                <a:t>Ερευνητές και τεχνικοί </a:t>
              </a:r>
              <a:r>
                <a:rPr kumimoji="0" lang="el-GR" sz="1600" b="0" i="0" u="none" strike="noStrike" kern="1200" cap="none" spc="0" normalizeH="0" baseline="0" noProof="0" dirty="0">
                  <a:ln>
                    <a:noFill/>
                  </a:ln>
                  <a:solidFill>
                    <a:prstClr val="black"/>
                  </a:solidFill>
                  <a:effectLst/>
                  <a:uLnTx/>
                  <a:uFillTx/>
                  <a:latin typeface="Calibri Light" panose="020F0302020204030204"/>
                  <a:ea typeface="+mn-ea"/>
                  <a:cs typeface="+mn-cs"/>
                </a:rPr>
                <a:t>στο βαθμό που απασχολούνται άμεσα στο έργο</a:t>
              </a:r>
            </a:p>
          </p:txBody>
        </p:sp>
        <p:pic>
          <p:nvPicPr>
            <p:cNvPr id="9" name="Γραφικό 8" descr="Βέλος προς τα δεξιά περίγραμμα">
              <a:extLst>
                <a:ext uri="{FF2B5EF4-FFF2-40B4-BE49-F238E27FC236}">
                  <a16:creationId xmlns:a16="http://schemas.microsoft.com/office/drawing/2014/main" id="{CD2DFF93-BEE9-2C05-AB0E-0051710269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37248" y="1413694"/>
              <a:ext cx="457200" cy="585216"/>
            </a:xfrm>
            <a:prstGeom prst="rect">
              <a:avLst/>
            </a:prstGeom>
          </p:spPr>
        </p:pic>
        <p:sp>
          <p:nvSpPr>
            <p:cNvPr id="10" name="TextBox 9">
              <a:extLst>
                <a:ext uri="{FF2B5EF4-FFF2-40B4-BE49-F238E27FC236}">
                  <a16:creationId xmlns:a16="http://schemas.microsoft.com/office/drawing/2014/main" id="{55A007DA-8426-700D-3B38-53DF62B306BE}"/>
                </a:ext>
              </a:extLst>
            </p:cNvPr>
            <p:cNvSpPr txBox="1"/>
            <p:nvPr/>
          </p:nvSpPr>
          <p:spPr>
            <a:xfrm>
              <a:off x="7525512" y="1537025"/>
              <a:ext cx="426801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Light" panose="020F0302020204030204"/>
                  <a:ea typeface="+mn-ea"/>
                  <a:cs typeface="+mn-cs"/>
                </a:rPr>
                <a:t>Έως 70% </a:t>
              </a:r>
              <a:r>
                <a:rPr kumimoji="0" lang="el-GR" sz="1600" b="0" i="0" u="none" strike="noStrike" kern="1200" cap="none" spc="0" normalizeH="0" baseline="0" noProof="0" dirty="0">
                  <a:ln>
                    <a:noFill/>
                  </a:ln>
                  <a:solidFill>
                    <a:prstClr val="black"/>
                  </a:solidFill>
                  <a:effectLst/>
                  <a:uLnTx/>
                  <a:uFillTx/>
                  <a:latin typeface="Calibri Light" panose="020F0302020204030204"/>
                  <a:ea typeface="+mn-ea"/>
                  <a:cs typeface="+mn-cs"/>
                </a:rPr>
                <a:t>του επιχορηγούμενου προϋπολογισμού</a:t>
              </a:r>
            </a:p>
          </p:txBody>
        </p:sp>
        <p:pic>
          <p:nvPicPr>
            <p:cNvPr id="35" name="Γραφικό 34" descr="Κοινό-στόχος περίγραμμα">
              <a:extLst>
                <a:ext uri="{FF2B5EF4-FFF2-40B4-BE49-F238E27FC236}">
                  <a16:creationId xmlns:a16="http://schemas.microsoft.com/office/drawing/2014/main" id="{CAC14E52-8587-0228-B856-FB16E399CB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5740" y="1336344"/>
              <a:ext cx="771144" cy="712863"/>
            </a:xfrm>
            <a:prstGeom prst="rect">
              <a:avLst/>
            </a:prstGeom>
          </p:spPr>
        </p:pic>
      </p:grpSp>
      <p:grpSp>
        <p:nvGrpSpPr>
          <p:cNvPr id="6" name="Ομάδα 5">
            <a:extLst>
              <a:ext uri="{FF2B5EF4-FFF2-40B4-BE49-F238E27FC236}">
                <a16:creationId xmlns:a16="http://schemas.microsoft.com/office/drawing/2014/main" id="{7EF6909A-A405-D7C5-981D-A6FC5A3CFB56}"/>
              </a:ext>
            </a:extLst>
          </p:cNvPr>
          <p:cNvGrpSpPr/>
          <p:nvPr/>
        </p:nvGrpSpPr>
        <p:grpSpPr>
          <a:xfrm>
            <a:off x="267053" y="3675199"/>
            <a:ext cx="11544294" cy="694731"/>
            <a:chOff x="249234" y="3748378"/>
            <a:chExt cx="11544294" cy="694731"/>
          </a:xfrm>
        </p:grpSpPr>
        <p:sp>
          <p:nvSpPr>
            <p:cNvPr id="22" name="TextBox 21">
              <a:extLst>
                <a:ext uri="{FF2B5EF4-FFF2-40B4-BE49-F238E27FC236}">
                  <a16:creationId xmlns:a16="http://schemas.microsoft.com/office/drawing/2014/main" id="{D7769DD7-C88A-8FC4-22B6-7903B5F8E3E7}"/>
                </a:ext>
              </a:extLst>
            </p:cNvPr>
            <p:cNvSpPr txBox="1"/>
            <p:nvPr/>
          </p:nvSpPr>
          <p:spPr>
            <a:xfrm>
              <a:off x="976884" y="3858334"/>
              <a:ext cx="624622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Light" panose="020F0302020204030204"/>
                  <a:ea typeface="Aptos" panose="020B0004020202020204" pitchFamily="34" charset="0"/>
                  <a:cs typeface="+mn-cs"/>
                </a:rPr>
                <a:t>Δαπάνες για </a:t>
              </a:r>
              <a:r>
                <a:rPr kumimoji="0" lang="el-GR" sz="1600" b="1" i="0" u="none" strike="noStrike" kern="1200" cap="none" spc="0" normalizeH="0" baseline="0" noProof="0" dirty="0">
                  <a:ln>
                    <a:noFill/>
                  </a:ln>
                  <a:solidFill>
                    <a:prstClr val="black"/>
                  </a:solidFill>
                  <a:effectLst/>
                  <a:uLnTx/>
                  <a:uFillTx/>
                  <a:latin typeface="Calibri Light" panose="020F0302020204030204"/>
                  <a:ea typeface="Aptos" panose="020B0004020202020204" pitchFamily="34" charset="0"/>
                  <a:cs typeface="+mn-cs"/>
                </a:rPr>
                <a:t>ανάθεση έρευνας επί </a:t>
              </a:r>
              <a:r>
                <a:rPr kumimoji="0" lang="el-GR" sz="1600" b="1" i="0" u="none" strike="noStrike" kern="1200" cap="none" spc="0" normalizeH="0" baseline="0" noProof="0" dirty="0" err="1">
                  <a:ln>
                    <a:noFill/>
                  </a:ln>
                  <a:solidFill>
                    <a:prstClr val="black"/>
                  </a:solidFill>
                  <a:effectLst/>
                  <a:uLnTx/>
                  <a:uFillTx/>
                  <a:latin typeface="Calibri Light" panose="020F0302020204030204"/>
                  <a:ea typeface="Aptos" panose="020B0004020202020204" pitchFamily="34" charset="0"/>
                  <a:cs typeface="+mn-cs"/>
                </a:rPr>
                <a:t>συμβάσει</a:t>
              </a:r>
              <a:r>
                <a:rPr kumimoji="0" lang="el-GR" sz="1600" b="1" i="0" u="none" strike="noStrike" kern="1200" cap="none" spc="0" normalizeH="0" baseline="0" noProof="0" dirty="0">
                  <a:ln>
                    <a:noFill/>
                  </a:ln>
                  <a:solidFill>
                    <a:prstClr val="black"/>
                  </a:solidFill>
                  <a:effectLst/>
                  <a:uLnTx/>
                  <a:uFillTx/>
                  <a:latin typeface="Calibri Light" panose="020F0302020204030204"/>
                  <a:ea typeface="Aptos" panose="020B0004020202020204" pitchFamily="34" charset="0"/>
                  <a:cs typeface="+mn-cs"/>
                </a:rPr>
                <a:t> </a:t>
              </a:r>
              <a:r>
                <a:rPr kumimoji="0" lang="el-GR" sz="1600" b="0" i="0" u="none" strike="noStrike" kern="1200" cap="none" spc="0" normalizeH="0" baseline="0" noProof="0" dirty="0">
                  <a:ln>
                    <a:noFill/>
                  </a:ln>
                  <a:solidFill>
                    <a:prstClr val="black"/>
                  </a:solidFill>
                  <a:effectLst/>
                  <a:uLnTx/>
                  <a:uFillTx/>
                  <a:latin typeface="Calibri Light" panose="020F0302020204030204"/>
                  <a:ea typeface="Aptos" panose="020B0004020202020204" pitchFamily="34" charset="0"/>
                  <a:cs typeface="+mn-cs"/>
                </a:rPr>
                <a:t>σε φυσικά ή νομικά πρόσωπα</a:t>
              </a:r>
              <a:endParaRPr kumimoji="0" lang="el-GR"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3" name="Γραφικό 22" descr="Βέλος προς τα δεξιά περίγραμμα">
              <a:extLst>
                <a:ext uri="{FF2B5EF4-FFF2-40B4-BE49-F238E27FC236}">
                  <a16:creationId xmlns:a16="http://schemas.microsoft.com/office/drawing/2014/main" id="{E7B8ADDA-A98E-45C4-E5BE-17D3A35222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5056" y="3779880"/>
              <a:ext cx="457200" cy="585216"/>
            </a:xfrm>
            <a:prstGeom prst="rect">
              <a:avLst/>
            </a:prstGeom>
          </p:spPr>
        </p:pic>
        <p:sp>
          <p:nvSpPr>
            <p:cNvPr id="26" name="TextBox 25">
              <a:extLst>
                <a:ext uri="{FF2B5EF4-FFF2-40B4-BE49-F238E27FC236}">
                  <a16:creationId xmlns:a16="http://schemas.microsoft.com/office/drawing/2014/main" id="{D322C686-7A30-AD9F-6ADF-6930A004A61E}"/>
                </a:ext>
              </a:extLst>
            </p:cNvPr>
            <p:cNvSpPr txBox="1"/>
            <p:nvPr/>
          </p:nvSpPr>
          <p:spPr>
            <a:xfrm>
              <a:off x="7525511" y="3899669"/>
              <a:ext cx="426801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Light" panose="020F0302020204030204"/>
                  <a:ea typeface="+mn-ea"/>
                  <a:cs typeface="+mn-cs"/>
                </a:rPr>
                <a:t>Έως </a:t>
              </a: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4</a:t>
              </a:r>
              <a:r>
                <a:rPr kumimoji="0" lang="el-GR" sz="1600" b="1" i="0" u="none" strike="noStrike" kern="1200" cap="none" spc="0" normalizeH="0" baseline="0" noProof="0" dirty="0">
                  <a:ln>
                    <a:noFill/>
                  </a:ln>
                  <a:solidFill>
                    <a:prstClr val="black"/>
                  </a:solidFill>
                  <a:effectLst/>
                  <a:uLnTx/>
                  <a:uFillTx/>
                  <a:latin typeface="Calibri Light" panose="020F0302020204030204"/>
                  <a:ea typeface="+mn-ea"/>
                  <a:cs typeface="+mn-cs"/>
                </a:rPr>
                <a:t>0% </a:t>
              </a:r>
              <a:r>
                <a:rPr kumimoji="0" lang="el-GR" sz="1600" b="0" i="0" u="none" strike="noStrike" kern="1200" cap="none" spc="0" normalizeH="0" baseline="0" noProof="0" dirty="0">
                  <a:ln>
                    <a:noFill/>
                  </a:ln>
                  <a:solidFill>
                    <a:prstClr val="black"/>
                  </a:solidFill>
                  <a:effectLst/>
                  <a:uLnTx/>
                  <a:uFillTx/>
                  <a:latin typeface="Calibri Light" panose="020F0302020204030204"/>
                  <a:ea typeface="+mn-ea"/>
                  <a:cs typeface="+mn-cs"/>
                </a:rPr>
                <a:t>του επιχορηγούμενου προϋπολογισμού</a:t>
              </a:r>
            </a:p>
          </p:txBody>
        </p:sp>
        <p:pic>
          <p:nvPicPr>
            <p:cNvPr id="37" name="Γραφικό 36" descr="Χρήστες περίγραμμα">
              <a:extLst>
                <a:ext uri="{FF2B5EF4-FFF2-40B4-BE49-F238E27FC236}">
                  <a16:creationId xmlns:a16="http://schemas.microsoft.com/office/drawing/2014/main" id="{80B3151C-1372-C533-96D8-AE932387E58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9234" y="3748378"/>
              <a:ext cx="684155" cy="653951"/>
            </a:xfrm>
            <a:prstGeom prst="rect">
              <a:avLst/>
            </a:prstGeom>
          </p:spPr>
        </p:pic>
      </p:grpSp>
      <p:sp>
        <p:nvSpPr>
          <p:cNvPr id="12" name="TextBox 11">
            <a:extLst>
              <a:ext uri="{FF2B5EF4-FFF2-40B4-BE49-F238E27FC236}">
                <a16:creationId xmlns:a16="http://schemas.microsoft.com/office/drawing/2014/main" id="{F8409D27-C055-76B6-D84C-BF79A00B428D}"/>
              </a:ext>
            </a:extLst>
          </p:cNvPr>
          <p:cNvSpPr txBox="1"/>
          <p:nvPr/>
        </p:nvSpPr>
        <p:spPr>
          <a:xfrm>
            <a:off x="573493" y="5748415"/>
            <a:ext cx="1122003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Light" panose="020F0302020204030204"/>
                <a:ea typeface="+mn-ea"/>
                <a:cs typeface="+mn-cs"/>
              </a:rPr>
              <a:t>Διάρκεια υλοποίησης των πράξεων:  36 μήνες   από την ημερομηνία έκδοσης της Απόφασης Έγκρισης Αποτελεσμάτων Αξιολόγησης </a:t>
            </a:r>
          </a:p>
        </p:txBody>
      </p:sp>
    </p:spTree>
    <p:extLst>
      <p:ext uri="{BB962C8B-B14F-4D97-AF65-F5344CB8AC3E}">
        <p14:creationId xmlns:p14="http://schemas.microsoft.com/office/powerpoint/2010/main" val="345639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pic>
        <p:nvPicPr>
          <p:cNvPr id="3" name="Image 1" descr="preencoded.png"/>
          <p:cNvPicPr>
            <a:picLocks noChangeAspect="1"/>
          </p:cNvPicPr>
          <p:nvPr/>
        </p:nvPicPr>
        <p:blipFill>
          <a:blip r:embed="rId4"/>
          <a:stretch>
            <a:fillRect/>
          </a:stretch>
        </p:blipFill>
        <p:spPr>
          <a:xfrm>
            <a:off x="8794750" y="1920875"/>
            <a:ext cx="2222500" cy="3016250"/>
          </a:xfrm>
          <a:prstGeom prst="rect">
            <a:avLst/>
          </a:prstGeom>
        </p:spPr>
      </p:pic>
      <p:sp>
        <p:nvSpPr>
          <p:cNvPr id="4" name="Text 0"/>
          <p:cNvSpPr/>
          <p:nvPr/>
        </p:nvSpPr>
        <p:spPr>
          <a:xfrm>
            <a:off x="720031" y="623491"/>
            <a:ext cx="5812234" cy="514251"/>
          </a:xfrm>
          <a:prstGeom prst="rect">
            <a:avLst/>
          </a:prstGeom>
          <a:noFill/>
          <a:ln/>
        </p:spPr>
        <p:txBody>
          <a:bodyPr wrap="none" lIns="0" tIns="0" rIns="0" bIns="0" rtlCol="0" anchor="t"/>
          <a:lstStyle/>
          <a:p>
            <a:pPr>
              <a:lnSpc>
                <a:spcPts val="4042"/>
              </a:lnSpc>
            </a:pPr>
            <a:r>
              <a:rPr lang="en-US" sz="3208" dirty="0">
                <a:solidFill>
                  <a:srgbClr val="383838"/>
                </a:solidFill>
                <a:latin typeface="Patrick Hand" pitchFamily="34" charset="0"/>
                <a:ea typeface="Patrick Hand" pitchFamily="34" charset="-122"/>
                <a:cs typeface="Patrick Hand" pitchFamily="34" charset="-120"/>
              </a:rPr>
              <a:t>Σκοπός και Στόχος της Δράσης</a:t>
            </a:r>
            <a:endParaRPr lang="en-US" sz="3208" dirty="0"/>
          </a:p>
        </p:txBody>
      </p:sp>
      <p:sp>
        <p:nvSpPr>
          <p:cNvPr id="5" name="Text 1"/>
          <p:cNvSpPr/>
          <p:nvPr/>
        </p:nvSpPr>
        <p:spPr>
          <a:xfrm>
            <a:off x="720031" y="1446312"/>
            <a:ext cx="6179939" cy="2304455"/>
          </a:xfrm>
          <a:prstGeom prst="rect">
            <a:avLst/>
          </a:prstGeom>
          <a:noFill/>
          <a:ln/>
        </p:spPr>
        <p:txBody>
          <a:bodyPr wrap="square" lIns="0" tIns="0" rIns="0" bIns="0" rtlCol="0" anchor="t"/>
          <a:lstStyle/>
          <a:p>
            <a:pPr>
              <a:lnSpc>
                <a:spcPts val="2583"/>
              </a:lnSpc>
            </a:pPr>
            <a:r>
              <a:rPr lang="en-US" sz="1583" dirty="0">
                <a:solidFill>
                  <a:srgbClr val="383838"/>
                </a:solidFill>
                <a:latin typeface="Patrick Hand" pitchFamily="34" charset="0"/>
                <a:ea typeface="Patrick Hand" pitchFamily="34" charset="-122"/>
                <a:cs typeface="Patrick Hand" pitchFamily="34" charset="-120"/>
              </a:rPr>
              <a:t>H δράση αφορά στην υποστήριξη επενδυτικών πρωτοβουλιών υφιστάμενων και νέων επιχειρήσεων Κ.ΑΛ.Ο. που δραστηριοποιούνται ή θα δραστηριοποιηθούν στην Περιφέρεια Ανατολικής Μακεδονίας και Θράκης, επιδιώκοντας την προώθηση της Κοινωνικής και Αλληλέγγυας Οικονομίας, με βάση τα οριζόμενα στο Ν.4430/2016 (ΦΕΚ 205/Α) και μέσω αυτής την ενίσχυση της απασχόλησης.</a:t>
            </a:r>
            <a:endParaRPr lang="en-US" sz="1583" dirty="0"/>
          </a:p>
        </p:txBody>
      </p:sp>
      <p:sp>
        <p:nvSpPr>
          <p:cNvPr id="6" name="Text 2"/>
          <p:cNvSpPr/>
          <p:nvPr/>
        </p:nvSpPr>
        <p:spPr>
          <a:xfrm>
            <a:off x="720031" y="3982144"/>
            <a:ext cx="6179939" cy="329208"/>
          </a:xfrm>
          <a:prstGeom prst="rect">
            <a:avLst/>
          </a:prstGeom>
          <a:noFill/>
          <a:ln/>
        </p:spPr>
        <p:txBody>
          <a:bodyPr wrap="none" lIns="0" tIns="0" rIns="0" bIns="0" rtlCol="0" anchor="t"/>
          <a:lstStyle/>
          <a:p>
            <a:pPr>
              <a:lnSpc>
                <a:spcPts val="2583"/>
              </a:lnSpc>
            </a:pPr>
            <a:endParaRPr lang="en-US" sz="1583" dirty="0"/>
          </a:p>
        </p:txBody>
      </p:sp>
      <p:sp>
        <p:nvSpPr>
          <p:cNvPr id="7" name="Text 3"/>
          <p:cNvSpPr/>
          <p:nvPr/>
        </p:nvSpPr>
        <p:spPr>
          <a:xfrm>
            <a:off x="720031" y="4542731"/>
            <a:ext cx="6179939" cy="329208"/>
          </a:xfrm>
          <a:prstGeom prst="rect">
            <a:avLst/>
          </a:prstGeom>
          <a:noFill/>
          <a:ln/>
        </p:spPr>
        <p:txBody>
          <a:bodyPr wrap="none" lIns="0" tIns="0" rIns="0" bIns="0" rtlCol="0" anchor="t"/>
          <a:lstStyle/>
          <a:p>
            <a:pPr>
              <a:lnSpc>
                <a:spcPts val="2583"/>
              </a:lnSpc>
            </a:pPr>
            <a:endParaRPr lang="en-US" sz="1583" dirty="0"/>
          </a:p>
        </p:txBody>
      </p:sp>
      <p:pic>
        <p:nvPicPr>
          <p:cNvPr id="8" name="Image 2" descr="preencoded.png"/>
          <p:cNvPicPr>
            <a:picLocks noChangeAspect="1"/>
          </p:cNvPicPr>
          <p:nvPr/>
        </p:nvPicPr>
        <p:blipFill>
          <a:blip r:embed="rId5"/>
          <a:stretch>
            <a:fillRect/>
          </a:stretch>
        </p:blipFill>
        <p:spPr>
          <a:xfrm>
            <a:off x="720031" y="5103317"/>
            <a:ext cx="6179939" cy="570607"/>
          </a:xfrm>
          <a:prstGeom prst="rect">
            <a:avLst/>
          </a:prstGeom>
        </p:spPr>
      </p:pic>
      <p:sp>
        <p:nvSpPr>
          <p:cNvPr id="9" name="Text 4"/>
          <p:cNvSpPr/>
          <p:nvPr/>
        </p:nvSpPr>
        <p:spPr>
          <a:xfrm>
            <a:off x="720031" y="5905302"/>
            <a:ext cx="6179939" cy="329208"/>
          </a:xfrm>
          <a:prstGeom prst="rect">
            <a:avLst/>
          </a:prstGeom>
          <a:noFill/>
          <a:ln/>
        </p:spPr>
        <p:txBody>
          <a:bodyPr wrap="none" lIns="0" tIns="0" rIns="0" bIns="0" rtlCol="0" anchor="t"/>
          <a:lstStyle/>
          <a:p>
            <a:pPr>
              <a:lnSpc>
                <a:spcPts val="2583"/>
              </a:lnSpc>
            </a:pPr>
            <a:endParaRPr lang="en-US" sz="1583"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465733" y="528638"/>
            <a:ext cx="6101755" cy="332681"/>
          </a:xfrm>
          <a:prstGeom prst="rect">
            <a:avLst/>
          </a:prstGeom>
          <a:noFill/>
          <a:ln/>
        </p:spPr>
        <p:txBody>
          <a:bodyPr wrap="none" lIns="0" tIns="0" rIns="0" bIns="0" rtlCol="0" anchor="t"/>
          <a:lstStyle/>
          <a:p>
            <a:pPr>
              <a:lnSpc>
                <a:spcPts val="2583"/>
              </a:lnSpc>
            </a:pPr>
            <a:r>
              <a:rPr lang="en-US" sz="2083" dirty="0">
                <a:solidFill>
                  <a:srgbClr val="383838"/>
                </a:solidFill>
                <a:latin typeface="Patrick Hand" pitchFamily="34" charset="0"/>
                <a:ea typeface="Patrick Hand" pitchFamily="34" charset="-122"/>
                <a:cs typeface="Patrick Hand" pitchFamily="34" charset="-120"/>
              </a:rPr>
              <a:t>Προϋπολογισμός και Χρηματοδότηση της Δράσης</a:t>
            </a:r>
            <a:endParaRPr lang="en-US" sz="2083" dirty="0"/>
          </a:p>
        </p:txBody>
      </p:sp>
      <p:sp>
        <p:nvSpPr>
          <p:cNvPr id="4" name="Text 1"/>
          <p:cNvSpPr/>
          <p:nvPr/>
        </p:nvSpPr>
        <p:spPr>
          <a:xfrm>
            <a:off x="465733" y="1127423"/>
            <a:ext cx="6688534" cy="439143"/>
          </a:xfrm>
          <a:prstGeom prst="rect">
            <a:avLst/>
          </a:prstGeom>
          <a:noFill/>
          <a:ln/>
        </p:spPr>
        <p:txBody>
          <a:bodyPr wrap="none" lIns="0" tIns="0" rIns="0" bIns="0" rtlCol="0" anchor="t"/>
          <a:lstStyle/>
          <a:p>
            <a:pPr algn="ctr">
              <a:lnSpc>
                <a:spcPts val="3417"/>
              </a:lnSpc>
            </a:pPr>
            <a:r>
              <a:rPr lang="en-US" sz="3417" dirty="0">
                <a:solidFill>
                  <a:srgbClr val="383838"/>
                </a:solidFill>
                <a:latin typeface="Patrick Hand" pitchFamily="34" charset="0"/>
                <a:ea typeface="Patrick Hand" pitchFamily="34" charset="-122"/>
                <a:cs typeface="Patrick Hand" pitchFamily="34" charset="-120"/>
              </a:rPr>
              <a:t>2.000.000€</a:t>
            </a:r>
            <a:endParaRPr lang="en-US" sz="3417" dirty="0"/>
          </a:p>
        </p:txBody>
      </p:sp>
      <p:sp>
        <p:nvSpPr>
          <p:cNvPr id="5" name="Text 2"/>
          <p:cNvSpPr/>
          <p:nvPr/>
        </p:nvSpPr>
        <p:spPr>
          <a:xfrm>
            <a:off x="465733" y="1732856"/>
            <a:ext cx="6688534" cy="425648"/>
          </a:xfrm>
          <a:prstGeom prst="rect">
            <a:avLst/>
          </a:prstGeom>
          <a:noFill/>
          <a:ln/>
        </p:spPr>
        <p:txBody>
          <a:bodyPr wrap="square" lIns="0" tIns="0" rIns="0" bIns="0" rtlCol="0" anchor="t"/>
          <a:lstStyle/>
          <a:p>
            <a:pPr algn="ctr">
              <a:lnSpc>
                <a:spcPts val="1667"/>
              </a:lnSpc>
            </a:pPr>
            <a:r>
              <a:rPr lang="en-US" sz="1042" dirty="0">
                <a:solidFill>
                  <a:srgbClr val="383838"/>
                </a:solidFill>
                <a:latin typeface="Patrick Hand" pitchFamily="34" charset="0"/>
                <a:ea typeface="Patrick Hand" pitchFamily="34" charset="-122"/>
                <a:cs typeface="Patrick Hand" pitchFamily="34" charset="-120"/>
              </a:rPr>
              <a:t>Ο συνολικός προϋπολογισμός της δράσης ανέρχεται σε 2.000.000€ με δυνατότητα υπερδέσμευσης σε ποσοστό 120%.</a:t>
            </a:r>
            <a:endParaRPr lang="en-US" sz="1042" dirty="0"/>
          </a:p>
        </p:txBody>
      </p:sp>
      <p:sp>
        <p:nvSpPr>
          <p:cNvPr id="6" name="Text 3"/>
          <p:cNvSpPr/>
          <p:nvPr/>
        </p:nvSpPr>
        <p:spPr>
          <a:xfrm>
            <a:off x="465733" y="2238276"/>
            <a:ext cx="6688534" cy="425648"/>
          </a:xfrm>
          <a:prstGeom prst="rect">
            <a:avLst/>
          </a:prstGeom>
          <a:noFill/>
          <a:ln/>
        </p:spPr>
        <p:txBody>
          <a:bodyPr wrap="square" lIns="0" tIns="0" rIns="0" bIns="0" rtlCol="0" anchor="t"/>
          <a:lstStyle/>
          <a:p>
            <a:pPr algn="ctr">
              <a:lnSpc>
                <a:spcPts val="1667"/>
              </a:lnSpc>
            </a:pPr>
            <a:r>
              <a:rPr lang="en-US" sz="1042" dirty="0">
                <a:solidFill>
                  <a:srgbClr val="383838"/>
                </a:solidFill>
                <a:latin typeface="Patrick Hand" pitchFamily="34" charset="0"/>
                <a:ea typeface="Patrick Hand" pitchFamily="34" charset="-122"/>
                <a:cs typeface="Patrick Hand" pitchFamily="34" charset="-120"/>
              </a:rPr>
              <a:t>Η Δημόσια Δαπάνη της πρόσκλησης συγχρηματοδοτείται από το Ευρωπαϊκό Κοινωνικό Ταμείο (ΕΚΤ+) της Ευρωπαϊκής Ένωσης και από Εθνικούς Πόρους.</a:t>
            </a:r>
            <a:endParaRPr lang="en-US" sz="1042" dirty="0"/>
          </a:p>
        </p:txBody>
      </p:sp>
      <p:sp>
        <p:nvSpPr>
          <p:cNvPr id="7" name="Text 4"/>
          <p:cNvSpPr/>
          <p:nvPr/>
        </p:nvSpPr>
        <p:spPr>
          <a:xfrm>
            <a:off x="465733" y="3129657"/>
            <a:ext cx="6688534" cy="439143"/>
          </a:xfrm>
          <a:prstGeom prst="rect">
            <a:avLst/>
          </a:prstGeom>
          <a:noFill/>
          <a:ln/>
        </p:spPr>
        <p:txBody>
          <a:bodyPr wrap="none" lIns="0" tIns="0" rIns="0" bIns="0" rtlCol="0" anchor="t"/>
          <a:lstStyle/>
          <a:p>
            <a:pPr algn="ctr">
              <a:lnSpc>
                <a:spcPts val="3417"/>
              </a:lnSpc>
            </a:pPr>
            <a:r>
              <a:rPr lang="en-US" sz="3417" dirty="0">
                <a:solidFill>
                  <a:srgbClr val="383838"/>
                </a:solidFill>
                <a:latin typeface="Patrick Hand" pitchFamily="34" charset="0"/>
                <a:ea typeface="Patrick Hand" pitchFamily="34" charset="-122"/>
                <a:cs typeface="Patrick Hand" pitchFamily="34" charset="-120"/>
              </a:rPr>
              <a:t>Θεσμικό πλαίσιο</a:t>
            </a:r>
            <a:endParaRPr lang="en-US" sz="3417" dirty="0"/>
          </a:p>
        </p:txBody>
      </p:sp>
      <p:sp>
        <p:nvSpPr>
          <p:cNvPr id="8" name="Text 5"/>
          <p:cNvSpPr/>
          <p:nvPr/>
        </p:nvSpPr>
        <p:spPr>
          <a:xfrm>
            <a:off x="2509342" y="3735090"/>
            <a:ext cx="2601318" cy="166291"/>
          </a:xfrm>
          <a:prstGeom prst="rect">
            <a:avLst/>
          </a:prstGeom>
          <a:noFill/>
          <a:ln/>
        </p:spPr>
        <p:txBody>
          <a:bodyPr wrap="none" lIns="0" tIns="0" rIns="0" bIns="0" rtlCol="0" anchor="t"/>
          <a:lstStyle/>
          <a:p>
            <a:pPr algn="ctr">
              <a:lnSpc>
                <a:spcPts val="1292"/>
              </a:lnSpc>
            </a:pPr>
            <a:r>
              <a:rPr lang="en-US" sz="1042" u="sng" dirty="0">
                <a:solidFill>
                  <a:srgbClr val="383838"/>
                </a:solidFill>
                <a:latin typeface="Patrick Hand" pitchFamily="34" charset="0"/>
                <a:ea typeface="Patrick Hand" pitchFamily="34" charset="-122"/>
                <a:cs typeface="Patrick Hand" pitchFamily="34" charset="-120"/>
              </a:rPr>
              <a:t>Κανονισμός (ΕΕ) αρίθμ. 2831/2023 (De Minimis)</a:t>
            </a:r>
            <a:endParaRPr lang="en-US" sz="1042" dirty="0"/>
          </a:p>
        </p:txBody>
      </p:sp>
      <p:sp>
        <p:nvSpPr>
          <p:cNvPr id="9" name="Text 6"/>
          <p:cNvSpPr/>
          <p:nvPr/>
        </p:nvSpPr>
        <p:spPr>
          <a:xfrm>
            <a:off x="465733" y="3981152"/>
            <a:ext cx="6688534" cy="851297"/>
          </a:xfrm>
          <a:prstGeom prst="rect">
            <a:avLst/>
          </a:prstGeom>
          <a:noFill/>
          <a:ln/>
        </p:spPr>
        <p:txBody>
          <a:bodyPr wrap="square" lIns="0" tIns="0" rIns="0" bIns="0" rtlCol="0" anchor="t"/>
          <a:lstStyle/>
          <a:p>
            <a:pPr>
              <a:lnSpc>
                <a:spcPts val="1667"/>
              </a:lnSpc>
            </a:pPr>
            <a:r>
              <a:rPr lang="en-US" sz="1042" dirty="0">
                <a:solidFill>
                  <a:srgbClr val="383838"/>
                </a:solidFill>
                <a:latin typeface="Patrick Hand" pitchFamily="34" charset="0"/>
                <a:ea typeface="Patrick Hand" pitchFamily="34" charset="-122"/>
                <a:cs typeface="Patrick Hand" pitchFamily="34" charset="-120"/>
              </a:rPr>
              <a:t>Το συνολικό ποσό των ενισχύσεων de minimis (ήσσονος σημασίας) που έχει λάβει στο παρελθόν η δεδομένη επιχείρηση (ενιαία επιχείρηση), συμπεριλαμβανομένης της ενίσχυσης από την συγκεκριμένη Δράση, να μην υπερβαίνει το ποσό των 300.000€ κατά τα τρία τελευταία έτη (υπολογιζόμενα σε κυλιόμενη ημερολογιακή βάση).</a:t>
            </a:r>
            <a:endParaRPr lang="en-US" sz="1042" dirty="0"/>
          </a:p>
        </p:txBody>
      </p:sp>
      <p:sp>
        <p:nvSpPr>
          <p:cNvPr id="10" name="Text 7"/>
          <p:cNvSpPr/>
          <p:nvPr/>
        </p:nvSpPr>
        <p:spPr>
          <a:xfrm>
            <a:off x="465733" y="4912221"/>
            <a:ext cx="6688534" cy="212824"/>
          </a:xfrm>
          <a:prstGeom prst="rect">
            <a:avLst/>
          </a:prstGeom>
          <a:noFill/>
          <a:ln/>
        </p:spPr>
        <p:txBody>
          <a:bodyPr wrap="none" lIns="0" tIns="0" rIns="0" bIns="0" rtlCol="0" anchor="t"/>
          <a:lstStyle/>
          <a:p>
            <a:pPr algn="ctr">
              <a:lnSpc>
                <a:spcPts val="1667"/>
              </a:lnSpc>
            </a:pPr>
            <a:r>
              <a:rPr lang="en-US" sz="1042" u="sng" dirty="0">
                <a:solidFill>
                  <a:srgbClr val="383838"/>
                </a:solidFill>
                <a:latin typeface="Patrick Hand" pitchFamily="34" charset="0"/>
                <a:ea typeface="Patrick Hand" pitchFamily="34" charset="-122"/>
                <a:cs typeface="Patrick Hand" pitchFamily="34" charset="-120"/>
              </a:rPr>
              <a:t>Σύσταση 2003/361/ΕΚ της Επιτροπής της 6ης Μαΐου 2003</a:t>
            </a:r>
            <a:endParaRPr lang="en-US" sz="1042" dirty="0"/>
          </a:p>
        </p:txBody>
      </p:sp>
      <p:sp>
        <p:nvSpPr>
          <p:cNvPr id="11" name="Text 8"/>
          <p:cNvSpPr/>
          <p:nvPr/>
        </p:nvSpPr>
        <p:spPr>
          <a:xfrm>
            <a:off x="465733" y="5204818"/>
            <a:ext cx="6688534" cy="212824"/>
          </a:xfrm>
          <a:prstGeom prst="rect">
            <a:avLst/>
          </a:prstGeom>
          <a:noFill/>
          <a:ln/>
        </p:spPr>
        <p:txBody>
          <a:bodyPr wrap="none" lIns="0" tIns="0" rIns="0" bIns="0" rtlCol="0" anchor="t"/>
          <a:lstStyle/>
          <a:p>
            <a:pPr>
              <a:lnSpc>
                <a:spcPts val="1667"/>
              </a:lnSpc>
            </a:pPr>
            <a:r>
              <a:rPr lang="en-US" sz="1042" dirty="0">
                <a:solidFill>
                  <a:srgbClr val="383838"/>
                </a:solidFill>
                <a:latin typeface="Patrick Hand" pitchFamily="34" charset="0"/>
                <a:ea typeface="Patrick Hand" pitchFamily="34" charset="-122"/>
                <a:cs typeface="Patrick Hand" pitchFamily="34" charset="-120"/>
              </a:rPr>
              <a:t>Ορισμός πολύ μικρών, μικρών και μεσαίων επιχειρήσεων</a:t>
            </a:r>
            <a:endParaRPr lang="en-US" sz="1042" dirty="0"/>
          </a:p>
        </p:txBody>
      </p:sp>
      <p:sp>
        <p:nvSpPr>
          <p:cNvPr id="12" name="Text 9"/>
          <p:cNvSpPr/>
          <p:nvPr/>
        </p:nvSpPr>
        <p:spPr>
          <a:xfrm>
            <a:off x="465733" y="5567363"/>
            <a:ext cx="6688534" cy="212824"/>
          </a:xfrm>
          <a:prstGeom prst="rect">
            <a:avLst/>
          </a:prstGeom>
          <a:noFill/>
          <a:ln/>
        </p:spPr>
        <p:txBody>
          <a:bodyPr wrap="none" lIns="0" tIns="0" rIns="0" bIns="0" rtlCol="0" anchor="t"/>
          <a:lstStyle/>
          <a:p>
            <a:pPr>
              <a:lnSpc>
                <a:spcPts val="1667"/>
              </a:lnSpc>
            </a:pPr>
            <a:endParaRPr lang="en-US" sz="1042" dirty="0"/>
          </a:p>
        </p:txBody>
      </p:sp>
      <p:pic>
        <p:nvPicPr>
          <p:cNvPr id="13" name="Image 1" descr="preencoded.png"/>
          <p:cNvPicPr>
            <a:picLocks noChangeAspect="1"/>
          </p:cNvPicPr>
          <p:nvPr/>
        </p:nvPicPr>
        <p:blipFill>
          <a:blip r:embed="rId4"/>
          <a:stretch>
            <a:fillRect/>
          </a:stretch>
        </p:blipFill>
        <p:spPr>
          <a:xfrm>
            <a:off x="465732" y="5929908"/>
            <a:ext cx="4326632" cy="3994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heckerboard(across)">
                                      <p:cBhvr>
                                        <p:cTn id="31" dur="500"/>
                                        <p:tgtEl>
                                          <p:spTgt spid="10"/>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par>
                                <p:cTn id="38" presetID="5" presetClass="entr" presetSubtype="1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054A39B-1CC7-3392-EBD8-474CC6740BA8}"/>
              </a:ext>
            </a:extLst>
          </p:cNvPr>
          <p:cNvSpPr txBox="1"/>
          <p:nvPr/>
        </p:nvSpPr>
        <p:spPr>
          <a:xfrm>
            <a:off x="0" y="0"/>
            <a:ext cx="12192000" cy="6858000"/>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50000"/>
              </a:lnSpc>
              <a:tabLst>
                <a:tab pos="714375" algn="l"/>
              </a:tabLst>
            </a:pPr>
            <a:endParaRPr lang="el-GR" sz="2600" dirty="0">
              <a:highlight>
                <a:srgbClr val="FFFF00"/>
              </a:highlight>
            </a:endParaRPr>
          </a:p>
          <a:p>
            <a:pPr algn="just">
              <a:lnSpc>
                <a:spcPct val="150000"/>
              </a:lnSpc>
              <a:tabLst>
                <a:tab pos="714375" algn="l"/>
              </a:tabLst>
            </a:pPr>
            <a:endParaRPr lang="el-GR" sz="2600" b="0" dirty="0">
              <a:solidFill>
                <a:schemeClr val="accent1">
                  <a:lumMod val="75000"/>
                </a:schemeClr>
              </a:solidFill>
            </a:endParaRPr>
          </a:p>
        </p:txBody>
      </p:sp>
      <p:pic>
        <p:nvPicPr>
          <p:cNvPr id="2" name="Εικόνα 1">
            <a:extLst>
              <a:ext uri="{FF2B5EF4-FFF2-40B4-BE49-F238E27FC236}">
                <a16:creationId xmlns:a16="http://schemas.microsoft.com/office/drawing/2014/main" id="{17367BDC-1B79-BA59-3B78-553DC6895607}"/>
              </a:ext>
            </a:extLst>
          </p:cNvPr>
          <p:cNvPicPr>
            <a:picLocks noChangeAspect="1"/>
          </p:cNvPicPr>
          <p:nvPr/>
        </p:nvPicPr>
        <p:blipFill>
          <a:blip r:embed="rId2"/>
          <a:stretch>
            <a:fillRect/>
          </a:stretch>
        </p:blipFill>
        <p:spPr>
          <a:xfrm>
            <a:off x="2068211" y="104373"/>
            <a:ext cx="8055578" cy="6753627"/>
          </a:xfrm>
          <a:prstGeom prst="rect">
            <a:avLst/>
          </a:prstGeom>
        </p:spPr>
      </p:pic>
    </p:spTree>
    <p:extLst>
      <p:ext uri="{BB962C8B-B14F-4D97-AF65-F5344CB8AC3E}">
        <p14:creationId xmlns:p14="http://schemas.microsoft.com/office/powerpoint/2010/main" val="279724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967F2C31-A79E-8D57-DE4B-DFC1229D288E}"/>
              </a:ext>
            </a:extLst>
          </p:cNvPr>
          <p:cNvPicPr>
            <a:picLocks noChangeAspect="1"/>
          </p:cNvPicPr>
          <p:nvPr/>
        </p:nvPicPr>
        <p:blipFill>
          <a:blip r:embed="rId3"/>
          <a:srcRect l="16613" t="30538" r="17016" b="16273"/>
          <a:stretch/>
        </p:blipFill>
        <p:spPr>
          <a:xfrm>
            <a:off x="80720" y="413258"/>
            <a:ext cx="12111280" cy="5459641"/>
          </a:xfrm>
          <a:prstGeom prst="rect">
            <a:avLst/>
          </a:prstGeom>
        </p:spPr>
      </p:pic>
    </p:spTree>
    <p:extLst>
      <p:ext uri="{BB962C8B-B14F-4D97-AF65-F5344CB8AC3E}">
        <p14:creationId xmlns:p14="http://schemas.microsoft.com/office/powerpoint/2010/main" val="123906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D45E408-344C-014E-F433-8AC140945C35}"/>
              </a:ext>
            </a:extLst>
          </p:cNvPr>
          <p:cNvPicPr>
            <a:picLocks noChangeAspect="1"/>
          </p:cNvPicPr>
          <p:nvPr/>
        </p:nvPicPr>
        <p:blipFill>
          <a:blip r:embed="rId3"/>
          <a:stretch>
            <a:fillRect/>
          </a:stretch>
        </p:blipFill>
        <p:spPr>
          <a:xfrm>
            <a:off x="156000" y="936363"/>
            <a:ext cx="11880000" cy="5098398"/>
          </a:xfrm>
          <a:prstGeom prst="rect">
            <a:avLst/>
          </a:prstGeom>
        </p:spPr>
      </p:pic>
      <p:pic>
        <p:nvPicPr>
          <p:cNvPr id="3" name="Εικόνα 2" descr="Μπορεί να είναι εικόνα χάρτης και κείμενο">
            <a:extLst>
              <a:ext uri="{FF2B5EF4-FFF2-40B4-BE49-F238E27FC236}">
                <a16:creationId xmlns:a16="http://schemas.microsoft.com/office/drawing/2014/main" id="{01F4EF09-9895-8E48-8172-4CC82E77DE36}"/>
              </a:ext>
            </a:extLst>
          </p:cNvPr>
          <p:cNvPicPr>
            <a:picLocks noChangeAspect="1"/>
          </p:cNvPicPr>
          <p:nvPr/>
        </p:nvPicPr>
        <p:blipFill rotWithShape="1">
          <a:blip r:embed="rId4">
            <a:extLst>
              <a:ext uri="{28A0092B-C50C-407E-A947-70E740481C1C}">
                <a14:useLocalDpi xmlns:a14="http://schemas.microsoft.com/office/drawing/2010/main" val="0"/>
              </a:ext>
            </a:extLst>
          </a:blip>
          <a:srcRect t="86820"/>
          <a:stretch/>
        </p:blipFill>
        <p:spPr bwMode="auto">
          <a:xfrm>
            <a:off x="2786459" y="254524"/>
            <a:ext cx="6619082" cy="65355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544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C44E64C-941E-570B-5D78-BFAB7B39A5DF}"/>
              </a:ext>
            </a:extLst>
          </p:cNvPr>
          <p:cNvPicPr>
            <a:picLocks noChangeAspect="1"/>
          </p:cNvPicPr>
          <p:nvPr/>
        </p:nvPicPr>
        <p:blipFill>
          <a:blip r:embed="rId3"/>
          <a:srcRect l="27526" t="18970" r="22526" b="8453"/>
          <a:stretch/>
        </p:blipFill>
        <p:spPr>
          <a:xfrm>
            <a:off x="2496000" y="245095"/>
            <a:ext cx="7200000" cy="5884830"/>
          </a:xfrm>
          <a:prstGeom prst="rect">
            <a:avLst/>
          </a:prstGeom>
        </p:spPr>
      </p:pic>
    </p:spTree>
    <p:extLst>
      <p:ext uri="{BB962C8B-B14F-4D97-AF65-F5344CB8AC3E}">
        <p14:creationId xmlns:p14="http://schemas.microsoft.com/office/powerpoint/2010/main" val="327551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AB5CB298-BC63-F2FC-6684-DE4412670F08}"/>
              </a:ext>
            </a:extLst>
          </p:cNvPr>
          <p:cNvPicPr>
            <a:picLocks noChangeAspect="1"/>
          </p:cNvPicPr>
          <p:nvPr/>
        </p:nvPicPr>
        <p:blipFill>
          <a:blip r:embed="rId3"/>
          <a:srcRect l="24433" t="26255" r="22835" b="11065"/>
          <a:stretch/>
        </p:blipFill>
        <p:spPr>
          <a:xfrm>
            <a:off x="2514889" y="772999"/>
            <a:ext cx="7162222" cy="4788816"/>
          </a:xfrm>
          <a:prstGeom prst="rect">
            <a:avLst/>
          </a:prstGeom>
        </p:spPr>
      </p:pic>
    </p:spTree>
    <p:extLst>
      <p:ext uri="{BB962C8B-B14F-4D97-AF65-F5344CB8AC3E}">
        <p14:creationId xmlns:p14="http://schemas.microsoft.com/office/powerpoint/2010/main" val="242722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BF53603-6295-A809-CEB1-546E96B4D4B0}"/>
              </a:ext>
            </a:extLst>
          </p:cNvPr>
          <p:cNvPicPr>
            <a:picLocks noChangeAspect="1"/>
          </p:cNvPicPr>
          <p:nvPr/>
        </p:nvPicPr>
        <p:blipFill>
          <a:blip r:embed="rId3"/>
          <a:srcRect l="13145" t="40275" r="34917" b="33977"/>
          <a:stretch/>
        </p:blipFill>
        <p:spPr>
          <a:xfrm>
            <a:off x="124937" y="1527142"/>
            <a:ext cx="11978141" cy="3157980"/>
          </a:xfrm>
          <a:prstGeom prst="rect">
            <a:avLst/>
          </a:prstGeom>
        </p:spPr>
      </p:pic>
      <p:sp>
        <p:nvSpPr>
          <p:cNvPr id="4" name="Τίτλος 1">
            <a:extLst>
              <a:ext uri="{FF2B5EF4-FFF2-40B4-BE49-F238E27FC236}">
                <a16:creationId xmlns:a16="http://schemas.microsoft.com/office/drawing/2014/main" id="{70181A9B-0764-181C-165E-44F9CC0E422F}"/>
              </a:ext>
            </a:extLst>
          </p:cNvPr>
          <p:cNvSpPr>
            <a:spLocks noGrp="1"/>
          </p:cNvSpPr>
          <p:nvPr>
            <p:ph type="title"/>
          </p:nvPr>
        </p:nvSpPr>
        <p:spPr>
          <a:xfrm>
            <a:off x="0" y="197963"/>
            <a:ext cx="12192000" cy="597912"/>
          </a:xfrm>
        </p:spPr>
        <p:txBody>
          <a:bodyPr vert="horz" lIns="91440" tIns="45720" rIns="91440" bIns="45720" rtlCol="0" anchor="ctr">
            <a:noAutofit/>
          </a:bodyPr>
          <a:lstStyle/>
          <a:p>
            <a:pPr algn="ctr"/>
            <a:r>
              <a:rPr lang="el-GR" sz="3400" b="1" dirty="0" err="1">
                <a:solidFill>
                  <a:srgbClr val="144E8C"/>
                </a:solidFill>
                <a:latin typeface="Calibri" panose="020F0502020204030204" pitchFamily="34" charset="0"/>
              </a:rPr>
              <a:t>ΟΠΣΚΕ</a:t>
            </a:r>
            <a:r>
              <a:rPr lang="el-GR" sz="3400" b="1" dirty="0">
                <a:solidFill>
                  <a:srgbClr val="144E8C"/>
                </a:solidFill>
                <a:latin typeface="Calibri" panose="020F0502020204030204" pitchFamily="34" charset="0"/>
              </a:rPr>
              <a:t> - </a:t>
            </a:r>
            <a:r>
              <a:rPr lang="en-GB" sz="3400" b="1" dirty="0">
                <a:solidFill>
                  <a:srgbClr val="144E8C"/>
                </a:solidFill>
                <a:latin typeface="Calibri" panose="020F0502020204030204" pitchFamily="34" charset="0"/>
              </a:rPr>
              <a:t>Dashboard </a:t>
            </a:r>
            <a:r>
              <a:rPr lang="el-GR" sz="3400" b="1" dirty="0">
                <a:solidFill>
                  <a:srgbClr val="144E8C"/>
                </a:solidFill>
                <a:latin typeface="Calibri" panose="020F0502020204030204" pitchFamily="34" charset="0"/>
              </a:rPr>
              <a:t>Υποβολών (26/04/2025) </a:t>
            </a:r>
          </a:p>
        </p:txBody>
      </p:sp>
    </p:spTree>
    <p:extLst>
      <p:ext uri="{BB962C8B-B14F-4D97-AF65-F5344CB8AC3E}">
        <p14:creationId xmlns:p14="http://schemas.microsoft.com/office/powerpoint/2010/main" val="336378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DDBA53-E743-5392-EB65-42686A2CEA80}"/>
              </a:ext>
            </a:extLst>
          </p:cNvPr>
          <p:cNvSpPr>
            <a:spLocks noGrp="1"/>
          </p:cNvSpPr>
          <p:nvPr>
            <p:ph type="title"/>
          </p:nvPr>
        </p:nvSpPr>
        <p:spPr>
          <a:xfrm>
            <a:off x="0" y="0"/>
            <a:ext cx="12192000" cy="597912"/>
          </a:xfrm>
        </p:spPr>
        <p:txBody>
          <a:bodyPr>
            <a:normAutofit/>
          </a:bodyPr>
          <a:lstStyle/>
          <a:p>
            <a:pPr algn="ctr"/>
            <a:r>
              <a:rPr lang="el-GR" sz="3400" b="1" dirty="0">
                <a:solidFill>
                  <a:srgbClr val="144E8C"/>
                </a:solidFill>
                <a:effectLst/>
                <a:latin typeface="Calibri" panose="020F0502020204030204" pitchFamily="34" charset="0"/>
                <a:ea typeface="Times New Roman" panose="02020603050405020304" pitchFamily="18" charset="0"/>
              </a:rPr>
              <a:t>Κατανομή πόρων ανά Προτεραιότητα</a:t>
            </a:r>
            <a:endParaRPr lang="el-GR" sz="3400" dirty="0">
              <a:solidFill>
                <a:srgbClr val="144E8C"/>
              </a:solidFill>
            </a:endParaRPr>
          </a:p>
        </p:txBody>
      </p:sp>
      <p:pic>
        <p:nvPicPr>
          <p:cNvPr id="3" name="Εικόνα 2">
            <a:extLst>
              <a:ext uri="{FF2B5EF4-FFF2-40B4-BE49-F238E27FC236}">
                <a16:creationId xmlns:a16="http://schemas.microsoft.com/office/drawing/2014/main" id="{398F7994-5828-40E5-31E3-01A0C6906A23}"/>
              </a:ext>
            </a:extLst>
          </p:cNvPr>
          <p:cNvPicPr>
            <a:picLocks noChangeAspect="1"/>
          </p:cNvPicPr>
          <p:nvPr/>
        </p:nvPicPr>
        <p:blipFill>
          <a:blip r:embed="rId2"/>
          <a:stretch>
            <a:fillRect/>
          </a:stretch>
        </p:blipFill>
        <p:spPr>
          <a:xfrm>
            <a:off x="1082276" y="597912"/>
            <a:ext cx="10080000" cy="6199097"/>
          </a:xfrm>
          <a:prstGeom prst="rect">
            <a:avLst/>
          </a:prstGeom>
        </p:spPr>
      </p:pic>
    </p:spTree>
    <p:extLst>
      <p:ext uri="{BB962C8B-B14F-4D97-AF65-F5344CB8AC3E}">
        <p14:creationId xmlns:p14="http://schemas.microsoft.com/office/powerpoint/2010/main" val="241567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C579967-573B-C096-C996-A07C26E9403D}"/>
              </a:ext>
            </a:extLst>
          </p:cNvPr>
          <p:cNvPicPr>
            <a:picLocks noChangeAspect="1"/>
          </p:cNvPicPr>
          <p:nvPr/>
        </p:nvPicPr>
        <p:blipFill>
          <a:blip r:embed="rId3"/>
          <a:srcRect t="8165"/>
          <a:stretch/>
        </p:blipFill>
        <p:spPr>
          <a:xfrm>
            <a:off x="1333336" y="1018095"/>
            <a:ext cx="9525328" cy="5020408"/>
          </a:xfrm>
          <a:prstGeom prst="rect">
            <a:avLst/>
          </a:prstGeom>
        </p:spPr>
      </p:pic>
      <p:sp>
        <p:nvSpPr>
          <p:cNvPr id="3" name="Τίτλος 1">
            <a:extLst>
              <a:ext uri="{FF2B5EF4-FFF2-40B4-BE49-F238E27FC236}">
                <a16:creationId xmlns:a16="http://schemas.microsoft.com/office/drawing/2014/main" id="{A6227AC9-29D6-7251-3E8F-41DCFD532BE2}"/>
              </a:ext>
            </a:extLst>
          </p:cNvPr>
          <p:cNvSpPr>
            <a:spLocks noGrp="1"/>
          </p:cNvSpPr>
          <p:nvPr>
            <p:ph type="title"/>
          </p:nvPr>
        </p:nvSpPr>
        <p:spPr>
          <a:xfrm>
            <a:off x="0" y="197963"/>
            <a:ext cx="12192000" cy="597912"/>
          </a:xfrm>
        </p:spPr>
        <p:txBody>
          <a:bodyPr vert="horz" lIns="91440" tIns="45720" rIns="91440" bIns="45720" rtlCol="0" anchor="ctr">
            <a:normAutofit/>
          </a:bodyPr>
          <a:lstStyle/>
          <a:p>
            <a:pPr algn="ctr"/>
            <a:r>
              <a:rPr lang="el-GR" sz="3200" b="1" dirty="0">
                <a:solidFill>
                  <a:srgbClr val="144E8C"/>
                </a:solidFill>
                <a:latin typeface="Calibri" panose="020F0502020204030204" pitchFamily="34" charset="0"/>
              </a:rPr>
              <a:t>Προετοιμασία νέας πρόσκλησης </a:t>
            </a:r>
            <a:r>
              <a:rPr lang="en-US" sz="3200" b="1" dirty="0">
                <a:solidFill>
                  <a:srgbClr val="144E8C"/>
                </a:solidFill>
                <a:latin typeface="Calibri" panose="020F0502020204030204" pitchFamily="34" charset="0"/>
              </a:rPr>
              <a:t>RIS3</a:t>
            </a:r>
            <a:endParaRPr lang="el-GR" sz="3200" b="1" dirty="0">
              <a:solidFill>
                <a:srgbClr val="144E8C"/>
              </a:solidFill>
              <a:latin typeface="Calibri" panose="020F0502020204030204" pitchFamily="34" charset="0"/>
            </a:endParaRPr>
          </a:p>
        </p:txBody>
      </p:sp>
    </p:spTree>
    <p:extLst>
      <p:ext uri="{BB962C8B-B14F-4D97-AF65-F5344CB8AC3E}">
        <p14:creationId xmlns:p14="http://schemas.microsoft.com/office/powerpoint/2010/main" val="202288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054A39B-1CC7-3392-EBD8-474CC6740BA8}"/>
              </a:ext>
            </a:extLst>
          </p:cNvPr>
          <p:cNvSpPr txBox="1"/>
          <p:nvPr/>
        </p:nvSpPr>
        <p:spPr>
          <a:xfrm>
            <a:off x="0" y="0"/>
            <a:ext cx="12192000" cy="6858000"/>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50000"/>
              </a:lnSpc>
              <a:tabLst>
                <a:tab pos="714375" algn="l"/>
              </a:tabLst>
            </a:pPr>
            <a:endParaRPr lang="el-GR" sz="2600" dirty="0">
              <a:highlight>
                <a:srgbClr val="FFFF00"/>
              </a:highlight>
            </a:endParaRPr>
          </a:p>
          <a:p>
            <a:pPr algn="just">
              <a:lnSpc>
                <a:spcPct val="150000"/>
              </a:lnSpc>
              <a:tabLst>
                <a:tab pos="714375" algn="l"/>
              </a:tabLst>
            </a:pPr>
            <a:endParaRPr lang="el-GR" sz="2600" b="0" dirty="0">
              <a:solidFill>
                <a:schemeClr val="accent1">
                  <a:lumMod val="75000"/>
                </a:schemeClr>
              </a:solidFill>
            </a:endParaRPr>
          </a:p>
        </p:txBody>
      </p:sp>
      <p:pic>
        <p:nvPicPr>
          <p:cNvPr id="13" name="Εικόνα 12">
            <a:extLst>
              <a:ext uri="{FF2B5EF4-FFF2-40B4-BE49-F238E27FC236}">
                <a16:creationId xmlns:a16="http://schemas.microsoft.com/office/drawing/2014/main" id="{24CE4A63-4486-1F2A-54FB-5F2ED8F3E4CA}"/>
              </a:ext>
            </a:extLst>
          </p:cNvPr>
          <p:cNvPicPr>
            <a:picLocks noChangeAspect="1"/>
          </p:cNvPicPr>
          <p:nvPr/>
        </p:nvPicPr>
        <p:blipFill>
          <a:blip r:embed="rId2"/>
          <a:stretch>
            <a:fillRect/>
          </a:stretch>
        </p:blipFill>
        <p:spPr>
          <a:xfrm>
            <a:off x="2316000" y="260230"/>
            <a:ext cx="7560000" cy="6337540"/>
          </a:xfrm>
          <a:prstGeom prst="rect">
            <a:avLst/>
          </a:prstGeom>
        </p:spPr>
      </p:pic>
    </p:spTree>
    <p:extLst>
      <p:ext uri="{BB962C8B-B14F-4D97-AF65-F5344CB8AC3E}">
        <p14:creationId xmlns:p14="http://schemas.microsoft.com/office/powerpoint/2010/main" val="331333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054A39B-1CC7-3392-EBD8-474CC6740BA8}"/>
              </a:ext>
            </a:extLst>
          </p:cNvPr>
          <p:cNvSpPr txBox="1"/>
          <p:nvPr/>
        </p:nvSpPr>
        <p:spPr>
          <a:xfrm>
            <a:off x="0" y="0"/>
            <a:ext cx="12192000" cy="6858000"/>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50000"/>
              </a:lnSpc>
              <a:tabLst>
                <a:tab pos="714375" algn="l"/>
              </a:tabLst>
            </a:pPr>
            <a:endParaRPr lang="el-GR" sz="2600" dirty="0">
              <a:highlight>
                <a:srgbClr val="FFFF00"/>
              </a:highlight>
            </a:endParaRPr>
          </a:p>
          <a:p>
            <a:pPr algn="just">
              <a:lnSpc>
                <a:spcPct val="150000"/>
              </a:lnSpc>
              <a:tabLst>
                <a:tab pos="714375" algn="l"/>
              </a:tabLst>
            </a:pPr>
            <a:endParaRPr lang="el-GR" sz="2600" b="0" dirty="0">
              <a:solidFill>
                <a:schemeClr val="accent1">
                  <a:lumMod val="75000"/>
                </a:schemeClr>
              </a:solidFill>
            </a:endParaRPr>
          </a:p>
        </p:txBody>
      </p:sp>
      <p:pic>
        <p:nvPicPr>
          <p:cNvPr id="3" name="Εικόνα 2">
            <a:extLst>
              <a:ext uri="{FF2B5EF4-FFF2-40B4-BE49-F238E27FC236}">
                <a16:creationId xmlns:a16="http://schemas.microsoft.com/office/drawing/2014/main" id="{7E8CFE4C-7751-3B90-8748-D5E9A61E81F5}"/>
              </a:ext>
            </a:extLst>
          </p:cNvPr>
          <p:cNvPicPr>
            <a:picLocks noChangeAspect="1"/>
          </p:cNvPicPr>
          <p:nvPr/>
        </p:nvPicPr>
        <p:blipFill>
          <a:blip r:embed="rId2"/>
          <a:stretch>
            <a:fillRect/>
          </a:stretch>
        </p:blipFill>
        <p:spPr>
          <a:xfrm>
            <a:off x="2136000" y="218681"/>
            <a:ext cx="7920000" cy="6639319"/>
          </a:xfrm>
          <a:prstGeom prst="rect">
            <a:avLst/>
          </a:prstGeom>
        </p:spPr>
      </p:pic>
    </p:spTree>
    <p:extLst>
      <p:ext uri="{BB962C8B-B14F-4D97-AF65-F5344CB8AC3E}">
        <p14:creationId xmlns:p14="http://schemas.microsoft.com/office/powerpoint/2010/main" val="303630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1839021-DFF3-96B4-DDD6-BB64D9997652}"/>
              </a:ext>
            </a:extLst>
          </p:cNvPr>
          <p:cNvSpPr>
            <a:spLocks noGrp="1"/>
          </p:cNvSpPr>
          <p:nvPr>
            <p:ph type="title"/>
          </p:nvPr>
        </p:nvSpPr>
        <p:spPr/>
        <p:txBody>
          <a:bodyPr>
            <a:normAutofit/>
          </a:bodyPr>
          <a:lstStyle/>
          <a:p>
            <a:r>
              <a:rPr lang="el-GR" sz="3200" b="1" u="sng" dirty="0">
                <a:effectLst/>
                <a:latin typeface="+mn-lt"/>
                <a:ea typeface="Times New Roman" panose="02020603050405020304" pitchFamily="18" charset="0"/>
                <a:cs typeface="Times New Roman" panose="02020603050405020304" pitchFamily="18" charset="0"/>
              </a:rPr>
              <a:t>Ενεργειακ</a:t>
            </a:r>
            <a:r>
              <a:rPr lang="el-GR" sz="3200" b="1" u="sng" dirty="0">
                <a:latin typeface="+mn-lt"/>
                <a:ea typeface="Times New Roman" panose="02020603050405020304" pitchFamily="18" charset="0"/>
                <a:cs typeface="Times New Roman" panose="02020603050405020304" pitchFamily="18" charset="0"/>
              </a:rPr>
              <a:t>ή Αναβάθμιση</a:t>
            </a:r>
            <a:r>
              <a:rPr lang="el-GR" sz="3200" b="1" u="sng" dirty="0">
                <a:effectLst/>
                <a:latin typeface="+mn-lt"/>
                <a:ea typeface="Times New Roman" panose="02020603050405020304" pitchFamily="18" charset="0"/>
                <a:cs typeface="Times New Roman" panose="02020603050405020304" pitchFamily="18" charset="0"/>
              </a:rPr>
              <a:t> Επιχειρήσεων – Νέες πράξεις</a:t>
            </a:r>
            <a:endParaRPr lang="el-GR" sz="1800" dirty="0">
              <a:latin typeface="+mn-lt"/>
            </a:endParaRPr>
          </a:p>
        </p:txBody>
      </p:sp>
      <p:sp>
        <p:nvSpPr>
          <p:cNvPr id="8" name="TextBox 7">
            <a:extLst>
              <a:ext uri="{FF2B5EF4-FFF2-40B4-BE49-F238E27FC236}">
                <a16:creationId xmlns:a16="http://schemas.microsoft.com/office/drawing/2014/main" id="{F86301CF-3843-F8E7-F0AF-90C00CC93173}"/>
              </a:ext>
            </a:extLst>
          </p:cNvPr>
          <p:cNvSpPr txBox="1"/>
          <p:nvPr/>
        </p:nvSpPr>
        <p:spPr>
          <a:xfrm>
            <a:off x="838200" y="1521211"/>
            <a:ext cx="11220450" cy="1421928"/>
          </a:xfrm>
          <a:prstGeom prst="rect">
            <a:avLst/>
          </a:prstGeom>
          <a:noFill/>
        </p:spPr>
        <p:txBody>
          <a:bodyPr wrap="square">
            <a:spAutoFit/>
          </a:bodyPr>
          <a:lstStyle/>
          <a:p>
            <a:pPr lvl="0" algn="just">
              <a:lnSpc>
                <a:spcPct val="90000"/>
              </a:lnSpc>
              <a:spcBef>
                <a:spcPts val="1000"/>
              </a:spcBef>
              <a:spcAft>
                <a:spcPts val="800"/>
              </a:spcAft>
              <a:tabLst>
                <a:tab pos="358775" algn="l"/>
              </a:tabLst>
            </a:pPr>
            <a:r>
              <a:rPr lang="el-GR" sz="3200" dirty="0">
                <a:solidFill>
                  <a:srgbClr val="0D4F8C"/>
                </a:solidFill>
              </a:rPr>
              <a:t>Ενισχύονται </a:t>
            </a:r>
            <a:r>
              <a:rPr lang="el-GR" sz="3200" b="1" dirty="0">
                <a:solidFill>
                  <a:srgbClr val="0D4F8C"/>
                </a:solidFill>
              </a:rPr>
              <a:t>6 υφιστάμενες επιχειρήσεις του μεταποιητικού τομέα</a:t>
            </a:r>
            <a:r>
              <a:rPr lang="el-GR" sz="3200" dirty="0">
                <a:solidFill>
                  <a:srgbClr val="0D4F8C"/>
                </a:solidFill>
              </a:rPr>
              <a:t> για τη βελτίωση της ενεργειακής τους απόδοσης με </a:t>
            </a:r>
            <a:r>
              <a:rPr lang="el-GR" sz="3200" b="1" dirty="0">
                <a:solidFill>
                  <a:srgbClr val="0D4F8C"/>
                </a:solidFill>
              </a:rPr>
              <a:t>π/υ 4,1 εκατ. €</a:t>
            </a:r>
            <a:r>
              <a:rPr lang="el-GR" sz="3200" dirty="0">
                <a:solidFill>
                  <a:srgbClr val="0D4F8C"/>
                </a:solidFill>
              </a:rPr>
              <a:t> που εξοικονομούν συνολικά </a:t>
            </a:r>
            <a:r>
              <a:rPr lang="el-GR" sz="3200" b="1" dirty="0">
                <a:solidFill>
                  <a:srgbClr val="0D4F8C"/>
                </a:solidFill>
              </a:rPr>
              <a:t>19.241 </a:t>
            </a:r>
            <a:r>
              <a:rPr lang="en-US" sz="3200" b="1" dirty="0">
                <a:solidFill>
                  <a:srgbClr val="0D4F8C"/>
                </a:solidFill>
              </a:rPr>
              <a:t>MWh</a:t>
            </a:r>
            <a:r>
              <a:rPr lang="el-GR" sz="3200" b="1" dirty="0">
                <a:solidFill>
                  <a:srgbClr val="0D4F8C"/>
                </a:solidFill>
              </a:rPr>
              <a:t>/έτος</a:t>
            </a:r>
            <a:r>
              <a:rPr lang="el-GR" sz="3200" dirty="0">
                <a:solidFill>
                  <a:srgbClr val="0D4F8C"/>
                </a:solidFill>
              </a:rPr>
              <a:t>.</a:t>
            </a:r>
          </a:p>
        </p:txBody>
      </p:sp>
    </p:spTree>
    <p:extLst>
      <p:ext uri="{BB962C8B-B14F-4D97-AF65-F5344CB8AC3E}">
        <p14:creationId xmlns:p14="http://schemas.microsoft.com/office/powerpoint/2010/main" val="289103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1839021-DFF3-96B4-DDD6-BB64D9997652}"/>
              </a:ext>
            </a:extLst>
          </p:cNvPr>
          <p:cNvSpPr>
            <a:spLocks noGrp="1"/>
          </p:cNvSpPr>
          <p:nvPr>
            <p:ph type="title"/>
          </p:nvPr>
        </p:nvSpPr>
        <p:spPr/>
        <p:txBody>
          <a:bodyPr>
            <a:normAutofit/>
          </a:bodyPr>
          <a:lstStyle/>
          <a:p>
            <a:r>
              <a:rPr lang="el-GR" sz="3200" b="1" u="sng" dirty="0">
                <a:latin typeface="+mn-lt"/>
                <a:ea typeface="Times New Roman" panose="02020603050405020304" pitchFamily="18" charset="0"/>
                <a:cs typeface="Times New Roman" panose="02020603050405020304" pitchFamily="18" charset="0"/>
              </a:rPr>
              <a:t>Ενεργειακή Αναβάθμιση Επιχειρήσεων – Νέες Πράξεις</a:t>
            </a:r>
            <a:endParaRPr lang="el-GR" sz="1800" dirty="0">
              <a:latin typeface="+mn-lt"/>
            </a:endParaRPr>
          </a:p>
        </p:txBody>
      </p:sp>
      <p:pic>
        <p:nvPicPr>
          <p:cNvPr id="4" name="Εικόνα 3">
            <a:extLst>
              <a:ext uri="{FF2B5EF4-FFF2-40B4-BE49-F238E27FC236}">
                <a16:creationId xmlns:a16="http://schemas.microsoft.com/office/drawing/2014/main" id="{3CB3FC36-E56C-FD77-CB1A-41A4B9B2C6CA}"/>
              </a:ext>
            </a:extLst>
          </p:cNvPr>
          <p:cNvPicPr>
            <a:picLocks noChangeAspect="1"/>
          </p:cNvPicPr>
          <p:nvPr/>
        </p:nvPicPr>
        <p:blipFill>
          <a:blip r:embed="rId3"/>
          <a:srcRect l="17706" t="8110" r="17268" b="6667"/>
          <a:stretch/>
        </p:blipFill>
        <p:spPr>
          <a:xfrm>
            <a:off x="838200" y="2705369"/>
            <a:ext cx="4336331" cy="3196821"/>
          </a:xfrm>
          <a:prstGeom prst="rect">
            <a:avLst/>
          </a:prstGeom>
        </p:spPr>
      </p:pic>
      <p:pic>
        <p:nvPicPr>
          <p:cNvPr id="1026" name="Picture 2" descr="Komotini Paper Mill">
            <a:extLst>
              <a:ext uri="{FF2B5EF4-FFF2-40B4-BE49-F238E27FC236}">
                <a16:creationId xmlns:a16="http://schemas.microsoft.com/office/drawing/2014/main" id="{A1B1E4D0-5254-4251-C35E-F74EF1D85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625" y="1503383"/>
            <a:ext cx="2205479" cy="1201986"/>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927BB422-171E-BBEB-F564-5245B6104B8A}"/>
              </a:ext>
            </a:extLst>
          </p:cNvPr>
          <p:cNvPicPr>
            <a:picLocks noChangeAspect="1"/>
          </p:cNvPicPr>
          <p:nvPr/>
        </p:nvPicPr>
        <p:blipFill>
          <a:blip r:embed="rId5"/>
          <a:stretch>
            <a:fillRect/>
          </a:stretch>
        </p:blipFill>
        <p:spPr>
          <a:xfrm>
            <a:off x="8145604" y="1549283"/>
            <a:ext cx="1428750" cy="704850"/>
          </a:xfrm>
          <a:prstGeom prst="rect">
            <a:avLst/>
          </a:prstGeom>
        </p:spPr>
      </p:pic>
      <p:pic>
        <p:nvPicPr>
          <p:cNvPr id="10" name="Εικόνα 9">
            <a:extLst>
              <a:ext uri="{FF2B5EF4-FFF2-40B4-BE49-F238E27FC236}">
                <a16:creationId xmlns:a16="http://schemas.microsoft.com/office/drawing/2014/main" id="{D4576DC7-98D5-E0F0-F353-C0EF2D050AAE}"/>
              </a:ext>
            </a:extLst>
          </p:cNvPr>
          <p:cNvPicPr>
            <a:picLocks noChangeAspect="1"/>
          </p:cNvPicPr>
          <p:nvPr/>
        </p:nvPicPr>
        <p:blipFill>
          <a:blip r:embed="rId6"/>
          <a:srcRect t="24237" b="3506"/>
          <a:stretch/>
        </p:blipFill>
        <p:spPr>
          <a:xfrm>
            <a:off x="5682608" y="2705369"/>
            <a:ext cx="6354743" cy="2582824"/>
          </a:xfrm>
          <a:prstGeom prst="rect">
            <a:avLst/>
          </a:prstGeom>
        </p:spPr>
      </p:pic>
    </p:spTree>
    <p:extLst>
      <p:ext uri="{BB962C8B-B14F-4D97-AF65-F5344CB8AC3E}">
        <p14:creationId xmlns:p14="http://schemas.microsoft.com/office/powerpoint/2010/main" val="19983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5"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par>
                                <p:cTn id="17" presetID="5"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1839021-DFF3-96B4-DDD6-BB64D9997652}"/>
              </a:ext>
            </a:extLst>
          </p:cNvPr>
          <p:cNvSpPr>
            <a:spLocks noGrp="1"/>
          </p:cNvSpPr>
          <p:nvPr>
            <p:ph type="title"/>
          </p:nvPr>
        </p:nvSpPr>
        <p:spPr/>
        <p:txBody>
          <a:bodyPr>
            <a:normAutofit/>
          </a:bodyPr>
          <a:lstStyle/>
          <a:p>
            <a:r>
              <a:rPr lang="el-GR" sz="3200" b="1" u="sng" dirty="0">
                <a:latin typeface="+mn-lt"/>
                <a:ea typeface="Times New Roman" panose="02020603050405020304" pitchFamily="18" charset="0"/>
                <a:cs typeface="Times New Roman" panose="02020603050405020304" pitchFamily="18" charset="0"/>
              </a:rPr>
              <a:t>Ενεργειακή Αναβάθμιση Επιχειρήσεων – Νέες Πράξεις</a:t>
            </a:r>
            <a:endParaRPr lang="el-GR" sz="1800" dirty="0">
              <a:latin typeface="+mn-lt"/>
            </a:endParaRPr>
          </a:p>
        </p:txBody>
      </p:sp>
      <p:pic>
        <p:nvPicPr>
          <p:cNvPr id="3" name="Εικόνα 2">
            <a:extLst>
              <a:ext uri="{FF2B5EF4-FFF2-40B4-BE49-F238E27FC236}">
                <a16:creationId xmlns:a16="http://schemas.microsoft.com/office/drawing/2014/main" id="{FB19CF65-BF88-0995-76CD-CDFA4A8FC752}"/>
              </a:ext>
            </a:extLst>
          </p:cNvPr>
          <p:cNvPicPr>
            <a:picLocks noChangeAspect="1"/>
          </p:cNvPicPr>
          <p:nvPr/>
        </p:nvPicPr>
        <p:blipFill>
          <a:blip r:embed="rId3"/>
          <a:stretch>
            <a:fillRect/>
          </a:stretch>
        </p:blipFill>
        <p:spPr>
          <a:xfrm>
            <a:off x="1697640" y="1357008"/>
            <a:ext cx="2794262" cy="1230806"/>
          </a:xfrm>
          <a:prstGeom prst="rect">
            <a:avLst/>
          </a:prstGeom>
        </p:spPr>
      </p:pic>
      <p:pic>
        <p:nvPicPr>
          <p:cNvPr id="6" name="Εικόνα 5">
            <a:extLst>
              <a:ext uri="{FF2B5EF4-FFF2-40B4-BE49-F238E27FC236}">
                <a16:creationId xmlns:a16="http://schemas.microsoft.com/office/drawing/2014/main" id="{A93BBB3F-A6FF-8C2B-469C-AA3778B07801}"/>
              </a:ext>
            </a:extLst>
          </p:cNvPr>
          <p:cNvPicPr>
            <a:picLocks noChangeAspect="1"/>
          </p:cNvPicPr>
          <p:nvPr/>
        </p:nvPicPr>
        <p:blipFill>
          <a:blip r:embed="rId4"/>
          <a:stretch>
            <a:fillRect/>
          </a:stretch>
        </p:blipFill>
        <p:spPr>
          <a:xfrm>
            <a:off x="154648" y="2587813"/>
            <a:ext cx="5739923" cy="2248137"/>
          </a:xfrm>
          <a:prstGeom prst="rect">
            <a:avLst/>
          </a:prstGeom>
        </p:spPr>
      </p:pic>
      <p:pic>
        <p:nvPicPr>
          <p:cNvPr id="8" name="Εικόνα 7">
            <a:extLst>
              <a:ext uri="{FF2B5EF4-FFF2-40B4-BE49-F238E27FC236}">
                <a16:creationId xmlns:a16="http://schemas.microsoft.com/office/drawing/2014/main" id="{D51BAB30-7717-168D-83DB-EA1B72019ECD}"/>
              </a:ext>
            </a:extLst>
          </p:cNvPr>
          <p:cNvPicPr>
            <a:picLocks noChangeAspect="1"/>
          </p:cNvPicPr>
          <p:nvPr/>
        </p:nvPicPr>
        <p:blipFill>
          <a:blip r:embed="rId5"/>
          <a:srcRect t="10722" b="5324"/>
          <a:stretch/>
        </p:blipFill>
        <p:spPr>
          <a:xfrm>
            <a:off x="6297431" y="2587813"/>
            <a:ext cx="5258553" cy="2483314"/>
          </a:xfrm>
          <a:prstGeom prst="rect">
            <a:avLst/>
          </a:prstGeom>
        </p:spPr>
      </p:pic>
      <p:pic>
        <p:nvPicPr>
          <p:cNvPr id="2050" name="Picture 2" descr="img">
            <a:extLst>
              <a:ext uri="{FF2B5EF4-FFF2-40B4-BE49-F238E27FC236}">
                <a16:creationId xmlns:a16="http://schemas.microsoft.com/office/drawing/2014/main" id="{CA0D5257-59F7-8546-A808-5C707DE440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5462" y="1585329"/>
            <a:ext cx="2322489" cy="774163"/>
          </a:xfrm>
          <a:prstGeom prst="rect">
            <a:avLst/>
          </a:prstGeom>
          <a:solidFill>
            <a:schemeClr val="accent6"/>
          </a:solidFill>
        </p:spPr>
      </p:pic>
    </p:spTree>
    <p:extLst>
      <p:ext uri="{BB962C8B-B14F-4D97-AF65-F5344CB8AC3E}">
        <p14:creationId xmlns:p14="http://schemas.microsoft.com/office/powerpoint/2010/main" val="333705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heckerboard(across)">
                                      <p:cBhvr>
                                        <p:cTn id="13" dur="500"/>
                                        <p:tgtEl>
                                          <p:spTgt spid="2050"/>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1839021-DFF3-96B4-DDD6-BB64D9997652}"/>
              </a:ext>
            </a:extLst>
          </p:cNvPr>
          <p:cNvSpPr>
            <a:spLocks noGrp="1"/>
          </p:cNvSpPr>
          <p:nvPr>
            <p:ph type="title"/>
          </p:nvPr>
        </p:nvSpPr>
        <p:spPr/>
        <p:txBody>
          <a:bodyPr>
            <a:normAutofit/>
          </a:bodyPr>
          <a:lstStyle/>
          <a:p>
            <a:r>
              <a:rPr lang="el-GR" sz="3200" b="1" u="sng" dirty="0">
                <a:latin typeface="+mn-lt"/>
                <a:ea typeface="Times New Roman" panose="02020603050405020304" pitchFamily="18" charset="0"/>
                <a:cs typeface="Times New Roman" panose="02020603050405020304" pitchFamily="18" charset="0"/>
              </a:rPr>
              <a:t>Ενεργειακή Αναβάθμιση Επιχειρήσεων – Νέες Πράξεις</a:t>
            </a:r>
            <a:endParaRPr lang="el-GR" sz="1800" dirty="0">
              <a:latin typeface="+mn-lt"/>
            </a:endParaRPr>
          </a:p>
        </p:txBody>
      </p:sp>
      <p:pic>
        <p:nvPicPr>
          <p:cNvPr id="9" name="Εικόνα 8">
            <a:extLst>
              <a:ext uri="{FF2B5EF4-FFF2-40B4-BE49-F238E27FC236}">
                <a16:creationId xmlns:a16="http://schemas.microsoft.com/office/drawing/2014/main" id="{15CC4E45-F562-41BB-175D-E601658596F1}"/>
              </a:ext>
            </a:extLst>
          </p:cNvPr>
          <p:cNvPicPr>
            <a:picLocks noChangeAspect="1"/>
          </p:cNvPicPr>
          <p:nvPr/>
        </p:nvPicPr>
        <p:blipFill>
          <a:blip r:embed="rId3"/>
          <a:srcRect l="12245" t="13471" r="12566" b="12577"/>
          <a:stretch/>
        </p:blipFill>
        <p:spPr>
          <a:xfrm>
            <a:off x="2813947" y="1522429"/>
            <a:ext cx="1044711" cy="1027522"/>
          </a:xfrm>
          <a:prstGeom prst="rect">
            <a:avLst/>
          </a:prstGeom>
        </p:spPr>
      </p:pic>
      <p:pic>
        <p:nvPicPr>
          <p:cNvPr id="12" name="Εικόνα 11">
            <a:extLst>
              <a:ext uri="{FF2B5EF4-FFF2-40B4-BE49-F238E27FC236}">
                <a16:creationId xmlns:a16="http://schemas.microsoft.com/office/drawing/2014/main" id="{25CB4237-F0B2-D255-446E-2636B3A6E51C}"/>
              </a:ext>
            </a:extLst>
          </p:cNvPr>
          <p:cNvPicPr>
            <a:picLocks noChangeAspect="1"/>
          </p:cNvPicPr>
          <p:nvPr/>
        </p:nvPicPr>
        <p:blipFill>
          <a:blip r:embed="rId4"/>
          <a:srcRect l="22114" t="11273" r="14253" b="9277"/>
          <a:stretch/>
        </p:blipFill>
        <p:spPr>
          <a:xfrm>
            <a:off x="838200" y="2611225"/>
            <a:ext cx="4996207" cy="3508879"/>
          </a:xfrm>
          <a:prstGeom prst="rect">
            <a:avLst/>
          </a:prstGeom>
        </p:spPr>
      </p:pic>
      <p:pic>
        <p:nvPicPr>
          <p:cNvPr id="14" name="Εικόνα 13">
            <a:extLst>
              <a:ext uri="{FF2B5EF4-FFF2-40B4-BE49-F238E27FC236}">
                <a16:creationId xmlns:a16="http://schemas.microsoft.com/office/drawing/2014/main" id="{5EB50374-88A0-E625-BBF4-80011401CAAD}"/>
              </a:ext>
            </a:extLst>
          </p:cNvPr>
          <p:cNvPicPr>
            <a:picLocks noChangeAspect="1"/>
          </p:cNvPicPr>
          <p:nvPr/>
        </p:nvPicPr>
        <p:blipFill>
          <a:blip r:embed="rId5"/>
          <a:srcRect l="18634" t="46598" r="53995" b="36358"/>
          <a:stretch/>
        </p:blipFill>
        <p:spPr>
          <a:xfrm>
            <a:off x="7709509" y="1442301"/>
            <a:ext cx="3337088" cy="1168924"/>
          </a:xfrm>
          <a:prstGeom prst="rect">
            <a:avLst/>
          </a:prstGeom>
        </p:spPr>
      </p:pic>
      <p:sp>
        <p:nvSpPr>
          <p:cNvPr id="15" name="Ορθογώνιο 14">
            <a:extLst>
              <a:ext uri="{FF2B5EF4-FFF2-40B4-BE49-F238E27FC236}">
                <a16:creationId xmlns:a16="http://schemas.microsoft.com/office/drawing/2014/main" id="{58386509-EA78-EC93-E3BD-48531D4BF014}"/>
              </a:ext>
            </a:extLst>
          </p:cNvPr>
          <p:cNvSpPr/>
          <p:nvPr/>
        </p:nvSpPr>
        <p:spPr>
          <a:xfrm>
            <a:off x="8917757" y="2036190"/>
            <a:ext cx="1725105" cy="5750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rgbClr val="00BFE9"/>
              </a:solidFill>
            </a:endParaRPr>
          </a:p>
        </p:txBody>
      </p:sp>
      <p:pic>
        <p:nvPicPr>
          <p:cNvPr id="17" name="Εικόνα 16">
            <a:extLst>
              <a:ext uri="{FF2B5EF4-FFF2-40B4-BE49-F238E27FC236}">
                <a16:creationId xmlns:a16="http://schemas.microsoft.com/office/drawing/2014/main" id="{70F01AA7-6E22-1538-6694-20B3C565510C}"/>
              </a:ext>
            </a:extLst>
          </p:cNvPr>
          <p:cNvPicPr>
            <a:picLocks noChangeAspect="1"/>
          </p:cNvPicPr>
          <p:nvPr/>
        </p:nvPicPr>
        <p:blipFill>
          <a:blip r:embed="rId6"/>
          <a:srcRect t="31781"/>
          <a:stretch/>
        </p:blipFill>
        <p:spPr>
          <a:xfrm>
            <a:off x="6273146" y="2625366"/>
            <a:ext cx="5760698" cy="2210585"/>
          </a:xfrm>
          <a:prstGeom prst="rect">
            <a:avLst/>
          </a:prstGeom>
        </p:spPr>
      </p:pic>
    </p:spTree>
    <p:extLst>
      <p:ext uri="{BB962C8B-B14F-4D97-AF65-F5344CB8AC3E}">
        <p14:creationId xmlns:p14="http://schemas.microsoft.com/office/powerpoint/2010/main" val="225327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heckerboard(across)">
                                      <p:cBhvr>
                                        <p:cTn id="16" dur="500"/>
                                        <p:tgtEl>
                                          <p:spTgt spid="17"/>
                                        </p:tgtEl>
                                      </p:cBhvr>
                                    </p:animEffect>
                                  </p:childTnLst>
                                </p:cTn>
                              </p:par>
                              <p:par>
                                <p:cTn id="17" presetID="5"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054A39B-1CC7-3392-EBD8-474CC6740BA8}"/>
              </a:ext>
            </a:extLst>
          </p:cNvPr>
          <p:cNvSpPr txBox="1"/>
          <p:nvPr/>
        </p:nvSpPr>
        <p:spPr>
          <a:xfrm>
            <a:off x="0" y="0"/>
            <a:ext cx="12192000" cy="6858000"/>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50000"/>
              </a:lnSpc>
              <a:tabLst>
                <a:tab pos="714375" algn="l"/>
              </a:tabLst>
            </a:pPr>
            <a:endParaRPr lang="el-GR" sz="2600" dirty="0">
              <a:highlight>
                <a:srgbClr val="FFFF00"/>
              </a:highlight>
            </a:endParaRPr>
          </a:p>
          <a:p>
            <a:pPr algn="just">
              <a:lnSpc>
                <a:spcPct val="150000"/>
              </a:lnSpc>
              <a:tabLst>
                <a:tab pos="714375" algn="l"/>
              </a:tabLst>
            </a:pPr>
            <a:endParaRPr lang="el-GR" sz="2600" b="0" dirty="0">
              <a:solidFill>
                <a:schemeClr val="accent1">
                  <a:lumMod val="75000"/>
                </a:schemeClr>
              </a:solidFill>
            </a:endParaRPr>
          </a:p>
        </p:txBody>
      </p:sp>
      <p:pic>
        <p:nvPicPr>
          <p:cNvPr id="2" name="Εικόνα 1">
            <a:extLst>
              <a:ext uri="{FF2B5EF4-FFF2-40B4-BE49-F238E27FC236}">
                <a16:creationId xmlns:a16="http://schemas.microsoft.com/office/drawing/2014/main" id="{142848ED-6557-3342-5C1A-BB600D7C12D8}"/>
              </a:ext>
            </a:extLst>
          </p:cNvPr>
          <p:cNvPicPr>
            <a:picLocks noChangeAspect="1"/>
          </p:cNvPicPr>
          <p:nvPr/>
        </p:nvPicPr>
        <p:blipFill>
          <a:blip r:embed="rId2"/>
          <a:stretch>
            <a:fillRect/>
          </a:stretch>
        </p:blipFill>
        <p:spPr>
          <a:xfrm>
            <a:off x="1996537" y="109019"/>
            <a:ext cx="7920000" cy="6639961"/>
          </a:xfrm>
          <a:prstGeom prst="rect">
            <a:avLst/>
          </a:prstGeom>
        </p:spPr>
      </p:pic>
    </p:spTree>
    <p:extLst>
      <p:ext uri="{BB962C8B-B14F-4D97-AF65-F5344CB8AC3E}">
        <p14:creationId xmlns:p14="http://schemas.microsoft.com/office/powerpoint/2010/main" val="121708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1839021-DFF3-96B4-DDD6-BB64D9997652}"/>
              </a:ext>
            </a:extLst>
          </p:cNvPr>
          <p:cNvSpPr>
            <a:spLocks noGrp="1"/>
          </p:cNvSpPr>
          <p:nvPr>
            <p:ph type="title"/>
          </p:nvPr>
        </p:nvSpPr>
        <p:spPr/>
        <p:txBody>
          <a:bodyPr>
            <a:normAutofit/>
          </a:bodyPr>
          <a:lstStyle/>
          <a:p>
            <a:r>
              <a:rPr lang="el-GR" sz="3200" b="1" u="sng" dirty="0">
                <a:ea typeface="Times New Roman" panose="02020603050405020304" pitchFamily="18" charset="0"/>
                <a:cs typeface="Times New Roman" panose="02020603050405020304" pitchFamily="18" charset="0"/>
              </a:rPr>
              <a:t>Υποδομές εκπαίδευσης – Νέα έργα</a:t>
            </a:r>
            <a:br>
              <a:rPr lang="el-GR" sz="2200" b="1" dirty="0">
                <a:effectLst/>
                <a:latin typeface="+mn-lt"/>
                <a:ea typeface="Times New Roman" panose="02020603050405020304" pitchFamily="18" charset="0"/>
                <a:cs typeface="Times New Roman" panose="02020603050405020304" pitchFamily="18" charset="0"/>
              </a:rPr>
            </a:br>
            <a:endParaRPr lang="el-GR" sz="1800" dirty="0">
              <a:latin typeface="+mn-lt"/>
            </a:endParaRPr>
          </a:p>
        </p:txBody>
      </p:sp>
      <p:sp>
        <p:nvSpPr>
          <p:cNvPr id="8" name="TextBox 7">
            <a:extLst>
              <a:ext uri="{FF2B5EF4-FFF2-40B4-BE49-F238E27FC236}">
                <a16:creationId xmlns:a16="http://schemas.microsoft.com/office/drawing/2014/main" id="{F86301CF-3843-F8E7-F0AF-90C00CC93173}"/>
              </a:ext>
            </a:extLst>
          </p:cNvPr>
          <p:cNvSpPr txBox="1"/>
          <p:nvPr/>
        </p:nvSpPr>
        <p:spPr>
          <a:xfrm>
            <a:off x="838200" y="1521211"/>
            <a:ext cx="11220450" cy="1865126"/>
          </a:xfrm>
          <a:prstGeom prst="rect">
            <a:avLst/>
          </a:prstGeom>
          <a:noFill/>
        </p:spPr>
        <p:txBody>
          <a:bodyPr wrap="square">
            <a:spAutoFit/>
          </a:bodyPr>
          <a:lstStyle>
            <a:defPPr>
              <a:defRPr lang="el-GR"/>
            </a:defPPr>
            <a:lvl1pPr lvl="0" algn="just">
              <a:lnSpc>
                <a:spcPct val="90000"/>
              </a:lnSpc>
              <a:spcBef>
                <a:spcPts val="1000"/>
              </a:spcBef>
              <a:spcAft>
                <a:spcPts val="800"/>
              </a:spcAft>
              <a:tabLst>
                <a:tab pos="358775" algn="l"/>
              </a:tabLst>
              <a:defRPr sz="2800">
                <a:solidFill>
                  <a:srgbClr val="0D4F8C"/>
                </a:solidFill>
              </a:defRPr>
            </a:lvl1pPr>
          </a:lstStyle>
          <a:p>
            <a:r>
              <a:rPr lang="el-GR" sz="3200" dirty="0"/>
              <a:t>Υλοποιούνται παρεμβάσεις </a:t>
            </a:r>
            <a:r>
              <a:rPr lang="el-GR" sz="3200" b="1" dirty="0"/>
              <a:t>κατασκευής νέων και βελτίωσης υφιστάμενων υποδομών πρωτοβάθμιας και δευτεροβάθμιας εκπαίδευσης</a:t>
            </a:r>
            <a:r>
              <a:rPr lang="el-GR" sz="3200" dirty="0"/>
              <a:t> χωρητικότητας </a:t>
            </a:r>
            <a:r>
              <a:rPr lang="el-GR" sz="3200" b="1" dirty="0"/>
              <a:t>περίπου 5.000 μαθητών</a:t>
            </a:r>
            <a:r>
              <a:rPr lang="el-GR" sz="3200" dirty="0"/>
              <a:t> με </a:t>
            </a:r>
            <a:r>
              <a:rPr lang="el-GR" sz="3200" b="1" dirty="0"/>
              <a:t>π/υ </a:t>
            </a:r>
            <a:r>
              <a:rPr lang="en-US" sz="3200" b="1" dirty="0"/>
              <a:t>32</a:t>
            </a:r>
            <a:r>
              <a:rPr lang="el-GR" sz="3200" b="1" dirty="0"/>
              <a:t>,0 εκατ. €</a:t>
            </a:r>
            <a:r>
              <a:rPr lang="el-GR" sz="3200" dirty="0"/>
              <a:t>.</a:t>
            </a:r>
          </a:p>
        </p:txBody>
      </p:sp>
    </p:spTree>
    <p:extLst>
      <p:ext uri="{BB962C8B-B14F-4D97-AF65-F5344CB8AC3E}">
        <p14:creationId xmlns:p14="http://schemas.microsoft.com/office/powerpoint/2010/main" val="169968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1839021-DFF3-96B4-DDD6-BB64D9997652}"/>
              </a:ext>
            </a:extLst>
          </p:cNvPr>
          <p:cNvSpPr>
            <a:spLocks noGrp="1"/>
          </p:cNvSpPr>
          <p:nvPr>
            <p:ph type="title"/>
          </p:nvPr>
        </p:nvSpPr>
        <p:spPr/>
        <p:txBody>
          <a:bodyPr>
            <a:normAutofit/>
          </a:bodyPr>
          <a:lstStyle/>
          <a:p>
            <a:r>
              <a:rPr lang="el-GR" sz="3200" b="1" u="sng" dirty="0">
                <a:latin typeface="+mn-lt"/>
                <a:ea typeface="Times New Roman" panose="02020603050405020304" pitchFamily="18" charset="0"/>
                <a:cs typeface="Times New Roman" panose="02020603050405020304" pitchFamily="18" charset="0"/>
              </a:rPr>
              <a:t>Υποδομές εκπαίδευσης </a:t>
            </a:r>
            <a:r>
              <a:rPr lang="el-GR" sz="3200" b="1" u="sng" dirty="0">
                <a:effectLst/>
                <a:latin typeface="+mn-lt"/>
                <a:ea typeface="Times New Roman" panose="02020603050405020304" pitchFamily="18" charset="0"/>
                <a:cs typeface="Times New Roman" panose="02020603050405020304" pitchFamily="18" charset="0"/>
              </a:rPr>
              <a:t>– </a:t>
            </a:r>
            <a:r>
              <a:rPr lang="el-GR" sz="3200" b="1" u="sng" dirty="0">
                <a:latin typeface="+mn-lt"/>
                <a:ea typeface="Times New Roman" panose="02020603050405020304" pitchFamily="18" charset="0"/>
                <a:cs typeface="Times New Roman" panose="02020603050405020304" pitchFamily="18" charset="0"/>
              </a:rPr>
              <a:t>Νέα έργα</a:t>
            </a:r>
            <a:br>
              <a:rPr lang="el-GR" sz="2200" b="1" dirty="0">
                <a:effectLst/>
                <a:latin typeface="+mn-lt"/>
                <a:ea typeface="Times New Roman" panose="02020603050405020304" pitchFamily="18" charset="0"/>
                <a:cs typeface="Times New Roman" panose="02020603050405020304" pitchFamily="18" charset="0"/>
              </a:rPr>
            </a:br>
            <a:endParaRPr lang="el-GR" sz="1800" dirty="0">
              <a:latin typeface="+mn-lt"/>
            </a:endParaRPr>
          </a:p>
        </p:txBody>
      </p:sp>
      <p:sp>
        <p:nvSpPr>
          <p:cNvPr id="3" name="Θέση περιεχομένου 2">
            <a:extLst>
              <a:ext uri="{FF2B5EF4-FFF2-40B4-BE49-F238E27FC236}">
                <a16:creationId xmlns:a16="http://schemas.microsoft.com/office/drawing/2014/main" id="{206DFBAA-3B65-0398-5ABF-4468E61BB756}"/>
              </a:ext>
            </a:extLst>
          </p:cNvPr>
          <p:cNvSpPr>
            <a:spLocks noGrp="1"/>
          </p:cNvSpPr>
          <p:nvPr>
            <p:ph idx="1"/>
          </p:nvPr>
        </p:nvSpPr>
        <p:spPr>
          <a:xfrm>
            <a:off x="838200" y="1479574"/>
            <a:ext cx="10515600" cy="4351338"/>
          </a:xfrm>
        </p:spPr>
        <p:txBody>
          <a:bodyPr vert="horz" lIns="91440" tIns="45720" rIns="91440" bIns="45720" rtlCol="0">
            <a:normAutofit fontScale="92500" lnSpcReduction="10000"/>
          </a:bodyPr>
          <a:lstStyle/>
          <a:p>
            <a:pPr marL="536575" indent="-536575" algn="l">
              <a:buAutoNum type="arabicPeriod"/>
              <a:tabLst>
                <a:tab pos="536575" algn="l"/>
              </a:tabLst>
            </a:pPr>
            <a:r>
              <a:rPr lang="el-GR" dirty="0">
                <a:latin typeface="+mn-lt"/>
              </a:rPr>
              <a:t>Κατασκευή δύο νηπιαγωγείων στην Αλεξανδρούπολη, π/υ 2,258 εκατ. €.</a:t>
            </a:r>
          </a:p>
          <a:p>
            <a:pPr marL="536575" indent="-536575">
              <a:buFont typeface="Arial" panose="020B0604020202020204" pitchFamily="34" charset="0"/>
              <a:buAutoNum type="arabicPeriod"/>
              <a:tabLst>
                <a:tab pos="536575" algn="l"/>
              </a:tabLst>
            </a:pPr>
            <a:r>
              <a:rPr lang="el-GR" dirty="0">
                <a:latin typeface="+mn-lt"/>
              </a:rPr>
              <a:t>Ανέγερση προσθήκης κτιρίου στο Δημοτικό Σχολείο </a:t>
            </a:r>
            <a:r>
              <a:rPr lang="el-GR" dirty="0" err="1">
                <a:latin typeface="+mn-lt"/>
              </a:rPr>
              <a:t>Ποδοχωρίου</a:t>
            </a:r>
            <a:r>
              <a:rPr lang="el-GR" dirty="0">
                <a:latin typeface="+mn-lt"/>
              </a:rPr>
              <a:t>, π/υ 1,24 εκατ. €.</a:t>
            </a:r>
          </a:p>
          <a:p>
            <a:pPr marL="514350" indent="-514350" algn="just">
              <a:buFont typeface="+mj-lt"/>
              <a:buAutoNum type="arabicPeriod"/>
              <a:tabLst>
                <a:tab pos="358775" algn="l"/>
              </a:tabLst>
            </a:pPr>
            <a:r>
              <a:rPr lang="el-GR" dirty="0">
                <a:latin typeface="+mn-lt"/>
              </a:rPr>
              <a:t>Ανέγερση 1ου Νηπιαγωγείου Κομοτηνής, π/υ 1,8 εκατ. €.</a:t>
            </a:r>
          </a:p>
          <a:p>
            <a:pPr marL="514350" indent="-514350" algn="just">
              <a:buFont typeface="+mj-lt"/>
              <a:buAutoNum type="arabicPeriod"/>
              <a:tabLst>
                <a:tab pos="358775" algn="l"/>
              </a:tabLst>
            </a:pPr>
            <a:r>
              <a:rPr lang="el-GR" dirty="0">
                <a:latin typeface="+mn-lt"/>
              </a:rPr>
              <a:t>Ανέγερση δημοτικού σχολείου </a:t>
            </a:r>
            <a:r>
              <a:rPr lang="el-GR" dirty="0" err="1">
                <a:latin typeface="+mn-lt"/>
              </a:rPr>
              <a:t>Οφρυνίου</a:t>
            </a:r>
            <a:r>
              <a:rPr lang="el-GR" dirty="0">
                <a:latin typeface="+mn-lt"/>
              </a:rPr>
              <a:t> στην παραλία </a:t>
            </a:r>
            <a:r>
              <a:rPr lang="el-GR" dirty="0" err="1">
                <a:latin typeface="+mn-lt"/>
              </a:rPr>
              <a:t>Οφρυνίου</a:t>
            </a:r>
            <a:r>
              <a:rPr lang="el-GR" dirty="0">
                <a:latin typeface="+mn-lt"/>
              </a:rPr>
              <a:t>, π/υ 5,5 εκατ. €.</a:t>
            </a:r>
          </a:p>
          <a:p>
            <a:pPr marL="514350" indent="-514350" algn="just">
              <a:lnSpc>
                <a:spcPct val="100000"/>
              </a:lnSpc>
              <a:buFont typeface="+mj-lt"/>
              <a:buAutoNum type="arabicPeriod"/>
              <a:tabLst>
                <a:tab pos="358775" algn="l"/>
              </a:tabLst>
            </a:pPr>
            <a:r>
              <a:rPr lang="el-GR" dirty="0">
                <a:latin typeface="+mn-lt"/>
              </a:rPr>
              <a:t>Εκσυγχρονισμός τεχνολογικού εξοπλισμού και δημιουργία πρότυπων αιθουσών </a:t>
            </a:r>
            <a:r>
              <a:rPr lang="el-GR" dirty="0" err="1">
                <a:latin typeface="+mn-lt"/>
              </a:rPr>
              <a:t>STEAM</a:t>
            </a:r>
            <a:r>
              <a:rPr lang="el-GR" dirty="0">
                <a:latin typeface="+mn-lt"/>
              </a:rPr>
              <a:t> στα σχολεία του Δήμου </a:t>
            </a:r>
            <a:r>
              <a:rPr lang="el-GR" dirty="0" err="1">
                <a:latin typeface="+mn-lt"/>
              </a:rPr>
              <a:t>Παρανεστίου</a:t>
            </a:r>
            <a:r>
              <a:rPr lang="el-GR" dirty="0">
                <a:latin typeface="+mn-lt"/>
              </a:rPr>
              <a:t>, π/υ 600 χιλ. €.</a:t>
            </a:r>
          </a:p>
          <a:p>
            <a:pPr marL="514350" indent="-514350" algn="just">
              <a:lnSpc>
                <a:spcPct val="100000"/>
              </a:lnSpc>
              <a:buFont typeface="+mj-lt"/>
              <a:buAutoNum type="arabicPeriod"/>
              <a:tabLst>
                <a:tab pos="358775" algn="l"/>
              </a:tabLst>
            </a:pPr>
            <a:r>
              <a:rPr lang="el-GR" dirty="0">
                <a:latin typeface="+mn-lt"/>
              </a:rPr>
              <a:t>Κατασκευή 2/</a:t>
            </a:r>
            <a:r>
              <a:rPr lang="el-GR" dirty="0" err="1">
                <a:latin typeface="+mn-lt"/>
              </a:rPr>
              <a:t>Θέσιου</a:t>
            </a:r>
            <a:r>
              <a:rPr lang="el-GR" dirty="0">
                <a:latin typeface="+mn-lt"/>
              </a:rPr>
              <a:t> Ολοήμερου Νηπιαγωγείου </a:t>
            </a:r>
            <a:r>
              <a:rPr lang="el-GR" dirty="0" err="1">
                <a:latin typeface="+mn-lt"/>
              </a:rPr>
              <a:t>Ξηροποτάμου</a:t>
            </a:r>
            <a:r>
              <a:rPr lang="el-GR" dirty="0">
                <a:latin typeface="+mn-lt"/>
              </a:rPr>
              <a:t> 50 Νηπίων, π/υ 1,22 εκατ. €.</a:t>
            </a:r>
            <a:endParaRPr lang="el-GR" dirty="0">
              <a:latin typeface="+mn-lt"/>
              <a:cs typeface="Arial" panose="020B0604020202020204" pitchFamily="34" charset="0"/>
            </a:endParaRPr>
          </a:p>
        </p:txBody>
      </p:sp>
    </p:spTree>
    <p:extLst>
      <p:ext uri="{BB962C8B-B14F-4D97-AF65-F5344CB8AC3E}">
        <p14:creationId xmlns:p14="http://schemas.microsoft.com/office/powerpoint/2010/main" val="18669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heckerboard(across)">
                                      <p:cBhvr>
                                        <p:cTn id="13" dur="500"/>
                                        <p:tgtEl>
                                          <p:spTgt spid="3">
                                            <p:txEl>
                                              <p:pRg st="1" end="1"/>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heckerboard(across)">
                                      <p:cBhvr>
                                        <p:cTn id="16" dur="500"/>
                                        <p:tgtEl>
                                          <p:spTgt spid="3">
                                            <p:txEl>
                                              <p:pRg st="2" end="2"/>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heckerboard(across)">
                                      <p:cBhvr>
                                        <p:cTn id="19" dur="500"/>
                                        <p:tgtEl>
                                          <p:spTgt spid="3">
                                            <p:txEl>
                                              <p:pRg st="3" end="3"/>
                                            </p:txEl>
                                          </p:spTgt>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heckerboard(across)">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a:extLst>
              <a:ext uri="{FF2B5EF4-FFF2-40B4-BE49-F238E27FC236}">
                <a16:creationId xmlns:a16="http://schemas.microsoft.com/office/drawing/2014/main" id="{B6ABEB4A-111D-551B-3DA9-81EDE4357D86}"/>
              </a:ext>
            </a:extLst>
          </p:cNvPr>
          <p:cNvSpPr>
            <a:spLocks noGrp="1"/>
          </p:cNvSpPr>
          <p:nvPr>
            <p:ph type="title"/>
          </p:nvPr>
        </p:nvSpPr>
        <p:spPr>
          <a:xfrm>
            <a:off x="0" y="197963"/>
            <a:ext cx="12192000" cy="597912"/>
          </a:xfrm>
        </p:spPr>
        <p:txBody>
          <a:bodyPr>
            <a:normAutofit/>
          </a:bodyPr>
          <a:lstStyle/>
          <a:p>
            <a:pPr algn="ctr"/>
            <a:r>
              <a:rPr lang="el-GR" sz="3400" b="1" dirty="0">
                <a:solidFill>
                  <a:srgbClr val="144E8C"/>
                </a:solidFill>
                <a:latin typeface="Calibri" panose="020F0502020204030204" pitchFamily="34" charset="0"/>
                <a:ea typeface="Times New Roman" panose="02020603050405020304" pitchFamily="18" charset="0"/>
              </a:rPr>
              <a:t>Πρόοδος Υλοποίησης</a:t>
            </a:r>
            <a:endParaRPr lang="el-GR" sz="3400" dirty="0">
              <a:solidFill>
                <a:srgbClr val="144E8C"/>
              </a:solidFill>
            </a:endParaRPr>
          </a:p>
        </p:txBody>
      </p:sp>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00000"/>
              </a:lnSpc>
            </a:pPr>
            <a:r>
              <a:rPr lang="el-GR" sz="3200" b="0" dirty="0">
                <a:solidFill>
                  <a:srgbClr val="0D4F8C"/>
                </a:solidFill>
              </a:rPr>
              <a:t>Λαμβάνοντας υπόψη ότι το ΠεΠ ΑΜΘ 21-27 εγκρίθηκε από την Ευρωπαϊκή Επιτροπή στις </a:t>
            </a:r>
            <a:r>
              <a:rPr lang="el-GR" sz="3200" dirty="0">
                <a:solidFill>
                  <a:srgbClr val="0D4F8C"/>
                </a:solidFill>
              </a:rPr>
              <a:t>05.09.2022</a:t>
            </a:r>
            <a:r>
              <a:rPr lang="el-GR" sz="3200" b="0" dirty="0">
                <a:solidFill>
                  <a:srgbClr val="0D4F8C"/>
                </a:solidFill>
              </a:rPr>
              <a:t>, το 2025 είναι το </a:t>
            </a:r>
            <a:r>
              <a:rPr lang="el-GR" sz="3200" u="sng" dirty="0">
                <a:solidFill>
                  <a:srgbClr val="0D4F8C"/>
                </a:solidFill>
              </a:rPr>
              <a:t>τρίτο</a:t>
            </a:r>
            <a:r>
              <a:rPr lang="el-GR" sz="3200" b="0" dirty="0">
                <a:solidFill>
                  <a:srgbClr val="0D4F8C"/>
                </a:solidFill>
              </a:rPr>
              <a:t> έτος υλοποίησής του.</a:t>
            </a:r>
          </a:p>
        </p:txBody>
      </p:sp>
    </p:spTree>
    <p:extLst>
      <p:ext uri="{BB962C8B-B14F-4D97-AF65-F5344CB8AC3E}">
        <p14:creationId xmlns:p14="http://schemas.microsoft.com/office/powerpoint/2010/main" val="257532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054A39B-1CC7-3392-EBD8-474CC6740BA8}"/>
              </a:ext>
            </a:extLst>
          </p:cNvPr>
          <p:cNvSpPr txBox="1"/>
          <p:nvPr/>
        </p:nvSpPr>
        <p:spPr>
          <a:xfrm>
            <a:off x="0" y="0"/>
            <a:ext cx="12192000" cy="6858000"/>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50000"/>
              </a:lnSpc>
              <a:tabLst>
                <a:tab pos="714375" algn="l"/>
              </a:tabLst>
            </a:pPr>
            <a:endParaRPr lang="el-GR" sz="2600" dirty="0">
              <a:highlight>
                <a:srgbClr val="FFFF00"/>
              </a:highlight>
            </a:endParaRPr>
          </a:p>
          <a:p>
            <a:pPr algn="just">
              <a:lnSpc>
                <a:spcPct val="150000"/>
              </a:lnSpc>
              <a:tabLst>
                <a:tab pos="714375" algn="l"/>
              </a:tabLst>
            </a:pPr>
            <a:endParaRPr lang="el-GR" sz="2600" b="0" dirty="0">
              <a:solidFill>
                <a:schemeClr val="accent1">
                  <a:lumMod val="75000"/>
                </a:schemeClr>
              </a:solidFill>
            </a:endParaRPr>
          </a:p>
        </p:txBody>
      </p:sp>
      <p:pic>
        <p:nvPicPr>
          <p:cNvPr id="2" name="Εικόνα 1">
            <a:extLst>
              <a:ext uri="{FF2B5EF4-FFF2-40B4-BE49-F238E27FC236}">
                <a16:creationId xmlns:a16="http://schemas.microsoft.com/office/drawing/2014/main" id="{D7E3FE5B-D47E-BE92-9D28-D2C15F3A08D1}"/>
              </a:ext>
            </a:extLst>
          </p:cNvPr>
          <p:cNvPicPr>
            <a:picLocks noChangeAspect="1"/>
          </p:cNvPicPr>
          <p:nvPr/>
        </p:nvPicPr>
        <p:blipFill>
          <a:blip r:embed="rId2"/>
          <a:stretch>
            <a:fillRect/>
          </a:stretch>
        </p:blipFill>
        <p:spPr>
          <a:xfrm>
            <a:off x="2136000" y="109200"/>
            <a:ext cx="7920000" cy="6639600"/>
          </a:xfrm>
          <a:prstGeom prst="rect">
            <a:avLst/>
          </a:prstGeom>
        </p:spPr>
      </p:pic>
    </p:spTree>
    <p:extLst>
      <p:ext uri="{BB962C8B-B14F-4D97-AF65-F5344CB8AC3E}">
        <p14:creationId xmlns:p14="http://schemas.microsoft.com/office/powerpoint/2010/main" val="244657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1839021-DFF3-96B4-DDD6-BB64D9997652}"/>
              </a:ext>
            </a:extLst>
          </p:cNvPr>
          <p:cNvSpPr>
            <a:spLocks noGrp="1"/>
          </p:cNvSpPr>
          <p:nvPr>
            <p:ph type="title"/>
          </p:nvPr>
        </p:nvSpPr>
        <p:spPr/>
        <p:txBody>
          <a:bodyPr>
            <a:normAutofit/>
          </a:bodyPr>
          <a:lstStyle/>
          <a:p>
            <a:r>
              <a:rPr lang="el-GR" sz="3200" b="1" u="sng" dirty="0">
                <a:latin typeface="+mn-lt"/>
                <a:ea typeface="Times New Roman" panose="02020603050405020304" pitchFamily="18" charset="0"/>
                <a:cs typeface="Times New Roman" panose="02020603050405020304" pitchFamily="18" charset="0"/>
              </a:rPr>
              <a:t>Έργα βελτίωσης Οδικής Ασφάλειας </a:t>
            </a:r>
            <a:r>
              <a:rPr lang="el-GR" sz="3200" b="1" u="sng" dirty="0">
                <a:effectLst/>
                <a:latin typeface="+mn-lt"/>
                <a:ea typeface="Times New Roman" panose="02020603050405020304" pitchFamily="18" charset="0"/>
                <a:cs typeface="Times New Roman" panose="02020603050405020304" pitchFamily="18" charset="0"/>
              </a:rPr>
              <a:t>– </a:t>
            </a:r>
            <a:r>
              <a:rPr lang="el-GR" sz="3200" b="1" u="sng" dirty="0">
                <a:latin typeface="+mn-lt"/>
                <a:ea typeface="Times New Roman" panose="02020603050405020304" pitchFamily="18" charset="0"/>
                <a:cs typeface="Times New Roman" panose="02020603050405020304" pitchFamily="18" charset="0"/>
              </a:rPr>
              <a:t>Νέα έργα</a:t>
            </a:r>
            <a:br>
              <a:rPr lang="el-GR" sz="2200" b="1" dirty="0">
                <a:effectLst/>
                <a:latin typeface="+mn-lt"/>
                <a:ea typeface="Times New Roman" panose="02020603050405020304" pitchFamily="18" charset="0"/>
                <a:cs typeface="Times New Roman" panose="02020603050405020304" pitchFamily="18" charset="0"/>
              </a:rPr>
            </a:br>
            <a:endParaRPr lang="el-GR" sz="1800" dirty="0">
              <a:latin typeface="+mn-lt"/>
            </a:endParaRPr>
          </a:p>
        </p:txBody>
      </p:sp>
      <p:sp>
        <p:nvSpPr>
          <p:cNvPr id="3" name="Θέση περιεχομένου 2">
            <a:extLst>
              <a:ext uri="{FF2B5EF4-FFF2-40B4-BE49-F238E27FC236}">
                <a16:creationId xmlns:a16="http://schemas.microsoft.com/office/drawing/2014/main" id="{206DFBAA-3B65-0398-5ABF-4468E61BB756}"/>
              </a:ext>
            </a:extLst>
          </p:cNvPr>
          <p:cNvSpPr>
            <a:spLocks noGrp="1"/>
          </p:cNvSpPr>
          <p:nvPr>
            <p:ph idx="1"/>
          </p:nvPr>
        </p:nvSpPr>
        <p:spPr/>
        <p:txBody>
          <a:bodyPr vert="horz" lIns="91440" tIns="45720" rIns="91440" bIns="45720" rtlCol="0">
            <a:normAutofit/>
          </a:bodyPr>
          <a:lstStyle/>
          <a:p>
            <a:pPr marL="514350" indent="-514350" algn="just">
              <a:buFont typeface="+mj-lt"/>
              <a:buAutoNum type="arabicPeriod"/>
            </a:pPr>
            <a:r>
              <a:rPr lang="el-GR" dirty="0">
                <a:latin typeface="+mn-lt"/>
              </a:rPr>
              <a:t>Κατασκευή κυκλικών κόμβων στην </a:t>
            </a:r>
            <a:r>
              <a:rPr lang="el-GR" dirty="0" err="1">
                <a:latin typeface="+mn-lt"/>
              </a:rPr>
              <a:t>Αρ</a:t>
            </a:r>
            <a:r>
              <a:rPr lang="el-GR" dirty="0">
                <a:latin typeface="+mn-lt"/>
              </a:rPr>
              <a:t>. 9 Επαρχιακή Οδό (Κόμβος Μαγγάνων – Κόμβος Αβδήρων), π/υ 1,4 εκατ. €.</a:t>
            </a:r>
          </a:p>
          <a:p>
            <a:pPr marL="514350" indent="-514350" algn="just">
              <a:buFont typeface="+mj-lt"/>
              <a:buAutoNum type="arabicPeriod"/>
            </a:pPr>
            <a:r>
              <a:rPr lang="el-GR" dirty="0">
                <a:latin typeface="+mn-lt"/>
              </a:rPr>
              <a:t>Κατασκευή Γέφυρας στη </a:t>
            </a:r>
            <a:r>
              <a:rPr lang="el-GR" dirty="0" err="1">
                <a:latin typeface="+mn-lt"/>
              </a:rPr>
              <a:t>Χ.Θ</a:t>
            </a:r>
            <a:r>
              <a:rPr lang="el-GR" dirty="0">
                <a:latin typeface="+mn-lt"/>
              </a:rPr>
              <a:t>. 0+450 της </a:t>
            </a:r>
            <a:r>
              <a:rPr lang="el-GR" dirty="0" err="1">
                <a:latin typeface="+mn-lt"/>
              </a:rPr>
              <a:t>Ε.Ο</a:t>
            </a:r>
            <a:r>
              <a:rPr lang="el-GR" dirty="0">
                <a:latin typeface="+mn-lt"/>
              </a:rPr>
              <a:t>. </a:t>
            </a:r>
            <a:r>
              <a:rPr lang="el-GR" dirty="0" err="1">
                <a:latin typeface="+mn-lt"/>
              </a:rPr>
              <a:t>Νο</a:t>
            </a:r>
            <a:r>
              <a:rPr lang="el-GR" dirty="0">
                <a:latin typeface="+mn-lt"/>
              </a:rPr>
              <a:t>. 53 (Γέφυρα </a:t>
            </a:r>
            <a:r>
              <a:rPr lang="el-GR" dirty="0" err="1">
                <a:latin typeface="+mn-lt"/>
              </a:rPr>
              <a:t>Άβαντα</a:t>
            </a:r>
            <a:r>
              <a:rPr lang="el-GR" dirty="0">
                <a:latin typeface="+mn-lt"/>
              </a:rPr>
              <a:t>), π/υ 5,5 εκατ. €.</a:t>
            </a:r>
          </a:p>
          <a:p>
            <a:pPr marL="514350" indent="-514350" algn="just">
              <a:buFont typeface="+mj-lt"/>
              <a:buAutoNum type="arabicPeriod"/>
            </a:pPr>
            <a:r>
              <a:rPr lang="el-GR" dirty="0">
                <a:latin typeface="+mn-lt"/>
                <a:cs typeface="Arial" panose="020B0604020202020204" pitchFamily="34" charset="0"/>
              </a:rPr>
              <a:t>Ανακατασκευή του κόμβου στη </a:t>
            </a:r>
            <a:r>
              <a:rPr lang="el-GR" dirty="0" err="1">
                <a:latin typeface="+mn-lt"/>
                <a:cs typeface="Arial" panose="020B0604020202020204" pitchFamily="34" charset="0"/>
              </a:rPr>
              <a:t>ΒΙ.ΠΕ</a:t>
            </a:r>
            <a:r>
              <a:rPr lang="el-GR" dirty="0">
                <a:latin typeface="+mn-lt"/>
                <a:cs typeface="Arial" panose="020B0604020202020204" pitchFamily="34" charset="0"/>
              </a:rPr>
              <a:t> Δράμας και μετατροπή του σε κυκλικό, π/υ 750 χιλ. €.</a:t>
            </a:r>
          </a:p>
          <a:p>
            <a:pPr marL="514350" indent="-514350" algn="just">
              <a:buFont typeface="+mj-lt"/>
              <a:buAutoNum type="arabicPeriod"/>
            </a:pPr>
            <a:r>
              <a:rPr lang="el-GR" dirty="0">
                <a:latin typeface="+mn-lt"/>
                <a:cs typeface="Arial" panose="020B0604020202020204" pitchFamily="34" charset="0"/>
              </a:rPr>
              <a:t>Βελτίωση – </a:t>
            </a:r>
            <a:r>
              <a:rPr lang="el-GR" dirty="0" err="1">
                <a:latin typeface="+mn-lt"/>
                <a:cs typeface="Arial" panose="020B0604020202020204" pitchFamily="34" charset="0"/>
              </a:rPr>
              <a:t>Διαπλάτυνση</a:t>
            </a:r>
            <a:r>
              <a:rPr lang="el-GR" dirty="0">
                <a:latin typeface="+mn-lt"/>
                <a:cs typeface="Arial" panose="020B0604020202020204" pitchFamily="34" charset="0"/>
              </a:rPr>
              <a:t> της 10</a:t>
            </a:r>
            <a:r>
              <a:rPr lang="el-GR" baseline="30000" dirty="0">
                <a:latin typeface="+mn-lt"/>
                <a:cs typeface="Arial" panose="020B0604020202020204" pitchFamily="34" charset="0"/>
              </a:rPr>
              <a:t>ης</a:t>
            </a:r>
            <a:r>
              <a:rPr lang="el-GR" dirty="0">
                <a:latin typeface="+mn-lt"/>
                <a:cs typeface="Arial" panose="020B0604020202020204" pitchFamily="34" charset="0"/>
              </a:rPr>
              <a:t> Επαρχιακής Οδού στο Τμήμα Νέα </a:t>
            </a:r>
            <a:r>
              <a:rPr lang="el-GR" dirty="0" err="1">
                <a:latin typeface="+mn-lt"/>
                <a:cs typeface="Arial" panose="020B0604020202020204" pitchFamily="34" charset="0"/>
              </a:rPr>
              <a:t>Πέραμος</a:t>
            </a:r>
            <a:r>
              <a:rPr lang="el-GR" dirty="0">
                <a:latin typeface="+mn-lt"/>
                <a:cs typeface="Arial" panose="020B0604020202020204" pitchFamily="34" charset="0"/>
              </a:rPr>
              <a:t> – Εγνατία Οδός, π/υ 1,8 εκατ. €.</a:t>
            </a:r>
          </a:p>
          <a:p>
            <a:pPr marL="358775" indent="-358775" algn="just">
              <a:buFont typeface="Wingdings" panose="05000000000000000000" pitchFamily="2" charset="2"/>
              <a:buChar char="§"/>
              <a:tabLst>
                <a:tab pos="358775" algn="l"/>
              </a:tabLst>
            </a:pPr>
            <a:endParaRPr lang="el-GR" dirty="0">
              <a:solidFill>
                <a:srgbClr val="144E8C"/>
              </a:solidFill>
              <a:latin typeface="+mn-lt"/>
              <a:cs typeface="Arial" panose="020B0604020202020204" pitchFamily="34" charset="0"/>
            </a:endParaRPr>
          </a:p>
        </p:txBody>
      </p:sp>
    </p:spTree>
    <p:extLst>
      <p:ext uri="{BB962C8B-B14F-4D97-AF65-F5344CB8AC3E}">
        <p14:creationId xmlns:p14="http://schemas.microsoft.com/office/powerpoint/2010/main" val="320444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heckerboard(across)">
                                      <p:cBhvr>
                                        <p:cTn id="13" dur="500"/>
                                        <p:tgtEl>
                                          <p:spTgt spid="3">
                                            <p:txEl>
                                              <p:pRg st="1" end="1"/>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heckerboard(across)">
                                      <p:cBhvr>
                                        <p:cTn id="16" dur="500"/>
                                        <p:tgtEl>
                                          <p:spTgt spid="3">
                                            <p:txEl>
                                              <p:pRg st="2" end="2"/>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heckerboard(across)">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1839021-DFF3-96B4-DDD6-BB64D9997652}"/>
              </a:ext>
            </a:extLst>
          </p:cNvPr>
          <p:cNvSpPr>
            <a:spLocks noGrp="1"/>
          </p:cNvSpPr>
          <p:nvPr>
            <p:ph type="title"/>
          </p:nvPr>
        </p:nvSpPr>
        <p:spPr/>
        <p:txBody>
          <a:bodyPr>
            <a:normAutofit/>
          </a:bodyPr>
          <a:lstStyle/>
          <a:p>
            <a:r>
              <a:rPr lang="el-GR" sz="3200" b="1" u="sng" dirty="0">
                <a:latin typeface="+mn-lt"/>
                <a:ea typeface="Times New Roman" panose="02020603050405020304" pitchFamily="18" charset="0"/>
                <a:cs typeface="Times New Roman" panose="02020603050405020304" pitchFamily="18" charset="0"/>
              </a:rPr>
              <a:t>Έργα βελτίωσης Οδικής Ασφάλειας – Νέα έργα</a:t>
            </a:r>
            <a:br>
              <a:rPr lang="el-GR" sz="2200" b="1" dirty="0">
                <a:effectLst/>
                <a:latin typeface="+mn-lt"/>
                <a:ea typeface="Times New Roman" panose="02020603050405020304" pitchFamily="18" charset="0"/>
                <a:cs typeface="Times New Roman" panose="02020603050405020304" pitchFamily="18" charset="0"/>
              </a:rPr>
            </a:br>
            <a:endParaRPr lang="el-GR" sz="1800" dirty="0">
              <a:latin typeface="+mn-lt"/>
            </a:endParaRPr>
          </a:p>
        </p:txBody>
      </p:sp>
      <p:sp>
        <p:nvSpPr>
          <p:cNvPr id="8" name="TextBox 7">
            <a:extLst>
              <a:ext uri="{FF2B5EF4-FFF2-40B4-BE49-F238E27FC236}">
                <a16:creationId xmlns:a16="http://schemas.microsoft.com/office/drawing/2014/main" id="{F86301CF-3843-F8E7-F0AF-90C00CC93173}"/>
              </a:ext>
            </a:extLst>
          </p:cNvPr>
          <p:cNvSpPr txBox="1"/>
          <p:nvPr/>
        </p:nvSpPr>
        <p:spPr>
          <a:xfrm>
            <a:off x="838200" y="1521211"/>
            <a:ext cx="11220450" cy="1421928"/>
          </a:xfrm>
          <a:prstGeom prst="rect">
            <a:avLst/>
          </a:prstGeom>
          <a:noFill/>
        </p:spPr>
        <p:txBody>
          <a:bodyPr wrap="square">
            <a:spAutoFit/>
          </a:bodyPr>
          <a:lstStyle>
            <a:defPPr>
              <a:defRPr lang="el-GR"/>
            </a:defPPr>
            <a:lvl1pPr lvl="0" algn="just">
              <a:lnSpc>
                <a:spcPct val="90000"/>
              </a:lnSpc>
              <a:spcBef>
                <a:spcPts val="1000"/>
              </a:spcBef>
              <a:spcAft>
                <a:spcPts val="800"/>
              </a:spcAft>
              <a:tabLst>
                <a:tab pos="358775" algn="l"/>
              </a:tabLst>
              <a:defRPr sz="2800">
                <a:solidFill>
                  <a:srgbClr val="0D4F8C"/>
                </a:solidFill>
              </a:defRPr>
            </a:lvl1pPr>
          </a:lstStyle>
          <a:p>
            <a:r>
              <a:rPr lang="el-GR" sz="3200" dirty="0"/>
              <a:t>Υλοποιούνται παρεμβάσεις </a:t>
            </a:r>
            <a:r>
              <a:rPr lang="el-GR" sz="3200" b="1" dirty="0"/>
              <a:t>βελτίωσης της οδικής ασφάλειας </a:t>
            </a:r>
            <a:r>
              <a:rPr lang="el-GR" sz="3200" dirty="0"/>
              <a:t>σε 19,24 </a:t>
            </a:r>
            <a:r>
              <a:rPr lang="el-GR" sz="3200" dirty="0" err="1"/>
              <a:t>χλμ</a:t>
            </a:r>
            <a:r>
              <a:rPr lang="el-GR" sz="3200" dirty="0"/>
              <a:t> του Εθνικού και Περιφερειακού Δικτύου της Π-ΑΜΘ μέσω 13 πράξεων π/υ 34,25 εκατ. €.</a:t>
            </a:r>
          </a:p>
        </p:txBody>
      </p:sp>
    </p:spTree>
    <p:extLst>
      <p:ext uri="{BB962C8B-B14F-4D97-AF65-F5344CB8AC3E}">
        <p14:creationId xmlns:p14="http://schemas.microsoft.com/office/powerpoint/2010/main" val="112703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054A39B-1CC7-3392-EBD8-474CC6740BA8}"/>
              </a:ext>
            </a:extLst>
          </p:cNvPr>
          <p:cNvSpPr txBox="1"/>
          <p:nvPr/>
        </p:nvSpPr>
        <p:spPr>
          <a:xfrm>
            <a:off x="0" y="0"/>
            <a:ext cx="12192000" cy="6858000"/>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50000"/>
              </a:lnSpc>
              <a:tabLst>
                <a:tab pos="714375" algn="l"/>
              </a:tabLst>
            </a:pPr>
            <a:endParaRPr lang="el-GR" sz="2600" dirty="0">
              <a:highlight>
                <a:srgbClr val="FFFF00"/>
              </a:highlight>
            </a:endParaRPr>
          </a:p>
          <a:p>
            <a:pPr algn="just">
              <a:lnSpc>
                <a:spcPct val="150000"/>
              </a:lnSpc>
              <a:tabLst>
                <a:tab pos="714375" algn="l"/>
              </a:tabLst>
            </a:pPr>
            <a:endParaRPr lang="el-GR" sz="2600" b="0" dirty="0">
              <a:solidFill>
                <a:schemeClr val="accent1">
                  <a:lumMod val="75000"/>
                </a:schemeClr>
              </a:solidFill>
            </a:endParaRPr>
          </a:p>
        </p:txBody>
      </p:sp>
      <p:pic>
        <p:nvPicPr>
          <p:cNvPr id="3" name="Εικόνα 2">
            <a:extLst>
              <a:ext uri="{FF2B5EF4-FFF2-40B4-BE49-F238E27FC236}">
                <a16:creationId xmlns:a16="http://schemas.microsoft.com/office/drawing/2014/main" id="{2B675F96-338B-77B0-B8CD-BF5EE451BDDF}"/>
              </a:ext>
            </a:extLst>
          </p:cNvPr>
          <p:cNvPicPr>
            <a:picLocks noChangeAspect="1"/>
          </p:cNvPicPr>
          <p:nvPr/>
        </p:nvPicPr>
        <p:blipFill>
          <a:blip r:embed="rId2"/>
          <a:stretch>
            <a:fillRect/>
          </a:stretch>
        </p:blipFill>
        <p:spPr>
          <a:xfrm>
            <a:off x="2136000" y="109200"/>
            <a:ext cx="7920000" cy="6639600"/>
          </a:xfrm>
          <a:prstGeom prst="rect">
            <a:avLst/>
          </a:prstGeom>
        </p:spPr>
      </p:pic>
    </p:spTree>
    <p:extLst>
      <p:ext uri="{BB962C8B-B14F-4D97-AF65-F5344CB8AC3E}">
        <p14:creationId xmlns:p14="http://schemas.microsoft.com/office/powerpoint/2010/main" val="313691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1839021-DFF3-96B4-DDD6-BB64D9997652}"/>
              </a:ext>
            </a:extLst>
          </p:cNvPr>
          <p:cNvSpPr>
            <a:spLocks noGrp="1"/>
          </p:cNvSpPr>
          <p:nvPr>
            <p:ph type="title"/>
          </p:nvPr>
        </p:nvSpPr>
        <p:spPr/>
        <p:txBody>
          <a:bodyPr>
            <a:normAutofit/>
          </a:bodyPr>
          <a:lstStyle/>
          <a:p>
            <a:r>
              <a:rPr lang="el-GR" sz="3200" b="1" u="sng" dirty="0">
                <a:latin typeface="+mn-lt"/>
                <a:ea typeface="Times New Roman" panose="02020603050405020304" pitchFamily="18" charset="0"/>
                <a:cs typeface="Times New Roman" panose="02020603050405020304" pitchFamily="18" charset="0"/>
              </a:rPr>
              <a:t>Δομές στήριξης επιχειρηματικότητας (Θερμοκοιτίδες)</a:t>
            </a:r>
            <a:br>
              <a:rPr lang="el-GR" sz="2200" b="1" dirty="0">
                <a:effectLst/>
                <a:latin typeface="+mn-lt"/>
                <a:ea typeface="Times New Roman" panose="02020603050405020304" pitchFamily="18" charset="0"/>
                <a:cs typeface="Times New Roman" panose="02020603050405020304" pitchFamily="18" charset="0"/>
              </a:rPr>
            </a:br>
            <a:endParaRPr lang="el-GR" sz="1800" dirty="0">
              <a:latin typeface="+mn-lt"/>
            </a:endParaRPr>
          </a:p>
        </p:txBody>
      </p:sp>
      <p:sp>
        <p:nvSpPr>
          <p:cNvPr id="8" name="TextBox 7">
            <a:extLst>
              <a:ext uri="{FF2B5EF4-FFF2-40B4-BE49-F238E27FC236}">
                <a16:creationId xmlns:a16="http://schemas.microsoft.com/office/drawing/2014/main" id="{F86301CF-3843-F8E7-F0AF-90C00CC93173}"/>
              </a:ext>
            </a:extLst>
          </p:cNvPr>
          <p:cNvSpPr txBox="1"/>
          <p:nvPr/>
        </p:nvSpPr>
        <p:spPr>
          <a:xfrm>
            <a:off x="4685120" y="1234911"/>
            <a:ext cx="7249213" cy="3813352"/>
          </a:xfrm>
          <a:prstGeom prst="rect">
            <a:avLst/>
          </a:prstGeom>
          <a:noFill/>
        </p:spPr>
        <p:txBody>
          <a:bodyPr wrap="square">
            <a:spAutoFit/>
          </a:bodyPr>
          <a:lstStyle>
            <a:defPPr>
              <a:defRPr lang="el-GR"/>
            </a:defPPr>
            <a:lvl1pPr lvl="0" algn="just">
              <a:lnSpc>
                <a:spcPct val="90000"/>
              </a:lnSpc>
              <a:spcBef>
                <a:spcPts val="1000"/>
              </a:spcBef>
              <a:spcAft>
                <a:spcPts val="800"/>
              </a:spcAft>
              <a:tabLst>
                <a:tab pos="358775" algn="l"/>
              </a:tabLst>
              <a:defRPr sz="2800">
                <a:solidFill>
                  <a:srgbClr val="0D4F8C"/>
                </a:solidFill>
              </a:defRPr>
            </a:lvl1pPr>
          </a:lstStyle>
          <a:p>
            <a:r>
              <a:rPr lang="el-GR" dirty="0">
                <a:effectLst/>
                <a:latin typeface="Calibri" panose="020F0502020204030204" pitchFamily="34" charset="0"/>
                <a:ea typeface="Times New Roman" panose="02020603050405020304" pitchFamily="18" charset="0"/>
              </a:rPr>
              <a:t>Η αξιολόγηση στοχεύει στην αναγνώριση των καλών πρακτικών αλλά και τομέων που χρήζουν βελτίωσης. </a:t>
            </a:r>
          </a:p>
          <a:p>
            <a:r>
              <a:rPr lang="el-GR" dirty="0">
                <a:effectLst/>
                <a:latin typeface="Calibri" panose="020F0502020204030204" pitchFamily="34" charset="0"/>
                <a:ea typeface="Times New Roman" panose="02020603050405020304" pitchFamily="18" charset="0"/>
              </a:rPr>
              <a:t>Με βάση τα ευρήματα της αξιολόγησης, θα διαμορφωθούν προτάσεις για την ενίσχυση της αποτελεσματικότητας των θερμοκοιτίδων, με σκοπό να ενδυναμωθεί περαιτέρω ο ρόλος τους ως κρίσιμα εργαλεία οικονομικής ανάπτυξης της Π-ΑΜΘ.</a:t>
            </a:r>
            <a:endParaRPr lang="el-GR" dirty="0"/>
          </a:p>
        </p:txBody>
      </p:sp>
      <p:pic>
        <p:nvPicPr>
          <p:cNvPr id="5" name="Εικόνα 4">
            <a:extLst>
              <a:ext uri="{FF2B5EF4-FFF2-40B4-BE49-F238E27FC236}">
                <a16:creationId xmlns:a16="http://schemas.microsoft.com/office/drawing/2014/main" id="{7E946A67-5878-8B94-4A96-A639346FEE92}"/>
              </a:ext>
            </a:extLst>
          </p:cNvPr>
          <p:cNvPicPr>
            <a:picLocks noChangeAspect="1"/>
          </p:cNvPicPr>
          <p:nvPr/>
        </p:nvPicPr>
        <p:blipFill>
          <a:blip r:embed="rId2"/>
          <a:srcRect l="35412" t="13196" r="33273" b="12577"/>
          <a:stretch/>
        </p:blipFill>
        <p:spPr>
          <a:xfrm>
            <a:off x="838200" y="1234911"/>
            <a:ext cx="3634033" cy="4845378"/>
          </a:xfrm>
          <a:prstGeom prst="rect">
            <a:avLst/>
          </a:prstGeom>
        </p:spPr>
      </p:pic>
    </p:spTree>
    <p:extLst>
      <p:ext uri="{BB962C8B-B14F-4D97-AF65-F5344CB8AC3E}">
        <p14:creationId xmlns:p14="http://schemas.microsoft.com/office/powerpoint/2010/main" val="317228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1839021-DFF3-96B4-DDD6-BB64D9997652}"/>
              </a:ext>
            </a:extLst>
          </p:cNvPr>
          <p:cNvSpPr>
            <a:spLocks noGrp="1"/>
          </p:cNvSpPr>
          <p:nvPr>
            <p:ph type="title"/>
          </p:nvPr>
        </p:nvSpPr>
        <p:spPr/>
        <p:txBody>
          <a:bodyPr>
            <a:normAutofit/>
          </a:bodyPr>
          <a:lstStyle/>
          <a:p>
            <a:r>
              <a:rPr lang="el-GR" sz="3200" b="1" u="sng" dirty="0">
                <a:latin typeface="+mn-lt"/>
                <a:ea typeface="Times New Roman" panose="02020603050405020304" pitchFamily="18" charset="0"/>
                <a:cs typeface="Times New Roman" panose="02020603050405020304" pitchFamily="18" charset="0"/>
              </a:rPr>
              <a:t>Ευρωπαϊκό Κοινωνικό Ταμείο (ΕΚΤ+)</a:t>
            </a:r>
            <a:br>
              <a:rPr lang="el-GR" sz="2200" b="1" dirty="0">
                <a:effectLst/>
                <a:latin typeface="+mn-lt"/>
                <a:ea typeface="Times New Roman" panose="02020603050405020304" pitchFamily="18" charset="0"/>
                <a:cs typeface="Times New Roman" panose="02020603050405020304" pitchFamily="18" charset="0"/>
              </a:rPr>
            </a:br>
            <a:endParaRPr lang="el-GR" sz="1800" dirty="0">
              <a:latin typeface="+mn-lt"/>
            </a:endParaRPr>
          </a:p>
        </p:txBody>
      </p:sp>
      <p:pic>
        <p:nvPicPr>
          <p:cNvPr id="4" name="Εικόνα 3">
            <a:extLst>
              <a:ext uri="{FF2B5EF4-FFF2-40B4-BE49-F238E27FC236}">
                <a16:creationId xmlns:a16="http://schemas.microsoft.com/office/drawing/2014/main" id="{109D54CD-AC34-F843-619E-D80129C24544}"/>
              </a:ext>
            </a:extLst>
          </p:cNvPr>
          <p:cNvPicPr>
            <a:picLocks noChangeAspect="1"/>
          </p:cNvPicPr>
          <p:nvPr/>
        </p:nvPicPr>
        <p:blipFill>
          <a:blip r:embed="rId2">
            <a:extLst>
              <a:ext uri="{28A0092B-C50C-407E-A947-70E740481C1C}">
                <a14:useLocalDpi xmlns:a14="http://schemas.microsoft.com/office/drawing/2010/main" val="0"/>
              </a:ext>
            </a:extLst>
          </a:blip>
          <a:srcRect b="12892"/>
          <a:stretch/>
        </p:blipFill>
        <p:spPr>
          <a:xfrm>
            <a:off x="2694322" y="1234850"/>
            <a:ext cx="6803355" cy="4968000"/>
          </a:xfrm>
          <a:prstGeom prst="rect">
            <a:avLst/>
          </a:prstGeom>
        </p:spPr>
      </p:pic>
    </p:spTree>
    <p:extLst>
      <p:ext uri="{BB962C8B-B14F-4D97-AF65-F5344CB8AC3E}">
        <p14:creationId xmlns:p14="http://schemas.microsoft.com/office/powerpoint/2010/main" val="418310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1839021-DFF3-96B4-DDD6-BB64D9997652}"/>
              </a:ext>
            </a:extLst>
          </p:cNvPr>
          <p:cNvSpPr>
            <a:spLocks noGrp="1"/>
          </p:cNvSpPr>
          <p:nvPr>
            <p:ph type="title"/>
          </p:nvPr>
        </p:nvSpPr>
        <p:spPr/>
        <p:txBody>
          <a:bodyPr>
            <a:normAutofit/>
          </a:bodyPr>
          <a:lstStyle/>
          <a:p>
            <a:r>
              <a:rPr lang="el-GR" sz="3200" b="1" u="sng" dirty="0">
                <a:latin typeface="+mn-lt"/>
                <a:ea typeface="Times New Roman" panose="02020603050405020304" pitchFamily="18" charset="0"/>
                <a:cs typeface="Times New Roman" panose="02020603050405020304" pitchFamily="18" charset="0"/>
              </a:rPr>
              <a:t>Ευρωπαϊκό Κοινωνικό Ταμείο (ΕΚΤ+)</a:t>
            </a:r>
            <a:br>
              <a:rPr lang="el-GR" sz="2200" b="1" dirty="0">
                <a:effectLst/>
                <a:latin typeface="+mn-lt"/>
                <a:ea typeface="Times New Roman" panose="02020603050405020304" pitchFamily="18" charset="0"/>
                <a:cs typeface="Times New Roman" panose="02020603050405020304" pitchFamily="18" charset="0"/>
              </a:rPr>
            </a:br>
            <a:endParaRPr lang="el-GR" sz="1800" dirty="0">
              <a:latin typeface="+mn-lt"/>
            </a:endParaRPr>
          </a:p>
        </p:txBody>
      </p:sp>
      <p:sp>
        <p:nvSpPr>
          <p:cNvPr id="3" name="Θέση περιεχομένου 2">
            <a:extLst>
              <a:ext uri="{FF2B5EF4-FFF2-40B4-BE49-F238E27FC236}">
                <a16:creationId xmlns:a16="http://schemas.microsoft.com/office/drawing/2014/main" id="{206DFBAA-3B65-0398-5ABF-4468E61BB756}"/>
              </a:ext>
            </a:extLst>
          </p:cNvPr>
          <p:cNvSpPr>
            <a:spLocks noGrp="1"/>
          </p:cNvSpPr>
          <p:nvPr>
            <p:ph idx="1"/>
          </p:nvPr>
        </p:nvSpPr>
        <p:spPr>
          <a:xfrm>
            <a:off x="838200" y="1420271"/>
            <a:ext cx="10515600" cy="4688297"/>
          </a:xfrm>
        </p:spPr>
        <p:txBody>
          <a:bodyPr vert="horz" lIns="91440" tIns="45720" rIns="91440" bIns="45720" rtlCol="0">
            <a:normAutofit/>
          </a:bodyPr>
          <a:lstStyle/>
          <a:p>
            <a:pPr marL="0" indent="0" algn="just">
              <a:buNone/>
              <a:tabLst>
                <a:tab pos="358775" algn="l"/>
              </a:tabLst>
            </a:pPr>
            <a:r>
              <a:rPr lang="el-GR" b="1" u="sng" dirty="0">
                <a:latin typeface="+mn-lt"/>
              </a:rPr>
              <a:t>Στον τομέα της Απασχόλησης:</a:t>
            </a:r>
          </a:p>
          <a:p>
            <a:pPr marL="0" indent="0" algn="just">
              <a:buNone/>
              <a:tabLst>
                <a:tab pos="358775" algn="l"/>
              </a:tabLst>
            </a:pPr>
            <a:r>
              <a:rPr lang="el-GR" sz="2800" dirty="0">
                <a:effectLst/>
                <a:latin typeface="+mn-lt"/>
                <a:ea typeface="Times New Roman" panose="02020603050405020304" pitchFamily="18" charset="0"/>
              </a:rPr>
              <a:t>Ολοκληρώθηκε η Δράση </a:t>
            </a:r>
            <a:r>
              <a:rPr lang="el-GR" sz="2800" dirty="0">
                <a:effectLst/>
                <a:latin typeface="+mn-lt"/>
                <a:ea typeface="Times New Roman" panose="02020603050405020304" pitchFamily="18" charset="0"/>
                <a:cs typeface="Times New Roman" panose="02020603050405020304" pitchFamily="18" charset="0"/>
              </a:rPr>
              <a:t>πρόσληψης ανέργων υψηλών προσόντων από επιχειρήσεις </a:t>
            </a:r>
            <a:r>
              <a:rPr lang="el-GR" sz="2800" b="1" dirty="0">
                <a:effectLst/>
                <a:latin typeface="+mn-lt"/>
                <a:ea typeface="Times New Roman" panose="02020603050405020304" pitchFamily="18" charset="0"/>
                <a:cs typeface="Times New Roman" panose="02020603050405020304" pitchFamily="18" charset="0"/>
              </a:rPr>
              <a:t>(Νέες Θέσεις Εργασίας - ΝΘΕ)</a:t>
            </a:r>
            <a:r>
              <a:rPr lang="el-GR" sz="2800" dirty="0">
                <a:effectLst/>
                <a:latin typeface="+mn-lt"/>
                <a:ea typeface="Times New Roman" panose="02020603050405020304" pitchFamily="18" charset="0"/>
                <a:cs typeface="Times New Roman" panose="02020603050405020304" pitchFamily="18" charset="0"/>
              </a:rPr>
              <a:t> καλύπτοντας πλήρως το μισθολογικό κόστος για διάστημα 24 μηνών, προϋπολογισμού 12,5 εκατ. €. </a:t>
            </a:r>
          </a:p>
          <a:p>
            <a:pPr marL="0" indent="0" algn="just">
              <a:buNone/>
              <a:tabLst>
                <a:tab pos="358775" algn="l"/>
              </a:tabLst>
            </a:pPr>
            <a:r>
              <a:rPr lang="el-GR" dirty="0">
                <a:latin typeface="+mn-lt"/>
                <a:ea typeface="Times New Roman" panose="02020603050405020304" pitchFamily="18" charset="0"/>
                <a:cs typeface="Times New Roman" panose="02020603050405020304" pitchFamily="18" charset="0"/>
              </a:rPr>
              <a:t>Έ</a:t>
            </a:r>
            <a:r>
              <a:rPr lang="el-GR" sz="2800" dirty="0">
                <a:effectLst/>
                <a:latin typeface="+mn-lt"/>
                <a:ea typeface="Times New Roman" panose="02020603050405020304" pitchFamily="18" charset="0"/>
                <a:cs typeface="Times New Roman" panose="02020603050405020304" pitchFamily="18" charset="0"/>
              </a:rPr>
              <a:t>χουν ενταχθεί </a:t>
            </a:r>
            <a:r>
              <a:rPr lang="el-GR" sz="2800" b="1" u="sng" dirty="0">
                <a:effectLst/>
                <a:latin typeface="+mn-lt"/>
                <a:ea typeface="Times New Roman" panose="02020603050405020304" pitchFamily="18" charset="0"/>
                <a:cs typeface="Times New Roman" panose="02020603050405020304" pitchFamily="18" charset="0"/>
              </a:rPr>
              <a:t>273</a:t>
            </a:r>
            <a:r>
              <a:rPr lang="el-GR" sz="2800" dirty="0">
                <a:effectLst/>
                <a:latin typeface="+mn-lt"/>
                <a:ea typeface="Times New Roman" panose="02020603050405020304" pitchFamily="18" charset="0"/>
                <a:cs typeface="Times New Roman" panose="02020603050405020304" pitchFamily="18" charset="0"/>
              </a:rPr>
              <a:t> επιχειρήσεις οι οποίες χρηματοδοτούνται με 19,3 εκατ. € για την πρόσληψη </a:t>
            </a:r>
            <a:r>
              <a:rPr lang="el-GR" b="1" u="sng" dirty="0">
                <a:latin typeface="+mn-lt"/>
                <a:ea typeface="Times New Roman" panose="02020603050405020304" pitchFamily="18" charset="0"/>
                <a:cs typeface="Times New Roman" panose="02020603050405020304" pitchFamily="18" charset="0"/>
              </a:rPr>
              <a:t>347</a:t>
            </a:r>
            <a:r>
              <a:rPr lang="el-GR" sz="2800" dirty="0">
                <a:effectLst/>
                <a:latin typeface="+mn-lt"/>
                <a:ea typeface="Times New Roman" panose="02020603050405020304" pitchFamily="18" charset="0"/>
                <a:cs typeface="Times New Roman" panose="02020603050405020304" pitchFamily="18" charset="0"/>
              </a:rPr>
              <a:t> ανέργων για 24 μήνες. </a:t>
            </a:r>
          </a:p>
        </p:txBody>
      </p:sp>
    </p:spTree>
    <p:extLst>
      <p:ext uri="{BB962C8B-B14F-4D97-AF65-F5344CB8AC3E}">
        <p14:creationId xmlns:p14="http://schemas.microsoft.com/office/powerpoint/2010/main" val="53393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1839021-DFF3-96B4-DDD6-BB64D9997652}"/>
              </a:ext>
            </a:extLst>
          </p:cNvPr>
          <p:cNvSpPr>
            <a:spLocks noGrp="1"/>
          </p:cNvSpPr>
          <p:nvPr>
            <p:ph type="title"/>
          </p:nvPr>
        </p:nvSpPr>
        <p:spPr/>
        <p:txBody>
          <a:bodyPr>
            <a:normAutofit/>
          </a:bodyPr>
          <a:lstStyle/>
          <a:p>
            <a:r>
              <a:rPr lang="el-GR" sz="3200" b="1" u="sng" dirty="0">
                <a:latin typeface="+mn-lt"/>
                <a:ea typeface="Times New Roman" panose="02020603050405020304" pitchFamily="18" charset="0"/>
                <a:cs typeface="Times New Roman" panose="02020603050405020304" pitchFamily="18" charset="0"/>
              </a:rPr>
              <a:t>Ευρωπαϊκό Κοινωνικό Ταμείο (ΕΚΤ+)</a:t>
            </a:r>
            <a:br>
              <a:rPr lang="el-GR" sz="2200" b="1" dirty="0">
                <a:effectLst/>
                <a:latin typeface="+mn-lt"/>
                <a:ea typeface="Times New Roman" panose="02020603050405020304" pitchFamily="18" charset="0"/>
                <a:cs typeface="Times New Roman" panose="02020603050405020304" pitchFamily="18" charset="0"/>
              </a:rPr>
            </a:br>
            <a:endParaRPr lang="el-GR" sz="1800" dirty="0">
              <a:latin typeface="+mn-lt"/>
            </a:endParaRPr>
          </a:p>
        </p:txBody>
      </p:sp>
      <p:pic>
        <p:nvPicPr>
          <p:cNvPr id="6" name="Εικόνα 5">
            <a:extLst>
              <a:ext uri="{FF2B5EF4-FFF2-40B4-BE49-F238E27FC236}">
                <a16:creationId xmlns:a16="http://schemas.microsoft.com/office/drawing/2014/main" id="{E379CF42-85C0-B984-3887-15FB6FF0F5D6}"/>
              </a:ext>
            </a:extLst>
          </p:cNvPr>
          <p:cNvPicPr>
            <a:picLocks noChangeAspect="1"/>
          </p:cNvPicPr>
          <p:nvPr/>
        </p:nvPicPr>
        <p:blipFill>
          <a:blip r:embed="rId2"/>
          <a:srcRect t="8434" b="16740"/>
          <a:stretch/>
        </p:blipFill>
        <p:spPr>
          <a:xfrm>
            <a:off x="2136000" y="1253765"/>
            <a:ext cx="7920000" cy="4967926"/>
          </a:xfrm>
          <a:prstGeom prst="rect">
            <a:avLst/>
          </a:prstGeom>
        </p:spPr>
      </p:pic>
    </p:spTree>
    <p:extLst>
      <p:ext uri="{BB962C8B-B14F-4D97-AF65-F5344CB8AC3E}">
        <p14:creationId xmlns:p14="http://schemas.microsoft.com/office/powerpoint/2010/main" val="319973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1839021-DFF3-96B4-DDD6-BB64D9997652}"/>
              </a:ext>
            </a:extLst>
          </p:cNvPr>
          <p:cNvSpPr>
            <a:spLocks noGrp="1"/>
          </p:cNvSpPr>
          <p:nvPr>
            <p:ph type="title"/>
          </p:nvPr>
        </p:nvSpPr>
        <p:spPr/>
        <p:txBody>
          <a:bodyPr>
            <a:normAutofit/>
          </a:bodyPr>
          <a:lstStyle/>
          <a:p>
            <a:r>
              <a:rPr lang="el-GR" sz="3200" b="1" u="sng" dirty="0">
                <a:latin typeface="+mn-lt"/>
                <a:ea typeface="Times New Roman" panose="02020603050405020304" pitchFamily="18" charset="0"/>
                <a:cs typeface="Times New Roman" panose="02020603050405020304" pitchFamily="18" charset="0"/>
              </a:rPr>
              <a:t>Ευρωπαϊκό Κοινωνικό Ταμείο (ΕΚΤ+)</a:t>
            </a:r>
            <a:br>
              <a:rPr lang="el-GR" sz="2200" b="1" dirty="0">
                <a:effectLst/>
                <a:latin typeface="+mn-lt"/>
                <a:ea typeface="Times New Roman" panose="02020603050405020304" pitchFamily="18" charset="0"/>
                <a:cs typeface="Times New Roman" panose="02020603050405020304" pitchFamily="18" charset="0"/>
              </a:rPr>
            </a:br>
            <a:endParaRPr lang="el-GR" sz="1800" dirty="0">
              <a:latin typeface="+mn-lt"/>
            </a:endParaRPr>
          </a:p>
        </p:txBody>
      </p:sp>
      <p:sp>
        <p:nvSpPr>
          <p:cNvPr id="3" name="Θέση περιεχομένου 2">
            <a:extLst>
              <a:ext uri="{FF2B5EF4-FFF2-40B4-BE49-F238E27FC236}">
                <a16:creationId xmlns:a16="http://schemas.microsoft.com/office/drawing/2014/main" id="{206DFBAA-3B65-0398-5ABF-4468E61BB756}"/>
              </a:ext>
            </a:extLst>
          </p:cNvPr>
          <p:cNvSpPr>
            <a:spLocks noGrp="1"/>
          </p:cNvSpPr>
          <p:nvPr>
            <p:ph idx="1"/>
          </p:nvPr>
        </p:nvSpPr>
        <p:spPr>
          <a:xfrm>
            <a:off x="838200" y="1420271"/>
            <a:ext cx="10515600" cy="4688297"/>
          </a:xfrm>
        </p:spPr>
        <p:txBody>
          <a:bodyPr vert="horz" lIns="91440" tIns="45720" rIns="91440" bIns="45720" rtlCol="0">
            <a:normAutofit/>
          </a:bodyPr>
          <a:lstStyle/>
          <a:p>
            <a:pPr marL="0" indent="0" algn="just">
              <a:buNone/>
              <a:tabLst>
                <a:tab pos="358775" algn="l"/>
              </a:tabLst>
            </a:pPr>
            <a:r>
              <a:rPr lang="el-GR" b="1" u="sng" dirty="0">
                <a:latin typeface="+mn-lt"/>
              </a:rPr>
              <a:t>Στον τομέα της Απασχόλησης:</a:t>
            </a:r>
          </a:p>
          <a:p>
            <a:pPr marL="0" lvl="0" indent="0" algn="just">
              <a:spcAft>
                <a:spcPts val="800"/>
              </a:spcAft>
              <a:buNone/>
              <a:tabLst>
                <a:tab pos="358775" algn="l"/>
              </a:tabLst>
            </a:pPr>
            <a:r>
              <a:rPr lang="el-GR" dirty="0">
                <a:latin typeface="+mn-lt"/>
              </a:rPr>
              <a:t>Εντάχθηκαν </a:t>
            </a:r>
            <a:r>
              <a:rPr lang="el-GR" b="1" u="sng" dirty="0">
                <a:latin typeface="+mn-lt"/>
              </a:rPr>
              <a:t>66</a:t>
            </a:r>
            <a:r>
              <a:rPr lang="el-GR" dirty="0">
                <a:latin typeface="+mn-lt"/>
              </a:rPr>
              <a:t> νέες προτάσεις προϋπολογισμού </a:t>
            </a:r>
            <a:r>
              <a:rPr lang="el-GR" b="1" dirty="0">
                <a:latin typeface="+mn-lt"/>
              </a:rPr>
              <a:t>2,9 εκατ. €</a:t>
            </a:r>
            <a:r>
              <a:rPr lang="el-GR" dirty="0">
                <a:latin typeface="+mn-lt"/>
              </a:rPr>
              <a:t> που υποβλήθηκαν στο πλαίσιο της Δράσης για την υποστήριξη της ίδρυσης επιχείρησης από ανέργους (</a:t>
            </a:r>
            <a:r>
              <a:rPr lang="el-GR" b="1" dirty="0">
                <a:latin typeface="+mn-lt"/>
              </a:rPr>
              <a:t>Νέοι Ελεύθεροι Επαγγελματίες – ΝΕΕ</a:t>
            </a:r>
            <a:r>
              <a:rPr lang="el-GR" dirty="0">
                <a:latin typeface="+mn-lt"/>
              </a:rPr>
              <a:t>) καλύπτοντας πλήρως το κόστος ίδρυσης και λειτουργίας των νέων επιχειρήσεων και την απασχόληση </a:t>
            </a:r>
            <a:r>
              <a:rPr lang="el-GR" b="1" u="sng" dirty="0">
                <a:latin typeface="+mn-lt"/>
              </a:rPr>
              <a:t>68</a:t>
            </a:r>
            <a:r>
              <a:rPr lang="el-GR" dirty="0">
                <a:latin typeface="+mn-lt"/>
              </a:rPr>
              <a:t> ανέργων.</a:t>
            </a:r>
          </a:p>
        </p:txBody>
      </p:sp>
    </p:spTree>
    <p:extLst>
      <p:ext uri="{BB962C8B-B14F-4D97-AF65-F5344CB8AC3E}">
        <p14:creationId xmlns:p14="http://schemas.microsoft.com/office/powerpoint/2010/main" val="245190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1839021-DFF3-96B4-DDD6-BB64D9997652}"/>
              </a:ext>
            </a:extLst>
          </p:cNvPr>
          <p:cNvSpPr>
            <a:spLocks noGrp="1"/>
          </p:cNvSpPr>
          <p:nvPr>
            <p:ph type="title"/>
          </p:nvPr>
        </p:nvSpPr>
        <p:spPr/>
        <p:txBody>
          <a:bodyPr>
            <a:normAutofit/>
          </a:bodyPr>
          <a:lstStyle/>
          <a:p>
            <a:r>
              <a:rPr lang="el-GR" sz="3200" b="1" u="sng" dirty="0">
                <a:latin typeface="+mn-lt"/>
                <a:ea typeface="Times New Roman" panose="02020603050405020304" pitchFamily="18" charset="0"/>
                <a:cs typeface="Times New Roman" panose="02020603050405020304" pitchFamily="18" charset="0"/>
              </a:rPr>
              <a:t>Ευρωπαϊκό Κοινωνικό Ταμείο (ΕΚΤ+)</a:t>
            </a:r>
            <a:br>
              <a:rPr lang="el-GR" sz="2200" b="1" dirty="0">
                <a:effectLst/>
                <a:latin typeface="+mn-lt"/>
                <a:ea typeface="Times New Roman" panose="02020603050405020304" pitchFamily="18" charset="0"/>
                <a:cs typeface="Times New Roman" panose="02020603050405020304" pitchFamily="18" charset="0"/>
              </a:rPr>
            </a:br>
            <a:endParaRPr lang="el-GR" sz="1800" dirty="0">
              <a:latin typeface="+mn-lt"/>
            </a:endParaRPr>
          </a:p>
        </p:txBody>
      </p:sp>
      <p:sp>
        <p:nvSpPr>
          <p:cNvPr id="3" name="Θέση περιεχομένου 2">
            <a:extLst>
              <a:ext uri="{FF2B5EF4-FFF2-40B4-BE49-F238E27FC236}">
                <a16:creationId xmlns:a16="http://schemas.microsoft.com/office/drawing/2014/main" id="{206DFBAA-3B65-0398-5ABF-4468E61BB756}"/>
              </a:ext>
            </a:extLst>
          </p:cNvPr>
          <p:cNvSpPr>
            <a:spLocks noGrp="1"/>
          </p:cNvSpPr>
          <p:nvPr>
            <p:ph idx="1"/>
          </p:nvPr>
        </p:nvSpPr>
        <p:spPr>
          <a:xfrm>
            <a:off x="838200" y="1420271"/>
            <a:ext cx="10515600" cy="4688297"/>
          </a:xfrm>
        </p:spPr>
        <p:txBody>
          <a:bodyPr vert="horz" lIns="91440" tIns="45720" rIns="91440" bIns="45720" rtlCol="0">
            <a:normAutofit/>
          </a:bodyPr>
          <a:lstStyle/>
          <a:p>
            <a:pPr marL="0" indent="0" algn="just">
              <a:buNone/>
              <a:tabLst>
                <a:tab pos="358775" algn="l"/>
              </a:tabLst>
            </a:pPr>
            <a:r>
              <a:rPr lang="el-GR" b="1" u="sng" dirty="0">
                <a:latin typeface="+mn-lt"/>
              </a:rPr>
              <a:t>Στον τομέα της υποστήριξης Ευάλωτων Ομάδων Πληθυσμού:</a:t>
            </a:r>
          </a:p>
          <a:p>
            <a:pPr marL="536575" indent="-536575" algn="just">
              <a:spcAft>
                <a:spcPts val="800"/>
              </a:spcAft>
              <a:buFont typeface="Wingdings" panose="05000000000000000000" pitchFamily="2" charset="2"/>
              <a:buChar char="§"/>
              <a:tabLst>
                <a:tab pos="536575" algn="l"/>
              </a:tabLst>
            </a:pPr>
            <a:r>
              <a:rPr lang="el-GR" dirty="0">
                <a:latin typeface="+mn-lt"/>
              </a:rPr>
              <a:t>Υποστήριξη </a:t>
            </a:r>
            <a:r>
              <a:rPr lang="el-GR" b="1" dirty="0">
                <a:latin typeface="+mn-lt"/>
              </a:rPr>
              <a:t>μαθητών με ειδικές εκπαιδευτικές ανάγκες</a:t>
            </a:r>
            <a:r>
              <a:rPr lang="el-GR" dirty="0">
                <a:latin typeface="+mn-lt"/>
              </a:rPr>
              <a:t>, π/υ 28,6 εκατ. € ενίσχυση 325 σχολικών μονάδων και περίπου 380 παιδιά.</a:t>
            </a:r>
          </a:p>
          <a:p>
            <a:pPr marL="536575" indent="-536575" algn="just">
              <a:spcAft>
                <a:spcPts val="800"/>
              </a:spcAft>
              <a:buFont typeface="Wingdings" panose="05000000000000000000" pitchFamily="2" charset="2"/>
              <a:buChar char="§"/>
              <a:tabLst>
                <a:tab pos="536575" algn="l"/>
              </a:tabLst>
            </a:pPr>
            <a:r>
              <a:rPr lang="el-GR" b="1" dirty="0">
                <a:latin typeface="+mn-lt"/>
                <a:ea typeface="Times New Roman" panose="02020603050405020304" pitchFamily="18" charset="0"/>
              </a:rPr>
              <a:t>Ισότιμη πρόσβαση ατόμων με ειδικές</a:t>
            </a:r>
            <a:r>
              <a:rPr lang="en-US" b="1" dirty="0">
                <a:latin typeface="+mn-lt"/>
                <a:ea typeface="Times New Roman" panose="02020603050405020304" pitchFamily="18" charset="0"/>
              </a:rPr>
              <a:t> </a:t>
            </a:r>
            <a:r>
              <a:rPr lang="el-GR" b="1" dirty="0">
                <a:latin typeface="+mn-lt"/>
                <a:ea typeface="Times New Roman" panose="02020603050405020304" pitchFamily="18" charset="0"/>
              </a:rPr>
              <a:t>ανάγκες στην ανώτατη εκπαίδευση</a:t>
            </a:r>
            <a:r>
              <a:rPr lang="el-GR" dirty="0">
                <a:latin typeface="+mn-lt"/>
                <a:ea typeface="Times New Roman" panose="02020603050405020304" pitchFamily="18" charset="0"/>
              </a:rPr>
              <a:t>, </a:t>
            </a:r>
            <a:r>
              <a:rPr lang="el-GR" dirty="0">
                <a:latin typeface="+mn-lt"/>
                <a:ea typeface="Times New Roman" panose="02020603050405020304" pitchFamily="18" charset="0"/>
                <a:cs typeface="Arial" panose="020B0604020202020204" pitchFamily="34" charset="0"/>
              </a:rPr>
              <a:t>προϋπολογισμού</a:t>
            </a:r>
            <a:r>
              <a:rPr lang="el-GR" dirty="0">
                <a:latin typeface="+mn-lt"/>
                <a:ea typeface="Times New Roman" panose="02020603050405020304" pitchFamily="18" charset="0"/>
              </a:rPr>
              <a:t> 2,0 εκατ. € και στόχο 200 ωφελούμενους φοιτητές.</a:t>
            </a:r>
            <a:endParaRPr lang="el-GR" dirty="0">
              <a:latin typeface="+mn-lt"/>
            </a:endParaRPr>
          </a:p>
          <a:p>
            <a:pPr marL="536575" indent="-536575" algn="just">
              <a:spcAft>
                <a:spcPts val="800"/>
              </a:spcAft>
              <a:buFont typeface="Wingdings" panose="05000000000000000000" pitchFamily="2" charset="2"/>
              <a:buChar char="§"/>
              <a:tabLst>
                <a:tab pos="536575" algn="l"/>
              </a:tabLst>
            </a:pPr>
            <a:r>
              <a:rPr lang="el-GR" b="1" dirty="0">
                <a:latin typeface="+mn-lt"/>
              </a:rPr>
              <a:t>Ολοκληρωμένες δράσεις ένταξης πολιτών τρίτων χωρών στην αγορά εργασίας </a:t>
            </a:r>
            <a:r>
              <a:rPr lang="el-GR" dirty="0">
                <a:latin typeface="+mn-lt"/>
              </a:rPr>
              <a:t>προϋπολογισμού </a:t>
            </a:r>
            <a:r>
              <a:rPr lang="el-GR" b="1" dirty="0">
                <a:latin typeface="+mn-lt"/>
              </a:rPr>
              <a:t>3,6 εκατ. €</a:t>
            </a:r>
            <a:r>
              <a:rPr lang="el-GR" dirty="0">
                <a:latin typeface="+mn-lt"/>
              </a:rPr>
              <a:t>. Υποστήριξη για ένταξη στην αγορά εργασίας </a:t>
            </a:r>
            <a:r>
              <a:rPr lang="el-GR" b="1" dirty="0">
                <a:latin typeface="+mn-lt"/>
              </a:rPr>
              <a:t>130 υπηκόων τρίτων χωρών.</a:t>
            </a:r>
          </a:p>
          <a:p>
            <a:pPr marL="536575" indent="-536575" algn="just">
              <a:spcAft>
                <a:spcPts val="800"/>
              </a:spcAft>
              <a:buFont typeface="Wingdings" panose="05000000000000000000" pitchFamily="2" charset="2"/>
              <a:buChar char="§"/>
              <a:tabLst>
                <a:tab pos="536575" algn="l"/>
              </a:tabLst>
            </a:pPr>
            <a:endParaRPr lang="el-GR" dirty="0">
              <a:latin typeface="Calibri" panose="020F0502020204030204" pitchFamily="34" charset="0"/>
            </a:endParaRPr>
          </a:p>
        </p:txBody>
      </p:sp>
    </p:spTree>
    <p:extLst>
      <p:ext uri="{BB962C8B-B14F-4D97-AF65-F5344CB8AC3E}">
        <p14:creationId xmlns:p14="http://schemas.microsoft.com/office/powerpoint/2010/main" val="422135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Τίτλος 1">
            <a:extLst>
              <a:ext uri="{FF2B5EF4-FFF2-40B4-BE49-F238E27FC236}">
                <a16:creationId xmlns:a16="http://schemas.microsoft.com/office/drawing/2014/main" id="{9B629A48-E156-05CC-505D-1F71A07552EC}"/>
              </a:ext>
            </a:extLst>
          </p:cNvPr>
          <p:cNvSpPr txBox="1">
            <a:spLocks/>
          </p:cNvSpPr>
          <p:nvPr/>
        </p:nvSpPr>
        <p:spPr>
          <a:xfrm>
            <a:off x="0" y="0"/>
            <a:ext cx="12192000" cy="597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BEDE"/>
                </a:solidFill>
                <a:latin typeface="Trebuchet MS" panose="020B0603020202020204" pitchFamily="34" charset="0"/>
                <a:ea typeface="+mj-ea"/>
                <a:cs typeface="+mj-cs"/>
              </a:defRPr>
            </a:lvl1pPr>
          </a:lstStyle>
          <a:p>
            <a:pPr algn="ctr"/>
            <a:r>
              <a:rPr lang="el-GR" sz="3400" b="1" dirty="0">
                <a:solidFill>
                  <a:srgbClr val="144E8C"/>
                </a:solidFill>
                <a:latin typeface="Calibri" panose="020F0502020204030204" pitchFamily="34" charset="0"/>
                <a:ea typeface="Times New Roman" panose="02020603050405020304" pitchFamily="18" charset="0"/>
              </a:rPr>
              <a:t>Πρόοδος Υλοποίησης</a:t>
            </a:r>
            <a:endParaRPr lang="el-GR" sz="3400" dirty="0">
              <a:solidFill>
                <a:srgbClr val="144E8C"/>
              </a:solidFill>
            </a:endParaRPr>
          </a:p>
        </p:txBody>
      </p:sp>
      <p:pic>
        <p:nvPicPr>
          <p:cNvPr id="3" name="Εικόνα 2">
            <a:extLst>
              <a:ext uri="{FF2B5EF4-FFF2-40B4-BE49-F238E27FC236}">
                <a16:creationId xmlns:a16="http://schemas.microsoft.com/office/drawing/2014/main" id="{B3B8A8B3-970B-205A-3D59-EAD7CEB044A7}"/>
              </a:ext>
            </a:extLst>
          </p:cNvPr>
          <p:cNvPicPr>
            <a:picLocks noChangeAspect="1"/>
          </p:cNvPicPr>
          <p:nvPr/>
        </p:nvPicPr>
        <p:blipFill>
          <a:blip r:embed="rId2"/>
          <a:srcRect t="4534"/>
          <a:stretch/>
        </p:blipFill>
        <p:spPr>
          <a:xfrm>
            <a:off x="876000" y="597912"/>
            <a:ext cx="10440000" cy="6096245"/>
          </a:xfrm>
          <a:prstGeom prst="rect">
            <a:avLst/>
          </a:prstGeom>
        </p:spPr>
      </p:pic>
    </p:spTree>
    <p:extLst>
      <p:ext uri="{BB962C8B-B14F-4D97-AF65-F5344CB8AC3E}">
        <p14:creationId xmlns:p14="http://schemas.microsoft.com/office/powerpoint/2010/main" val="393301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054A39B-1CC7-3392-EBD8-474CC6740BA8}"/>
              </a:ext>
            </a:extLst>
          </p:cNvPr>
          <p:cNvSpPr txBox="1"/>
          <p:nvPr/>
        </p:nvSpPr>
        <p:spPr>
          <a:xfrm>
            <a:off x="0" y="0"/>
            <a:ext cx="12192000" cy="6858000"/>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50000"/>
              </a:lnSpc>
              <a:tabLst>
                <a:tab pos="714375" algn="l"/>
              </a:tabLst>
            </a:pPr>
            <a:endParaRPr lang="el-GR" sz="2600" dirty="0">
              <a:highlight>
                <a:srgbClr val="FFFF00"/>
              </a:highlight>
            </a:endParaRPr>
          </a:p>
          <a:p>
            <a:pPr algn="just">
              <a:lnSpc>
                <a:spcPct val="150000"/>
              </a:lnSpc>
              <a:tabLst>
                <a:tab pos="714375" algn="l"/>
              </a:tabLst>
            </a:pPr>
            <a:endParaRPr lang="el-GR" sz="2600" b="0" dirty="0">
              <a:solidFill>
                <a:schemeClr val="accent1">
                  <a:lumMod val="75000"/>
                </a:schemeClr>
              </a:solidFill>
            </a:endParaRPr>
          </a:p>
        </p:txBody>
      </p:sp>
      <p:pic>
        <p:nvPicPr>
          <p:cNvPr id="2" name="Εικόνα 1">
            <a:extLst>
              <a:ext uri="{FF2B5EF4-FFF2-40B4-BE49-F238E27FC236}">
                <a16:creationId xmlns:a16="http://schemas.microsoft.com/office/drawing/2014/main" id="{963555E0-2B07-3507-0727-407D8E6D1657}"/>
              </a:ext>
            </a:extLst>
          </p:cNvPr>
          <p:cNvPicPr>
            <a:picLocks noChangeAspect="1"/>
          </p:cNvPicPr>
          <p:nvPr/>
        </p:nvPicPr>
        <p:blipFill>
          <a:blip r:embed="rId2"/>
          <a:stretch>
            <a:fillRect/>
          </a:stretch>
        </p:blipFill>
        <p:spPr>
          <a:xfrm>
            <a:off x="2316000" y="260236"/>
            <a:ext cx="7560000" cy="6337527"/>
          </a:xfrm>
          <a:prstGeom prst="rect">
            <a:avLst/>
          </a:prstGeom>
        </p:spPr>
      </p:pic>
      <p:sp>
        <p:nvSpPr>
          <p:cNvPr id="3" name="TextBox 2">
            <a:extLst>
              <a:ext uri="{FF2B5EF4-FFF2-40B4-BE49-F238E27FC236}">
                <a16:creationId xmlns:a16="http://schemas.microsoft.com/office/drawing/2014/main" id="{B00C2110-329E-01F2-322C-7067AD6593F9}"/>
              </a:ext>
            </a:extLst>
          </p:cNvPr>
          <p:cNvSpPr txBox="1"/>
          <p:nvPr/>
        </p:nvSpPr>
        <p:spPr>
          <a:xfrm>
            <a:off x="5005632" y="5265252"/>
            <a:ext cx="4870368" cy="461665"/>
          </a:xfrm>
          <a:prstGeom prst="rect">
            <a:avLst/>
          </a:prstGeom>
          <a:noFill/>
        </p:spPr>
        <p:txBody>
          <a:bodyPr wrap="square">
            <a:spAutoFit/>
          </a:bodyPr>
          <a:lstStyle>
            <a:defPPr>
              <a:defRPr lang="el-GR"/>
            </a:defPPr>
            <a:lvl1pPr lvl="0" algn="just">
              <a:lnSpc>
                <a:spcPct val="90000"/>
              </a:lnSpc>
              <a:spcBef>
                <a:spcPts val="1000"/>
              </a:spcBef>
              <a:spcAft>
                <a:spcPts val="800"/>
              </a:spcAft>
              <a:tabLst>
                <a:tab pos="358775" algn="l"/>
              </a:tabLst>
              <a:defRPr sz="2800">
                <a:solidFill>
                  <a:srgbClr val="0D4F8C"/>
                </a:solidFill>
              </a:defRPr>
            </a:lvl1pPr>
          </a:lstStyle>
          <a:p>
            <a:pPr>
              <a:lnSpc>
                <a:spcPct val="100000"/>
              </a:lnSpc>
            </a:pPr>
            <a:r>
              <a:rPr lang="el-GR" sz="1200" b="1" i="1" dirty="0">
                <a:effectLst/>
                <a:latin typeface="Calibri" panose="020F0502020204030204" pitchFamily="34" charset="0"/>
                <a:ea typeface="Times New Roman" panose="02020603050405020304" pitchFamily="18" charset="0"/>
              </a:rPr>
              <a:t>Αλεξανδρούπολη, Ορεστιάδα, Διδυμότειχο, </a:t>
            </a:r>
            <a:r>
              <a:rPr lang="el-GR" sz="1200" b="1" i="1" dirty="0" err="1">
                <a:effectLst/>
                <a:latin typeface="Calibri" panose="020F0502020204030204" pitchFamily="34" charset="0"/>
                <a:ea typeface="Times New Roman" panose="02020603050405020304" pitchFamily="18" charset="0"/>
              </a:rPr>
              <a:t>Ιασμος</a:t>
            </a:r>
            <a:r>
              <a:rPr lang="el-GR" sz="1200" b="1" i="1" dirty="0">
                <a:effectLst/>
                <a:latin typeface="Calibri" panose="020F0502020204030204" pitchFamily="34" charset="0"/>
                <a:ea typeface="Times New Roman" panose="02020603050405020304" pitchFamily="18" charset="0"/>
              </a:rPr>
              <a:t>, Καβάλα, Ξάνθη, </a:t>
            </a:r>
            <a:r>
              <a:rPr lang="el-GR" sz="1200" b="1" i="1" dirty="0" err="1">
                <a:effectLst/>
                <a:latin typeface="Calibri" panose="020F0502020204030204" pitchFamily="34" charset="0"/>
                <a:ea typeface="Times New Roman" panose="02020603050405020304" pitchFamily="18" charset="0"/>
              </a:rPr>
              <a:t>Τόπειρος</a:t>
            </a:r>
            <a:r>
              <a:rPr lang="el-GR" sz="1200" b="1" i="1" dirty="0">
                <a:effectLst/>
                <a:latin typeface="Calibri" panose="020F0502020204030204" pitchFamily="34" charset="0"/>
                <a:ea typeface="Times New Roman" panose="02020603050405020304" pitchFamily="18" charset="0"/>
              </a:rPr>
              <a:t>.</a:t>
            </a:r>
            <a:endParaRPr lang="el-GR" sz="1200" b="1" i="1" dirty="0"/>
          </a:p>
        </p:txBody>
      </p:sp>
      <p:sp>
        <p:nvSpPr>
          <p:cNvPr id="4" name="TextBox 3">
            <a:extLst>
              <a:ext uri="{FF2B5EF4-FFF2-40B4-BE49-F238E27FC236}">
                <a16:creationId xmlns:a16="http://schemas.microsoft.com/office/drawing/2014/main" id="{45012C3B-F261-3178-1206-2F5133F7CB8E}"/>
              </a:ext>
            </a:extLst>
          </p:cNvPr>
          <p:cNvSpPr txBox="1"/>
          <p:nvPr/>
        </p:nvSpPr>
        <p:spPr>
          <a:xfrm>
            <a:off x="5005632" y="3832377"/>
            <a:ext cx="4870368" cy="276999"/>
          </a:xfrm>
          <a:prstGeom prst="rect">
            <a:avLst/>
          </a:prstGeom>
          <a:noFill/>
        </p:spPr>
        <p:txBody>
          <a:bodyPr wrap="square">
            <a:spAutoFit/>
          </a:bodyPr>
          <a:lstStyle>
            <a:defPPr>
              <a:defRPr lang="el-GR"/>
            </a:defPPr>
            <a:lvl1pPr lvl="0" algn="just">
              <a:lnSpc>
                <a:spcPct val="90000"/>
              </a:lnSpc>
              <a:spcBef>
                <a:spcPts val="1000"/>
              </a:spcBef>
              <a:spcAft>
                <a:spcPts val="800"/>
              </a:spcAft>
              <a:tabLst>
                <a:tab pos="358775" algn="l"/>
              </a:tabLst>
              <a:defRPr sz="2800">
                <a:solidFill>
                  <a:srgbClr val="0D4F8C"/>
                </a:solidFill>
              </a:defRPr>
            </a:lvl1pPr>
          </a:lstStyle>
          <a:p>
            <a:pPr>
              <a:lnSpc>
                <a:spcPct val="100000"/>
              </a:lnSpc>
            </a:pPr>
            <a:r>
              <a:rPr lang="el-GR" sz="1200" b="1" i="1" dirty="0">
                <a:effectLst/>
                <a:latin typeface="Calibri" panose="020F0502020204030204" pitchFamily="34" charset="0"/>
                <a:ea typeface="Times New Roman" panose="02020603050405020304" pitchFamily="18" charset="0"/>
              </a:rPr>
              <a:t>Καβάλα, Ροδόπη και Έβρο</a:t>
            </a:r>
            <a:endParaRPr lang="el-GR" sz="1200" b="1" i="1" dirty="0"/>
          </a:p>
        </p:txBody>
      </p:sp>
      <p:sp>
        <p:nvSpPr>
          <p:cNvPr id="5" name="TextBox 4">
            <a:extLst>
              <a:ext uri="{FF2B5EF4-FFF2-40B4-BE49-F238E27FC236}">
                <a16:creationId xmlns:a16="http://schemas.microsoft.com/office/drawing/2014/main" id="{8C676987-0A45-A672-FE8A-8617B9608365}"/>
              </a:ext>
            </a:extLst>
          </p:cNvPr>
          <p:cNvSpPr txBox="1"/>
          <p:nvPr/>
        </p:nvSpPr>
        <p:spPr>
          <a:xfrm>
            <a:off x="5005632" y="2538001"/>
            <a:ext cx="4870368" cy="276999"/>
          </a:xfrm>
          <a:prstGeom prst="rect">
            <a:avLst/>
          </a:prstGeom>
          <a:noFill/>
        </p:spPr>
        <p:txBody>
          <a:bodyPr wrap="square">
            <a:spAutoFit/>
          </a:bodyPr>
          <a:lstStyle>
            <a:defPPr>
              <a:defRPr lang="el-GR"/>
            </a:defPPr>
            <a:lvl1pPr lvl="0" algn="just">
              <a:lnSpc>
                <a:spcPct val="90000"/>
              </a:lnSpc>
              <a:spcBef>
                <a:spcPts val="1000"/>
              </a:spcBef>
              <a:spcAft>
                <a:spcPts val="800"/>
              </a:spcAft>
              <a:tabLst>
                <a:tab pos="358775" algn="l"/>
              </a:tabLst>
              <a:defRPr sz="2800">
                <a:solidFill>
                  <a:srgbClr val="0D4F8C"/>
                </a:solidFill>
              </a:defRPr>
            </a:lvl1pPr>
          </a:lstStyle>
          <a:p>
            <a:pPr>
              <a:lnSpc>
                <a:spcPct val="100000"/>
              </a:lnSpc>
            </a:pPr>
            <a:r>
              <a:rPr lang="el-GR" sz="1200" b="1" i="1" dirty="0">
                <a:effectLst/>
                <a:latin typeface="Calibri" panose="020F0502020204030204" pitchFamily="34" charset="0"/>
                <a:ea typeface="Times New Roman" panose="02020603050405020304" pitchFamily="18" charset="0"/>
              </a:rPr>
              <a:t>Ροδόπη και Έβρο</a:t>
            </a:r>
            <a:endParaRPr lang="el-GR" sz="1200" b="1" i="1" dirty="0"/>
          </a:p>
        </p:txBody>
      </p:sp>
    </p:spTree>
    <p:extLst>
      <p:ext uri="{BB962C8B-B14F-4D97-AF65-F5344CB8AC3E}">
        <p14:creationId xmlns:p14="http://schemas.microsoft.com/office/powerpoint/2010/main" val="323257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054A39B-1CC7-3392-EBD8-474CC6740BA8}"/>
              </a:ext>
            </a:extLst>
          </p:cNvPr>
          <p:cNvSpPr txBox="1"/>
          <p:nvPr/>
        </p:nvSpPr>
        <p:spPr>
          <a:xfrm>
            <a:off x="0" y="0"/>
            <a:ext cx="12192000" cy="6858000"/>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50000"/>
              </a:lnSpc>
              <a:tabLst>
                <a:tab pos="714375" algn="l"/>
              </a:tabLst>
            </a:pPr>
            <a:endParaRPr lang="el-GR" sz="2600" dirty="0">
              <a:highlight>
                <a:srgbClr val="FFFF00"/>
              </a:highlight>
            </a:endParaRPr>
          </a:p>
          <a:p>
            <a:pPr algn="just">
              <a:lnSpc>
                <a:spcPct val="150000"/>
              </a:lnSpc>
              <a:tabLst>
                <a:tab pos="714375" algn="l"/>
              </a:tabLst>
            </a:pPr>
            <a:endParaRPr lang="el-GR" sz="2600" b="0" dirty="0">
              <a:solidFill>
                <a:schemeClr val="accent1">
                  <a:lumMod val="75000"/>
                </a:schemeClr>
              </a:solidFill>
            </a:endParaRPr>
          </a:p>
        </p:txBody>
      </p:sp>
      <p:pic>
        <p:nvPicPr>
          <p:cNvPr id="3" name="Εικόνα 2">
            <a:extLst>
              <a:ext uri="{FF2B5EF4-FFF2-40B4-BE49-F238E27FC236}">
                <a16:creationId xmlns:a16="http://schemas.microsoft.com/office/drawing/2014/main" id="{121F20D0-D784-0349-AE2D-7BFADAD971E8}"/>
              </a:ext>
            </a:extLst>
          </p:cNvPr>
          <p:cNvPicPr>
            <a:picLocks noChangeAspect="1"/>
          </p:cNvPicPr>
          <p:nvPr/>
        </p:nvPicPr>
        <p:blipFill>
          <a:blip r:embed="rId2"/>
          <a:stretch>
            <a:fillRect/>
          </a:stretch>
        </p:blipFill>
        <p:spPr>
          <a:xfrm>
            <a:off x="187979" y="735291"/>
            <a:ext cx="5760000" cy="4828594"/>
          </a:xfrm>
          <a:prstGeom prst="rect">
            <a:avLst/>
          </a:prstGeom>
        </p:spPr>
      </p:pic>
      <p:pic>
        <p:nvPicPr>
          <p:cNvPr id="2050" name="Picture 2" descr="Δεν υπάρχει διαθέσιμη περιγραφή για τη φωτογραφία.">
            <a:extLst>
              <a:ext uri="{FF2B5EF4-FFF2-40B4-BE49-F238E27FC236}">
                <a16:creationId xmlns:a16="http://schemas.microsoft.com/office/drawing/2014/main" id="{B715CC75-2B55-FEEC-5B79-99A0A6817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989" y="735008"/>
            <a:ext cx="5760000" cy="482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68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heckerboard(across)">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1839021-DFF3-96B4-DDD6-BB64D9997652}"/>
              </a:ext>
            </a:extLst>
          </p:cNvPr>
          <p:cNvSpPr>
            <a:spLocks noGrp="1"/>
          </p:cNvSpPr>
          <p:nvPr>
            <p:ph type="title"/>
          </p:nvPr>
        </p:nvSpPr>
        <p:spPr/>
        <p:txBody>
          <a:bodyPr>
            <a:normAutofit/>
          </a:bodyPr>
          <a:lstStyle/>
          <a:p>
            <a:r>
              <a:rPr lang="el-GR" sz="3200" b="1" u="sng" dirty="0">
                <a:latin typeface="+mn-lt"/>
                <a:ea typeface="Times New Roman" panose="02020603050405020304" pitchFamily="18" charset="0"/>
                <a:cs typeface="Times New Roman" panose="02020603050405020304" pitchFamily="18" charset="0"/>
              </a:rPr>
              <a:t>Ευρωπαϊκό Κοινωνικό Ταμείο (ΕΚΤ+)</a:t>
            </a:r>
            <a:br>
              <a:rPr lang="el-GR" sz="2200" b="1" dirty="0">
                <a:effectLst/>
                <a:latin typeface="+mn-lt"/>
                <a:ea typeface="Times New Roman" panose="02020603050405020304" pitchFamily="18" charset="0"/>
                <a:cs typeface="Times New Roman" panose="02020603050405020304" pitchFamily="18" charset="0"/>
              </a:rPr>
            </a:br>
            <a:endParaRPr lang="el-GR" sz="1800" dirty="0">
              <a:latin typeface="+mn-lt"/>
            </a:endParaRPr>
          </a:p>
        </p:txBody>
      </p:sp>
      <p:sp>
        <p:nvSpPr>
          <p:cNvPr id="3" name="Θέση περιεχομένου 2">
            <a:extLst>
              <a:ext uri="{FF2B5EF4-FFF2-40B4-BE49-F238E27FC236}">
                <a16:creationId xmlns:a16="http://schemas.microsoft.com/office/drawing/2014/main" id="{206DFBAA-3B65-0398-5ABF-4468E61BB756}"/>
              </a:ext>
            </a:extLst>
          </p:cNvPr>
          <p:cNvSpPr>
            <a:spLocks noGrp="1"/>
          </p:cNvSpPr>
          <p:nvPr>
            <p:ph idx="1"/>
          </p:nvPr>
        </p:nvSpPr>
        <p:spPr>
          <a:xfrm>
            <a:off x="838200" y="1420271"/>
            <a:ext cx="10515600" cy="4688297"/>
          </a:xfrm>
        </p:spPr>
        <p:txBody>
          <a:bodyPr vert="horz" lIns="91440" tIns="45720" rIns="91440" bIns="45720" rtlCol="0">
            <a:normAutofit/>
          </a:bodyPr>
          <a:lstStyle/>
          <a:p>
            <a:pPr marL="0" lvl="0" indent="0">
              <a:buNone/>
            </a:pPr>
            <a:r>
              <a:rPr lang="el-GR" dirty="0">
                <a:latin typeface="+mn-lt"/>
              </a:rPr>
              <a:t>…</a:t>
            </a:r>
            <a:r>
              <a:rPr lang="en-US" dirty="0">
                <a:latin typeface="+mn-lt"/>
              </a:rPr>
              <a:t> </a:t>
            </a:r>
            <a:r>
              <a:rPr lang="el-GR" dirty="0">
                <a:latin typeface="+mn-lt"/>
              </a:rPr>
              <a:t>παράλληλα με τη συνέχιση υφιστάμενων δομών όπως:</a:t>
            </a:r>
          </a:p>
          <a:p>
            <a:pPr marL="715963" lvl="0" indent="-715963">
              <a:buFont typeface="Wingdings" panose="05000000000000000000" pitchFamily="2" charset="2"/>
              <a:buChar char="§"/>
              <a:tabLst>
                <a:tab pos="715963" algn="l"/>
              </a:tabLst>
            </a:pPr>
            <a:r>
              <a:rPr lang="el-GR" dirty="0">
                <a:latin typeface="+mn-lt"/>
              </a:rPr>
              <a:t>Κέντρα Κοινότητας </a:t>
            </a:r>
            <a:r>
              <a:rPr lang="el-GR" b="1" dirty="0">
                <a:latin typeface="+mn-lt"/>
              </a:rPr>
              <a:t>(22) σε όλους της Δήμους </a:t>
            </a:r>
            <a:r>
              <a:rPr lang="el-GR" dirty="0">
                <a:latin typeface="+mn-lt"/>
              </a:rPr>
              <a:t>– 8 με Παράρτημα ΡΟΜΑ</a:t>
            </a:r>
            <a:r>
              <a:rPr lang="en-US" dirty="0">
                <a:latin typeface="+mn-lt"/>
              </a:rPr>
              <a:t> </a:t>
            </a:r>
            <a:r>
              <a:rPr lang="el-GR" dirty="0">
                <a:latin typeface="+mn-lt"/>
                <a:ea typeface="Times New Roman" panose="02020603050405020304" pitchFamily="18" charset="0"/>
              </a:rPr>
              <a:t>(Ορεστιάδα, Ξάνθη, Μαρώνεια-</a:t>
            </a:r>
            <a:r>
              <a:rPr lang="el-GR" dirty="0" err="1">
                <a:latin typeface="+mn-lt"/>
                <a:ea typeface="Times New Roman" panose="02020603050405020304" pitchFamily="18" charset="0"/>
              </a:rPr>
              <a:t>Σάπες</a:t>
            </a:r>
            <a:r>
              <a:rPr lang="el-GR" dirty="0">
                <a:latin typeface="+mn-lt"/>
                <a:ea typeface="Times New Roman" panose="02020603050405020304" pitchFamily="18" charset="0"/>
              </a:rPr>
              <a:t>, Διδυμότειχο, Αλεξανδρούπολη, Κομοτηνή, Νέστο και Δράμα.)</a:t>
            </a:r>
            <a:r>
              <a:rPr lang="el-GR" dirty="0">
                <a:latin typeface="+mn-lt"/>
              </a:rPr>
              <a:t>, </a:t>
            </a:r>
          </a:p>
          <a:p>
            <a:pPr marL="715963" indent="-715963">
              <a:buFont typeface="Wingdings" panose="05000000000000000000" pitchFamily="2" charset="2"/>
              <a:buChar char="§"/>
              <a:tabLst>
                <a:tab pos="715963" algn="l"/>
              </a:tabLst>
            </a:pPr>
            <a:r>
              <a:rPr lang="el-GR" dirty="0">
                <a:latin typeface="+mn-lt"/>
              </a:rPr>
              <a:t>Δομές Σίτισης </a:t>
            </a:r>
            <a:r>
              <a:rPr lang="el-GR" b="1" dirty="0">
                <a:latin typeface="+mn-lt"/>
                <a:ea typeface="Times New Roman" panose="02020603050405020304" pitchFamily="18" charset="0"/>
              </a:rPr>
              <a:t>5</a:t>
            </a:r>
            <a:r>
              <a:rPr lang="el-GR" dirty="0">
                <a:latin typeface="+mn-lt"/>
                <a:ea typeface="Times New Roman" panose="02020603050405020304" pitchFamily="18" charset="0"/>
              </a:rPr>
              <a:t> σε Νέστο, Κάτω Νευροκόπι, </a:t>
            </a:r>
            <a:r>
              <a:rPr lang="el-GR" dirty="0" err="1">
                <a:latin typeface="+mn-lt"/>
                <a:ea typeface="Times New Roman" panose="02020603050405020304" pitchFamily="18" charset="0"/>
              </a:rPr>
              <a:t>Ίασμο</a:t>
            </a:r>
            <a:r>
              <a:rPr lang="el-GR" dirty="0">
                <a:latin typeface="+mn-lt"/>
                <a:ea typeface="Times New Roman" panose="02020603050405020304" pitchFamily="18" charset="0"/>
              </a:rPr>
              <a:t>, Αλεξανδρούπολη και Ορεστιάδα</a:t>
            </a:r>
            <a:endParaRPr lang="el-GR" dirty="0">
              <a:latin typeface="+mn-lt"/>
            </a:endParaRPr>
          </a:p>
          <a:p>
            <a:pPr marL="0" indent="0">
              <a:buNone/>
              <a:tabLst>
                <a:tab pos="715963" algn="l"/>
              </a:tabLst>
            </a:pPr>
            <a:endParaRPr lang="el-GR" dirty="0">
              <a:latin typeface="+mn-lt"/>
            </a:endParaRPr>
          </a:p>
        </p:txBody>
      </p:sp>
    </p:spTree>
    <p:extLst>
      <p:ext uri="{BB962C8B-B14F-4D97-AF65-F5344CB8AC3E}">
        <p14:creationId xmlns:p14="http://schemas.microsoft.com/office/powerpoint/2010/main" val="273289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1839021-DFF3-96B4-DDD6-BB64D9997652}"/>
              </a:ext>
            </a:extLst>
          </p:cNvPr>
          <p:cNvSpPr>
            <a:spLocks noGrp="1"/>
          </p:cNvSpPr>
          <p:nvPr>
            <p:ph type="title"/>
          </p:nvPr>
        </p:nvSpPr>
        <p:spPr/>
        <p:txBody>
          <a:bodyPr>
            <a:normAutofit/>
          </a:bodyPr>
          <a:lstStyle/>
          <a:p>
            <a:r>
              <a:rPr lang="el-GR" sz="3200" b="1" dirty="0"/>
              <a:t>Επαληθεύσεις, Έλεγχοι και Διερεύνηση Καταγγελιών</a:t>
            </a:r>
            <a:endParaRPr lang="el-GR" sz="3200" dirty="0">
              <a:latin typeface="+mn-lt"/>
            </a:endParaRPr>
          </a:p>
        </p:txBody>
      </p:sp>
      <p:sp>
        <p:nvSpPr>
          <p:cNvPr id="3" name="Θέση περιεχομένου 2">
            <a:extLst>
              <a:ext uri="{FF2B5EF4-FFF2-40B4-BE49-F238E27FC236}">
                <a16:creationId xmlns:a16="http://schemas.microsoft.com/office/drawing/2014/main" id="{206DFBAA-3B65-0398-5ABF-4468E61BB756}"/>
              </a:ext>
            </a:extLst>
          </p:cNvPr>
          <p:cNvSpPr>
            <a:spLocks noGrp="1"/>
          </p:cNvSpPr>
          <p:nvPr>
            <p:ph idx="1"/>
          </p:nvPr>
        </p:nvSpPr>
        <p:spPr>
          <a:xfrm>
            <a:off x="838200" y="1420271"/>
            <a:ext cx="10515600" cy="4688297"/>
          </a:xfrm>
        </p:spPr>
        <p:txBody>
          <a:bodyPr vert="horz" lIns="91440" tIns="45720" rIns="91440" bIns="45720" rtlCol="0">
            <a:noAutofit/>
          </a:bodyPr>
          <a:lstStyle/>
          <a:p>
            <a:pPr marL="715963" indent="-715963" algn="just">
              <a:lnSpc>
                <a:spcPct val="100000"/>
              </a:lnSpc>
              <a:spcBef>
                <a:spcPts val="600"/>
              </a:spcBef>
              <a:buFont typeface="Wingdings" panose="05000000000000000000" pitchFamily="2" charset="2"/>
              <a:buChar char="§"/>
              <a:tabLst>
                <a:tab pos="715963" algn="l"/>
              </a:tabLst>
            </a:pPr>
            <a:r>
              <a:rPr lang="el-GR" sz="2600" dirty="0">
                <a:latin typeface="+mn-lt"/>
                <a:ea typeface="Times New Roman" panose="02020603050405020304" pitchFamily="18" charset="0"/>
                <a:cs typeface="Times New Roman" panose="02020603050405020304" pitchFamily="18" charset="0"/>
              </a:rPr>
              <a:t>ολοκληρώθηκε η εξέταση του συνόλου των </a:t>
            </a:r>
            <a:r>
              <a:rPr lang="el-GR" sz="2600" b="1" dirty="0">
                <a:latin typeface="+mn-lt"/>
                <a:ea typeface="Times New Roman" panose="02020603050405020304" pitchFamily="18" charset="0"/>
                <a:cs typeface="Times New Roman" panose="02020603050405020304" pitchFamily="18" charset="0"/>
              </a:rPr>
              <a:t>διοικητικών επαληθεύσεων</a:t>
            </a:r>
            <a:r>
              <a:rPr lang="el-GR" sz="2600" dirty="0">
                <a:latin typeface="+mn-lt"/>
                <a:ea typeface="Times New Roman" panose="02020603050405020304" pitchFamily="18" charset="0"/>
                <a:cs typeface="Times New Roman" panose="02020603050405020304" pitchFamily="18" charset="0"/>
              </a:rPr>
              <a:t> για τις δαπάνες των έργων ώστε αυτές να καταστούν αποδεκτές.</a:t>
            </a:r>
          </a:p>
          <a:p>
            <a:pPr marL="715963" indent="-715963" algn="just">
              <a:lnSpc>
                <a:spcPct val="100000"/>
              </a:lnSpc>
              <a:spcBef>
                <a:spcPts val="600"/>
              </a:spcBef>
              <a:buFont typeface="Wingdings" panose="05000000000000000000" pitchFamily="2" charset="2"/>
              <a:buChar char="§"/>
              <a:tabLst>
                <a:tab pos="715963" algn="l"/>
              </a:tabLst>
            </a:pPr>
            <a:r>
              <a:rPr lang="el-GR" sz="2600" dirty="0">
                <a:effectLst/>
                <a:latin typeface="+mn-lt"/>
                <a:ea typeface="Times New Roman" panose="02020603050405020304" pitchFamily="18" charset="0"/>
                <a:cs typeface="Times New Roman" panose="02020603050405020304" pitchFamily="18" charset="0"/>
              </a:rPr>
              <a:t>διενεργήθηκαν </a:t>
            </a:r>
            <a:r>
              <a:rPr lang="el-GR" sz="2600" b="1" dirty="0">
                <a:effectLst/>
                <a:latin typeface="+mn-lt"/>
                <a:ea typeface="Times New Roman" panose="02020603050405020304" pitchFamily="18" charset="0"/>
                <a:cs typeface="Times New Roman" panose="02020603050405020304" pitchFamily="18" charset="0"/>
              </a:rPr>
              <a:t>7 έλεγχοι από την ΕΔΕΛ </a:t>
            </a:r>
            <a:r>
              <a:rPr lang="el-GR" sz="2600" dirty="0">
                <a:effectLst/>
                <a:latin typeface="+mn-lt"/>
                <a:ea typeface="Times New Roman" panose="02020603050405020304" pitchFamily="18" charset="0"/>
                <a:cs typeface="Times New Roman" panose="02020603050405020304" pitchFamily="18" charset="0"/>
              </a:rPr>
              <a:t>χωρίς κάποιο ουσιαστικό εύρημα και σύσταση προς την ΕΥΔ. </a:t>
            </a:r>
          </a:p>
          <a:p>
            <a:pPr marL="715963" indent="0" algn="just">
              <a:lnSpc>
                <a:spcPct val="100000"/>
              </a:lnSpc>
              <a:spcBef>
                <a:spcPts val="600"/>
              </a:spcBef>
              <a:buNone/>
              <a:tabLst>
                <a:tab pos="715963" algn="l"/>
              </a:tabLst>
            </a:pPr>
            <a:endParaRPr lang="el-GR" sz="26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23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1839021-DFF3-96B4-DDD6-BB64D9997652}"/>
              </a:ext>
            </a:extLst>
          </p:cNvPr>
          <p:cNvSpPr>
            <a:spLocks noGrp="1"/>
          </p:cNvSpPr>
          <p:nvPr>
            <p:ph type="title"/>
          </p:nvPr>
        </p:nvSpPr>
        <p:spPr/>
        <p:txBody>
          <a:bodyPr>
            <a:normAutofit/>
          </a:bodyPr>
          <a:lstStyle/>
          <a:p>
            <a:r>
              <a:rPr lang="el-GR" sz="3200" b="1" dirty="0"/>
              <a:t>Επαληθεύσεις, Έλεγχοι και Διερεύνηση Καταγγελιών</a:t>
            </a:r>
            <a:endParaRPr lang="el-GR" sz="3200" dirty="0">
              <a:latin typeface="+mn-lt"/>
            </a:endParaRPr>
          </a:p>
        </p:txBody>
      </p:sp>
      <p:sp>
        <p:nvSpPr>
          <p:cNvPr id="3" name="Θέση περιεχομένου 2">
            <a:extLst>
              <a:ext uri="{FF2B5EF4-FFF2-40B4-BE49-F238E27FC236}">
                <a16:creationId xmlns:a16="http://schemas.microsoft.com/office/drawing/2014/main" id="{206DFBAA-3B65-0398-5ABF-4468E61BB756}"/>
              </a:ext>
            </a:extLst>
          </p:cNvPr>
          <p:cNvSpPr>
            <a:spLocks noGrp="1"/>
          </p:cNvSpPr>
          <p:nvPr>
            <p:ph idx="1"/>
          </p:nvPr>
        </p:nvSpPr>
        <p:spPr>
          <a:xfrm>
            <a:off x="838200" y="1420271"/>
            <a:ext cx="10515600" cy="4688297"/>
          </a:xfrm>
        </p:spPr>
        <p:txBody>
          <a:bodyPr vert="horz" lIns="91440" tIns="45720" rIns="91440" bIns="45720" rtlCol="0">
            <a:noAutofit/>
          </a:bodyPr>
          <a:lstStyle/>
          <a:p>
            <a:pPr marL="715963" indent="-715963" algn="just">
              <a:lnSpc>
                <a:spcPct val="100000"/>
              </a:lnSpc>
              <a:buFont typeface="Wingdings" panose="05000000000000000000" pitchFamily="2" charset="2"/>
              <a:buChar char="§"/>
            </a:pPr>
            <a:r>
              <a:rPr lang="el-GR" sz="2600" dirty="0">
                <a:latin typeface="+mn-lt"/>
                <a:ea typeface="Times New Roman" panose="02020603050405020304" pitchFamily="18" charset="0"/>
              </a:rPr>
              <a:t>δύο (2) έκτακτες επιτόπιες επαληθεύσεις σε </a:t>
            </a:r>
            <a:r>
              <a:rPr lang="el-GR" sz="2600" b="1" dirty="0">
                <a:latin typeface="+mn-lt"/>
                <a:ea typeface="Times New Roman" panose="02020603050405020304" pitchFamily="18" charset="0"/>
              </a:rPr>
              <a:t>συνέχεια καταγγελιών  από την Εθνική Αρχή Διαφάνειας (</a:t>
            </a:r>
            <a:r>
              <a:rPr lang="el-GR" sz="2600" b="1" dirty="0" err="1">
                <a:latin typeface="+mn-lt"/>
                <a:ea typeface="Times New Roman" panose="02020603050405020304" pitchFamily="18" charset="0"/>
              </a:rPr>
              <a:t>ΕΑΔ</a:t>
            </a:r>
            <a:r>
              <a:rPr lang="el-GR" sz="2600" b="1" dirty="0">
                <a:latin typeface="+mn-lt"/>
                <a:ea typeface="Times New Roman" panose="02020603050405020304" pitchFamily="18" charset="0"/>
              </a:rPr>
              <a:t>) - </a:t>
            </a:r>
            <a:r>
              <a:rPr lang="el-GR" sz="2600" dirty="0" err="1">
                <a:latin typeface="+mn-lt"/>
              </a:rPr>
              <a:t>AFCOS</a:t>
            </a:r>
            <a:r>
              <a:rPr lang="el-GR" sz="2600" dirty="0">
                <a:latin typeface="+mn-lt"/>
              </a:rPr>
              <a:t> 854 – ολοκληρωμένη και η </a:t>
            </a:r>
            <a:r>
              <a:rPr lang="el-GR" sz="2600" dirty="0" err="1">
                <a:latin typeface="+mn-lt"/>
              </a:rPr>
              <a:t>AFCOS</a:t>
            </a:r>
            <a:r>
              <a:rPr lang="el-GR" sz="2600" dirty="0">
                <a:latin typeface="+mn-lt"/>
              </a:rPr>
              <a:t> 1031 η οποία έχει διερευνηθεί και αναμένεται η οριστικοποίηση της έκθεσης έως το τέλος Μαΐου 2025</a:t>
            </a:r>
            <a:r>
              <a:rPr lang="el-GR" sz="2600" dirty="0">
                <a:latin typeface="+mn-lt"/>
                <a:ea typeface="Times New Roman" panose="02020603050405020304" pitchFamily="18" charset="0"/>
              </a:rPr>
              <a:t>.</a:t>
            </a:r>
          </a:p>
          <a:p>
            <a:pPr marL="715963" indent="-715963" algn="just">
              <a:lnSpc>
                <a:spcPct val="100000"/>
              </a:lnSpc>
              <a:buFont typeface="Wingdings" panose="05000000000000000000" pitchFamily="2" charset="2"/>
              <a:buChar char="§"/>
            </a:pPr>
            <a:r>
              <a:rPr lang="el-GR" sz="2600" dirty="0">
                <a:latin typeface="+mn-lt"/>
              </a:rPr>
              <a:t>επιπρόσθετα, διαβιβάστηκε στην </a:t>
            </a:r>
            <a:r>
              <a:rPr lang="el-GR" sz="2600" dirty="0" err="1">
                <a:latin typeface="+mn-lt"/>
              </a:rPr>
              <a:t>ΕΑΔ</a:t>
            </a:r>
            <a:r>
              <a:rPr lang="el-GR" sz="2600" dirty="0">
                <a:latin typeface="+mn-lt"/>
              </a:rPr>
              <a:t>, στις 29/10/2024, καταγγελία Δημοτικού Συμβούλου &amp; Αντιπροέδρου του Δημοτικού Συμβουλίου Δήμου Ξάνθης μαζί με το σχετικό υλικό και τις απόψεις της ΕΥΔ και αναμένονται κατευθύνσεις για το χειρισμό της</a:t>
            </a:r>
            <a:r>
              <a:rPr lang="el-GR" sz="2600" dirty="0">
                <a:latin typeface="+mn-lt"/>
                <a:ea typeface="Times New Roman" panose="02020603050405020304" pitchFamily="18" charset="0"/>
              </a:rPr>
              <a:t>.</a:t>
            </a:r>
          </a:p>
          <a:p>
            <a:pPr marL="715963" indent="-715963" algn="just">
              <a:lnSpc>
                <a:spcPct val="100000"/>
              </a:lnSpc>
              <a:buFont typeface="Wingdings" panose="05000000000000000000" pitchFamily="2" charset="2"/>
              <a:buChar char="§"/>
            </a:pPr>
            <a:r>
              <a:rPr lang="el-GR" sz="2600" dirty="0">
                <a:latin typeface="+mn-lt"/>
                <a:ea typeface="Times New Roman" panose="02020603050405020304" pitchFamily="18" charset="0"/>
              </a:rPr>
              <a:t>υποστηρίχθηκε η αποστολή ελέγχου στη χώρα μας από την Ευρωπαϊκή Επιτροπή (ΕΕ) για τη διαχείριση του </a:t>
            </a:r>
            <a:r>
              <a:rPr lang="el-GR" sz="2600" dirty="0" err="1">
                <a:latin typeface="+mn-lt"/>
                <a:ea typeface="Times New Roman" panose="02020603050405020304" pitchFamily="18" charset="0"/>
              </a:rPr>
              <a:t>LEADE</a:t>
            </a:r>
            <a:r>
              <a:rPr lang="en-US" sz="2600" dirty="0">
                <a:latin typeface="+mn-lt"/>
                <a:ea typeface="Times New Roman" panose="02020603050405020304" pitchFamily="18" charset="0"/>
              </a:rPr>
              <a:t>R</a:t>
            </a:r>
            <a:r>
              <a:rPr lang="el-GR" sz="2600" dirty="0">
                <a:latin typeface="+mn-lt"/>
                <a:ea typeface="Times New Roman" panose="02020603050405020304" pitchFamily="18" charset="0"/>
              </a:rPr>
              <a:t>.</a:t>
            </a:r>
          </a:p>
          <a:p>
            <a:pPr marL="715963" indent="-715963" algn="just">
              <a:lnSpc>
                <a:spcPct val="100000"/>
              </a:lnSpc>
              <a:buFont typeface="Wingdings" panose="05000000000000000000" pitchFamily="2" charset="2"/>
              <a:buChar char="§"/>
            </a:pPr>
            <a:endParaRPr lang="el-GR" sz="2600" dirty="0">
              <a:latin typeface="+mn-lt"/>
              <a:ea typeface="Times New Roman" panose="02020603050405020304" pitchFamily="18" charset="0"/>
            </a:endParaRPr>
          </a:p>
        </p:txBody>
      </p:sp>
    </p:spTree>
    <p:extLst>
      <p:ext uri="{BB962C8B-B14F-4D97-AF65-F5344CB8AC3E}">
        <p14:creationId xmlns:p14="http://schemas.microsoft.com/office/powerpoint/2010/main" val="345053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DDBA53-E743-5392-EB65-42686A2CEA80}"/>
              </a:ext>
            </a:extLst>
          </p:cNvPr>
          <p:cNvSpPr>
            <a:spLocks noGrp="1"/>
          </p:cNvSpPr>
          <p:nvPr>
            <p:ph type="title"/>
          </p:nvPr>
        </p:nvSpPr>
        <p:spPr>
          <a:xfrm>
            <a:off x="0" y="160259"/>
            <a:ext cx="12192000" cy="597912"/>
          </a:xfrm>
        </p:spPr>
        <p:txBody>
          <a:bodyPr>
            <a:normAutofit/>
          </a:bodyPr>
          <a:lstStyle/>
          <a:p>
            <a:pPr algn="ctr"/>
            <a:r>
              <a:rPr lang="el-GR" sz="3400" b="1" dirty="0">
                <a:solidFill>
                  <a:srgbClr val="144E8C"/>
                </a:solidFill>
                <a:latin typeface="Calibri" panose="020F0502020204030204" pitchFamily="34" charset="0"/>
              </a:rPr>
              <a:t>Μελέτες Εμπειρογνωμοσύνες Εξειδίκευσης</a:t>
            </a:r>
          </a:p>
        </p:txBody>
      </p:sp>
      <p:sp>
        <p:nvSpPr>
          <p:cNvPr id="21" name="TextBox 20">
            <a:extLst>
              <a:ext uri="{FF2B5EF4-FFF2-40B4-BE49-F238E27FC236}">
                <a16:creationId xmlns:a16="http://schemas.microsoft.com/office/drawing/2014/main" id="{F054A39B-1CC7-3392-EBD8-474CC6740BA8}"/>
              </a:ext>
            </a:extLst>
          </p:cNvPr>
          <p:cNvSpPr txBox="1"/>
          <p:nvPr/>
        </p:nvSpPr>
        <p:spPr>
          <a:xfrm>
            <a:off x="0" y="0"/>
            <a:ext cx="12192000" cy="6858000"/>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50000"/>
              </a:lnSpc>
              <a:tabLst>
                <a:tab pos="714375" algn="l"/>
              </a:tabLst>
            </a:pPr>
            <a:endParaRPr lang="el-GR" sz="2600" dirty="0">
              <a:highlight>
                <a:srgbClr val="FFFF00"/>
              </a:highlight>
            </a:endParaRPr>
          </a:p>
          <a:p>
            <a:pPr algn="just">
              <a:lnSpc>
                <a:spcPct val="150000"/>
              </a:lnSpc>
              <a:tabLst>
                <a:tab pos="714375" algn="l"/>
              </a:tabLst>
            </a:pPr>
            <a:endParaRPr lang="el-GR" sz="2600" b="0" dirty="0">
              <a:solidFill>
                <a:schemeClr val="accent1">
                  <a:lumMod val="75000"/>
                </a:schemeClr>
              </a:solidFill>
            </a:endParaRPr>
          </a:p>
        </p:txBody>
      </p:sp>
      <p:sp>
        <p:nvSpPr>
          <p:cNvPr id="6" name="TextBox 5">
            <a:extLst>
              <a:ext uri="{FF2B5EF4-FFF2-40B4-BE49-F238E27FC236}">
                <a16:creationId xmlns:a16="http://schemas.microsoft.com/office/drawing/2014/main" id="{FDF057B9-B502-28BB-2BEF-2FEC19183D9C}"/>
              </a:ext>
            </a:extLst>
          </p:cNvPr>
          <p:cNvSpPr txBox="1"/>
          <p:nvPr/>
        </p:nvSpPr>
        <p:spPr>
          <a:xfrm>
            <a:off x="0" y="0"/>
            <a:ext cx="12192000" cy="6858000"/>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00000"/>
              </a:lnSpc>
              <a:spcBef>
                <a:spcPts val="1000"/>
              </a:spcBef>
              <a:defRPr/>
            </a:pPr>
            <a:endParaRPr lang="el-GR" sz="1000" b="0" dirty="0">
              <a:solidFill>
                <a:srgbClr val="0D4F8C"/>
              </a:solidFill>
              <a:latin typeface="+mn-lt"/>
              <a:ea typeface="+mn-ea"/>
              <a:cs typeface="+mn-cs"/>
            </a:endParaRPr>
          </a:p>
          <a:p>
            <a:pPr lvl="0" algn="just">
              <a:lnSpc>
                <a:spcPct val="100000"/>
              </a:lnSpc>
              <a:spcBef>
                <a:spcPts val="1000"/>
              </a:spcBef>
              <a:tabLst>
                <a:tab pos="715963" algn="l"/>
              </a:tabLst>
              <a:defRPr/>
            </a:pPr>
            <a:r>
              <a:rPr lang="el-GR" b="0" dirty="0">
                <a:solidFill>
                  <a:srgbClr val="0D4F8C"/>
                </a:solidFill>
              </a:rPr>
              <a:t>1)	Έχει ολοκληρωθεί εμπειρογνωμοσύνη για την εξειδίκευση δύο δράσεων:</a:t>
            </a:r>
          </a:p>
          <a:p>
            <a:pPr marL="715963" lvl="0" indent="-715963" algn="just">
              <a:lnSpc>
                <a:spcPct val="100000"/>
              </a:lnSpc>
              <a:spcBef>
                <a:spcPts val="1000"/>
              </a:spcBef>
              <a:tabLst>
                <a:tab pos="715963" algn="l"/>
              </a:tabLst>
              <a:defRPr/>
            </a:pPr>
            <a:r>
              <a:rPr lang="el-GR" b="0" dirty="0">
                <a:solidFill>
                  <a:srgbClr val="0D4F8C"/>
                </a:solidFill>
              </a:rPr>
              <a:t> 	α) ESO4.4.α. Προσαρμογή εργαζομένων, επιχειρήσεων και επιχειρηματιών στην αλλαγή, συμπεριλαμβανομένης της κατάρτισης» και </a:t>
            </a:r>
          </a:p>
          <a:p>
            <a:pPr marL="715963" lvl="0" indent="-715963" algn="just">
              <a:lnSpc>
                <a:spcPct val="100000"/>
              </a:lnSpc>
              <a:spcBef>
                <a:spcPts val="1000"/>
              </a:spcBef>
              <a:tabLst>
                <a:tab pos="715963" algn="l"/>
              </a:tabLst>
              <a:defRPr/>
            </a:pPr>
            <a:r>
              <a:rPr lang="el-GR" b="0" dirty="0">
                <a:solidFill>
                  <a:srgbClr val="0D4F8C"/>
                </a:solidFill>
              </a:rPr>
              <a:t>	β) ESO4.1.γ. Συμβουλευτική – κατάρτιση – πιστοποίηση – πρακτική άσκηση – </a:t>
            </a:r>
            <a:r>
              <a:rPr lang="el-GR" b="0" dirty="0" err="1">
                <a:solidFill>
                  <a:srgbClr val="0D4F8C"/>
                </a:solidFill>
              </a:rPr>
              <a:t>mentoring</a:t>
            </a:r>
            <a:r>
              <a:rPr lang="el-GR" b="0" dirty="0">
                <a:solidFill>
                  <a:srgbClr val="0D4F8C"/>
                </a:solidFill>
              </a:rPr>
              <a:t> σε ανέργους». </a:t>
            </a:r>
          </a:p>
          <a:p>
            <a:pPr marL="715963" lvl="0" indent="-715963" algn="just">
              <a:lnSpc>
                <a:spcPct val="100000"/>
              </a:lnSpc>
              <a:spcBef>
                <a:spcPts val="1000"/>
              </a:spcBef>
              <a:tabLst>
                <a:tab pos="715963" algn="l"/>
              </a:tabLst>
              <a:defRPr/>
            </a:pPr>
            <a:r>
              <a:rPr lang="el-GR" b="0" dirty="0">
                <a:solidFill>
                  <a:srgbClr val="0D4F8C"/>
                </a:solidFill>
              </a:rPr>
              <a:t>	Εντός του Β’ εξαμήνου του 2025 αναμένεται η διαμόρφωση των σχετικών σχεδίων προσκλήσεων και ο καθορισμός του προϋπολογισμού για την ενεργοποίησή τους.</a:t>
            </a:r>
          </a:p>
        </p:txBody>
      </p:sp>
    </p:spTree>
    <p:extLst>
      <p:ext uri="{BB962C8B-B14F-4D97-AF65-F5344CB8AC3E}">
        <p14:creationId xmlns:p14="http://schemas.microsoft.com/office/powerpoint/2010/main" val="18300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F2C5696-2CA2-5779-AFB1-F092BAA3E11B}"/>
            </a:ext>
          </a:extLst>
        </p:cNvPr>
        <p:cNvGrpSpPr/>
        <p:nvPr/>
      </p:nvGrpSpPr>
      <p:grpSpPr>
        <a:xfrm>
          <a:off x="0" y="0"/>
          <a:ext cx="0" cy="0"/>
          <a:chOff x="0" y="0"/>
          <a:chExt cx="0" cy="0"/>
        </a:xfrm>
      </p:grpSpPr>
      <p:pic>
        <p:nvPicPr>
          <p:cNvPr id="4" name="Εικόνα 3">
            <a:extLst>
              <a:ext uri="{FF2B5EF4-FFF2-40B4-BE49-F238E27FC236}">
                <a16:creationId xmlns:a16="http://schemas.microsoft.com/office/drawing/2014/main" id="{6469C715-39EB-CC15-A5AC-484B20323E68}"/>
              </a:ext>
            </a:extLst>
          </p:cNvPr>
          <p:cNvPicPr>
            <a:picLocks noChangeAspect="1"/>
          </p:cNvPicPr>
          <p:nvPr/>
        </p:nvPicPr>
        <p:blipFill>
          <a:blip r:embed="rId2"/>
          <a:srcRect l="37809" t="10585" r="36057" b="9416"/>
          <a:stretch/>
        </p:blipFill>
        <p:spPr>
          <a:xfrm>
            <a:off x="1762813" y="99742"/>
            <a:ext cx="3866974" cy="6658515"/>
          </a:xfrm>
          <a:prstGeom prst="rect">
            <a:avLst/>
          </a:prstGeom>
        </p:spPr>
      </p:pic>
      <p:pic>
        <p:nvPicPr>
          <p:cNvPr id="7" name="Εικόνα 6">
            <a:extLst>
              <a:ext uri="{FF2B5EF4-FFF2-40B4-BE49-F238E27FC236}">
                <a16:creationId xmlns:a16="http://schemas.microsoft.com/office/drawing/2014/main" id="{276FDD4D-8949-C714-A495-C32C7741A0B4}"/>
              </a:ext>
            </a:extLst>
          </p:cNvPr>
          <p:cNvPicPr>
            <a:picLocks noChangeAspect="1"/>
          </p:cNvPicPr>
          <p:nvPr/>
        </p:nvPicPr>
        <p:blipFill>
          <a:blip r:embed="rId3"/>
          <a:srcRect l="37886" t="11133" r="35748" b="7217"/>
          <a:stretch/>
        </p:blipFill>
        <p:spPr>
          <a:xfrm>
            <a:off x="6948713" y="99742"/>
            <a:ext cx="3866974" cy="6736021"/>
          </a:xfrm>
          <a:prstGeom prst="rect">
            <a:avLst/>
          </a:prstGeom>
        </p:spPr>
      </p:pic>
    </p:spTree>
    <p:extLst>
      <p:ext uri="{BB962C8B-B14F-4D97-AF65-F5344CB8AC3E}">
        <p14:creationId xmlns:p14="http://schemas.microsoft.com/office/powerpoint/2010/main" val="231244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DDBA53-E743-5392-EB65-42686A2CEA80}"/>
              </a:ext>
            </a:extLst>
          </p:cNvPr>
          <p:cNvSpPr>
            <a:spLocks noGrp="1"/>
          </p:cNvSpPr>
          <p:nvPr>
            <p:ph type="title"/>
          </p:nvPr>
        </p:nvSpPr>
        <p:spPr>
          <a:xfrm>
            <a:off x="0" y="160259"/>
            <a:ext cx="12192000" cy="597912"/>
          </a:xfrm>
        </p:spPr>
        <p:txBody>
          <a:bodyPr>
            <a:normAutofit/>
          </a:bodyPr>
          <a:lstStyle/>
          <a:p>
            <a:pPr algn="ctr"/>
            <a:r>
              <a:rPr lang="el-GR" sz="3400" b="1" dirty="0">
                <a:solidFill>
                  <a:srgbClr val="144E8C"/>
                </a:solidFill>
                <a:latin typeface="Calibri" panose="020F0502020204030204" pitchFamily="34" charset="0"/>
              </a:rPr>
              <a:t>Μελέτες Εμπειρογνωμοσύνες Εξειδίκευσης</a:t>
            </a:r>
          </a:p>
        </p:txBody>
      </p:sp>
      <p:sp>
        <p:nvSpPr>
          <p:cNvPr id="21" name="TextBox 20">
            <a:extLst>
              <a:ext uri="{FF2B5EF4-FFF2-40B4-BE49-F238E27FC236}">
                <a16:creationId xmlns:a16="http://schemas.microsoft.com/office/drawing/2014/main" id="{F054A39B-1CC7-3392-EBD8-474CC6740BA8}"/>
              </a:ext>
            </a:extLst>
          </p:cNvPr>
          <p:cNvSpPr txBox="1"/>
          <p:nvPr/>
        </p:nvSpPr>
        <p:spPr>
          <a:xfrm>
            <a:off x="0" y="0"/>
            <a:ext cx="12192000" cy="6858000"/>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50000"/>
              </a:lnSpc>
              <a:tabLst>
                <a:tab pos="714375" algn="l"/>
              </a:tabLst>
            </a:pPr>
            <a:endParaRPr lang="el-GR" sz="2600" dirty="0">
              <a:highlight>
                <a:srgbClr val="FFFF00"/>
              </a:highlight>
            </a:endParaRPr>
          </a:p>
          <a:p>
            <a:pPr algn="just">
              <a:lnSpc>
                <a:spcPct val="150000"/>
              </a:lnSpc>
              <a:tabLst>
                <a:tab pos="714375" algn="l"/>
              </a:tabLst>
            </a:pPr>
            <a:endParaRPr lang="el-GR" sz="2600" b="0" dirty="0">
              <a:solidFill>
                <a:schemeClr val="accent1">
                  <a:lumMod val="75000"/>
                </a:schemeClr>
              </a:solidFill>
            </a:endParaRPr>
          </a:p>
        </p:txBody>
      </p:sp>
      <p:sp>
        <p:nvSpPr>
          <p:cNvPr id="6" name="TextBox 5">
            <a:extLst>
              <a:ext uri="{FF2B5EF4-FFF2-40B4-BE49-F238E27FC236}">
                <a16:creationId xmlns:a16="http://schemas.microsoft.com/office/drawing/2014/main" id="{FDF057B9-B502-28BB-2BEF-2FEC19183D9C}"/>
              </a:ext>
            </a:extLst>
          </p:cNvPr>
          <p:cNvSpPr txBox="1"/>
          <p:nvPr/>
        </p:nvSpPr>
        <p:spPr>
          <a:xfrm>
            <a:off x="0" y="0"/>
            <a:ext cx="12192000" cy="6858000"/>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00000"/>
              </a:lnSpc>
              <a:spcBef>
                <a:spcPts val="1000"/>
              </a:spcBef>
              <a:defRPr/>
            </a:pPr>
            <a:endParaRPr lang="el-GR" sz="1000" b="0" dirty="0">
              <a:solidFill>
                <a:srgbClr val="0D4F8C"/>
              </a:solidFill>
              <a:latin typeface="+mn-lt"/>
              <a:ea typeface="+mn-ea"/>
              <a:cs typeface="+mn-cs"/>
            </a:endParaRPr>
          </a:p>
          <a:p>
            <a:pPr marL="715963" lvl="0" indent="-715963" algn="just">
              <a:lnSpc>
                <a:spcPct val="100000"/>
              </a:lnSpc>
              <a:spcBef>
                <a:spcPts val="1000"/>
              </a:spcBef>
              <a:buAutoNum type="arabicParenR" startAt="2"/>
              <a:tabLst>
                <a:tab pos="715963" algn="l"/>
              </a:tabLst>
              <a:defRPr/>
            </a:pPr>
            <a:r>
              <a:rPr lang="el-GR" b="0" dirty="0">
                <a:solidFill>
                  <a:srgbClr val="0D4F8C"/>
                </a:solidFill>
              </a:rPr>
              <a:t>Ολοκληρώνεται η παροχή Τεχνικής Υποστήριξης της ΕΥΔ στο πλαίσιο των Στρατηγικών Βιώσιμης Αστικής Ανάπτυξης (</a:t>
            </a:r>
            <a:r>
              <a:rPr lang="el-GR" b="0" dirty="0" err="1">
                <a:solidFill>
                  <a:srgbClr val="0D4F8C"/>
                </a:solidFill>
              </a:rPr>
              <a:t>ΣΒΑΑ</a:t>
            </a:r>
            <a:r>
              <a:rPr lang="el-GR" b="0" dirty="0">
                <a:solidFill>
                  <a:srgbClr val="0D4F8C"/>
                </a:solidFill>
              </a:rPr>
              <a:t>).</a:t>
            </a:r>
          </a:p>
          <a:p>
            <a:pPr marL="715963" indent="-715963" algn="just">
              <a:lnSpc>
                <a:spcPct val="100000"/>
              </a:lnSpc>
              <a:spcBef>
                <a:spcPts val="1000"/>
              </a:spcBef>
              <a:tabLst>
                <a:tab pos="715963" algn="l"/>
              </a:tabLst>
              <a:defRPr/>
            </a:pPr>
            <a:r>
              <a:rPr lang="el-GR" b="0" dirty="0">
                <a:solidFill>
                  <a:srgbClr val="0D4F8C"/>
                </a:solidFill>
              </a:rPr>
              <a:t>3)	Σε εξέλιξη βρίσκεται δράση για τη δημιουργία και παραγωγή οπτικοακουστικού υλικού στο πλαίσιο της Δημοσιότητας του προγράμματος.</a:t>
            </a:r>
          </a:p>
          <a:p>
            <a:pPr marL="715963" lvl="0" indent="-715963" algn="just">
              <a:lnSpc>
                <a:spcPct val="100000"/>
              </a:lnSpc>
              <a:spcBef>
                <a:spcPts val="1000"/>
              </a:spcBef>
              <a:tabLst>
                <a:tab pos="715963" algn="l"/>
              </a:tabLst>
              <a:defRPr/>
            </a:pPr>
            <a:r>
              <a:rPr lang="el-GR" b="0" dirty="0">
                <a:solidFill>
                  <a:srgbClr val="0D4F8C"/>
                </a:solidFill>
              </a:rPr>
              <a:t>4)	Ανατέθηκε και ξεκινάει η </a:t>
            </a:r>
            <a:r>
              <a:rPr lang="el-GR" b="0" dirty="0" err="1">
                <a:solidFill>
                  <a:srgbClr val="0D4F8C"/>
                </a:solidFill>
              </a:rPr>
              <a:t>Πολυθεματική</a:t>
            </a:r>
            <a:r>
              <a:rPr lang="el-GR" b="0" dirty="0">
                <a:solidFill>
                  <a:srgbClr val="0D4F8C"/>
                </a:solidFill>
              </a:rPr>
              <a:t> Αξιολόγηση Επιπτώσεων του ΠΕΠ ΑΜΘ 14-20 και η 1η Ενδιάμεση Αξιολόγηση του ΠεΠ ΑΜΘ 21-27.</a:t>
            </a:r>
          </a:p>
        </p:txBody>
      </p:sp>
    </p:spTree>
    <p:extLst>
      <p:ext uri="{BB962C8B-B14F-4D97-AF65-F5344CB8AC3E}">
        <p14:creationId xmlns:p14="http://schemas.microsoft.com/office/powerpoint/2010/main" val="116899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054A39B-1CC7-3392-EBD8-474CC6740BA8}"/>
              </a:ext>
            </a:extLst>
          </p:cNvPr>
          <p:cNvSpPr txBox="1"/>
          <p:nvPr/>
        </p:nvSpPr>
        <p:spPr>
          <a:xfrm>
            <a:off x="0" y="0"/>
            <a:ext cx="12192000" cy="6858000"/>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50000"/>
              </a:lnSpc>
              <a:tabLst>
                <a:tab pos="714375" algn="l"/>
              </a:tabLst>
            </a:pPr>
            <a:endParaRPr lang="el-GR" sz="2600" dirty="0">
              <a:highlight>
                <a:srgbClr val="FFFF00"/>
              </a:highlight>
            </a:endParaRPr>
          </a:p>
          <a:p>
            <a:pPr algn="just">
              <a:lnSpc>
                <a:spcPct val="150000"/>
              </a:lnSpc>
              <a:tabLst>
                <a:tab pos="714375" algn="l"/>
              </a:tabLst>
            </a:pPr>
            <a:endParaRPr lang="el-GR" sz="2600" b="0" dirty="0">
              <a:solidFill>
                <a:schemeClr val="accent1">
                  <a:lumMod val="75000"/>
                </a:schemeClr>
              </a:solidFill>
            </a:endParaRPr>
          </a:p>
        </p:txBody>
      </p:sp>
      <p:sp>
        <p:nvSpPr>
          <p:cNvPr id="2" name="Τίτλος 1">
            <a:extLst>
              <a:ext uri="{FF2B5EF4-FFF2-40B4-BE49-F238E27FC236}">
                <a16:creationId xmlns:a16="http://schemas.microsoft.com/office/drawing/2014/main" id="{43D904ED-528A-DD2E-0540-971CA1C36950}"/>
              </a:ext>
            </a:extLst>
          </p:cNvPr>
          <p:cNvSpPr>
            <a:spLocks noGrp="1"/>
          </p:cNvSpPr>
          <p:nvPr>
            <p:ph type="title"/>
          </p:nvPr>
        </p:nvSpPr>
        <p:spPr>
          <a:xfrm>
            <a:off x="0" y="180581"/>
            <a:ext cx="12192000" cy="597912"/>
          </a:xfrm>
        </p:spPr>
        <p:txBody>
          <a:bodyPr>
            <a:normAutofit/>
          </a:bodyPr>
          <a:lstStyle/>
          <a:p>
            <a:pPr algn="ctr"/>
            <a:r>
              <a:rPr lang="el-GR" sz="3400" b="1" dirty="0">
                <a:solidFill>
                  <a:srgbClr val="144E8C"/>
                </a:solidFill>
                <a:latin typeface="Calibri" panose="020F0502020204030204" pitchFamily="34" charset="0"/>
              </a:rPr>
              <a:t>Εξωστρέφεια – Αξιοποίηση Πρωτοβουλιών</a:t>
            </a:r>
          </a:p>
        </p:txBody>
      </p:sp>
      <p:pic>
        <p:nvPicPr>
          <p:cNvPr id="7" name="Εικόνα 6">
            <a:extLst>
              <a:ext uri="{FF2B5EF4-FFF2-40B4-BE49-F238E27FC236}">
                <a16:creationId xmlns:a16="http://schemas.microsoft.com/office/drawing/2014/main" id="{52C4D6F6-39F7-1F56-054D-558971F070F6}"/>
              </a:ext>
            </a:extLst>
          </p:cNvPr>
          <p:cNvPicPr>
            <a:picLocks noChangeAspect="1"/>
          </p:cNvPicPr>
          <p:nvPr/>
        </p:nvPicPr>
        <p:blipFill>
          <a:blip r:embed="rId3"/>
          <a:srcRect l="34453" t="9167" r="32578" b="7361"/>
          <a:stretch/>
        </p:blipFill>
        <p:spPr>
          <a:xfrm>
            <a:off x="4343399" y="778493"/>
            <a:ext cx="4248151" cy="6050090"/>
          </a:xfrm>
          <a:prstGeom prst="rect">
            <a:avLst/>
          </a:prstGeom>
        </p:spPr>
      </p:pic>
    </p:spTree>
    <p:extLst>
      <p:ext uri="{BB962C8B-B14F-4D97-AF65-F5344CB8AC3E}">
        <p14:creationId xmlns:p14="http://schemas.microsoft.com/office/powerpoint/2010/main" val="367252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054A39B-1CC7-3392-EBD8-474CC6740BA8}"/>
              </a:ext>
            </a:extLst>
          </p:cNvPr>
          <p:cNvSpPr txBox="1"/>
          <p:nvPr/>
        </p:nvSpPr>
        <p:spPr>
          <a:xfrm>
            <a:off x="0" y="0"/>
            <a:ext cx="12192000" cy="6858000"/>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marL="0" marR="0" lvl="0" indent="0" algn="just" defTabSz="914400" rtl="0" eaLnBrk="1" fontAlgn="auto" latinLnBrk="0" hangingPunct="1">
              <a:lnSpc>
                <a:spcPct val="150000"/>
              </a:lnSpc>
              <a:spcBef>
                <a:spcPct val="0"/>
              </a:spcBef>
              <a:spcAft>
                <a:spcPts val="0"/>
              </a:spcAft>
              <a:buClrTx/>
              <a:buSzTx/>
              <a:buFontTx/>
              <a:buNone/>
              <a:tabLst>
                <a:tab pos="714375" algn="l"/>
              </a:tabLst>
              <a:defRPr/>
            </a:pPr>
            <a:endParaRPr kumimoji="0" lang="el-GR" sz="2600" b="1" i="0" u="none" strike="noStrike" kern="1200" cap="none" spc="0" normalizeH="0" baseline="0" noProof="0" dirty="0">
              <a:ln>
                <a:noFill/>
              </a:ln>
              <a:solidFill>
                <a:srgbClr val="19BEDE"/>
              </a:solidFill>
              <a:effectLst/>
              <a:highlight>
                <a:srgbClr val="FFFF00"/>
              </a:highlight>
              <a:uLnTx/>
              <a:uFillTx/>
              <a:latin typeface="Calibri" panose="020F0502020204030204" pitchFamily="34" charset="0"/>
              <a:cs typeface="+mj-cs"/>
            </a:endParaRPr>
          </a:p>
          <a:p>
            <a:pPr marL="0" marR="0" lvl="0" indent="0" algn="just" defTabSz="914400" rtl="0" eaLnBrk="1" fontAlgn="auto" latinLnBrk="0" hangingPunct="1">
              <a:lnSpc>
                <a:spcPct val="150000"/>
              </a:lnSpc>
              <a:spcBef>
                <a:spcPct val="0"/>
              </a:spcBef>
              <a:spcAft>
                <a:spcPts val="0"/>
              </a:spcAft>
              <a:buClrTx/>
              <a:buSzTx/>
              <a:buFontTx/>
              <a:buNone/>
              <a:tabLst>
                <a:tab pos="714375" algn="l"/>
              </a:tabLst>
              <a:defRPr/>
            </a:pPr>
            <a:endParaRPr kumimoji="0" lang="el-GR" sz="2600" b="0"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mj-cs"/>
            </a:endParaRPr>
          </a:p>
        </p:txBody>
      </p:sp>
      <p:sp>
        <p:nvSpPr>
          <p:cNvPr id="6" name="TextBox 5">
            <a:extLst>
              <a:ext uri="{FF2B5EF4-FFF2-40B4-BE49-F238E27FC236}">
                <a16:creationId xmlns:a16="http://schemas.microsoft.com/office/drawing/2014/main" id="{FDF057B9-B502-28BB-2BEF-2FEC19183D9C}"/>
              </a:ext>
            </a:extLst>
          </p:cNvPr>
          <p:cNvSpPr txBox="1"/>
          <p:nvPr/>
        </p:nvSpPr>
        <p:spPr>
          <a:xfrm>
            <a:off x="0" y="0"/>
            <a:ext cx="12192000" cy="6858000"/>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l-GR" sz="2600" b="0"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mj-cs"/>
            </a:endParaRPr>
          </a:p>
          <a:p>
            <a:pPr marL="714375" marR="0" lvl="0" indent="-714375" algn="just" defTabSz="914400" rtl="0" eaLnBrk="1" fontAlgn="auto" latinLnBrk="0" hangingPunct="1">
              <a:lnSpc>
                <a:spcPct val="150000"/>
              </a:lnSpc>
              <a:spcBef>
                <a:spcPct val="0"/>
              </a:spcBef>
              <a:spcAft>
                <a:spcPts val="0"/>
              </a:spcAft>
              <a:buClrTx/>
              <a:buSzTx/>
              <a:buFontTx/>
              <a:buNone/>
              <a:tabLst>
                <a:tab pos="714375" algn="l"/>
              </a:tabLst>
              <a:defRPr/>
            </a:pPr>
            <a:endParaRPr kumimoji="0" lang="el-GR" sz="2600" b="0"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mj-cs"/>
            </a:endParaRPr>
          </a:p>
        </p:txBody>
      </p:sp>
      <p:sp>
        <p:nvSpPr>
          <p:cNvPr id="8" name="TextBox 7">
            <a:extLst>
              <a:ext uri="{FF2B5EF4-FFF2-40B4-BE49-F238E27FC236}">
                <a16:creationId xmlns:a16="http://schemas.microsoft.com/office/drawing/2014/main" id="{22C10520-C970-8399-C626-DB37DEEBA4EC}"/>
              </a:ext>
            </a:extLst>
          </p:cNvPr>
          <p:cNvSpPr txBox="1"/>
          <p:nvPr/>
        </p:nvSpPr>
        <p:spPr>
          <a:xfrm>
            <a:off x="0" y="0"/>
            <a:ext cx="12192000" cy="6858000"/>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l-GR" sz="2600" b="0"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mj-cs"/>
            </a:endParaRPr>
          </a:p>
          <a:p>
            <a:pPr marL="714375" marR="0" lvl="0" indent="-714375" algn="l" defTabSz="914400" rtl="0" eaLnBrk="1" fontAlgn="auto" latinLnBrk="0" hangingPunct="1">
              <a:lnSpc>
                <a:spcPct val="150000"/>
              </a:lnSpc>
              <a:spcBef>
                <a:spcPct val="0"/>
              </a:spcBef>
              <a:spcAft>
                <a:spcPts val="0"/>
              </a:spcAft>
              <a:buClrTx/>
              <a:buSzTx/>
              <a:buFontTx/>
              <a:buNone/>
              <a:tabLst>
                <a:tab pos="714375" algn="l"/>
              </a:tabLst>
              <a:defRPr/>
            </a:pPr>
            <a:endParaRPr kumimoji="0" lang="el-GR" sz="2600" b="0"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mj-cs"/>
            </a:endParaRPr>
          </a:p>
        </p:txBody>
      </p:sp>
      <p:pic>
        <p:nvPicPr>
          <p:cNvPr id="4" name="Εικόνα 3">
            <a:extLst>
              <a:ext uri="{FF2B5EF4-FFF2-40B4-BE49-F238E27FC236}">
                <a16:creationId xmlns:a16="http://schemas.microsoft.com/office/drawing/2014/main" id="{5E9D5C8A-3296-534C-9B40-DD50AA9924D5}"/>
              </a:ext>
            </a:extLst>
          </p:cNvPr>
          <p:cNvPicPr>
            <a:picLocks noChangeAspect="1"/>
          </p:cNvPicPr>
          <p:nvPr/>
        </p:nvPicPr>
        <p:blipFill>
          <a:blip r:embed="rId2"/>
          <a:srcRect l="44765" t="9861" r="20000" b="6666"/>
          <a:stretch/>
        </p:blipFill>
        <p:spPr>
          <a:xfrm>
            <a:off x="499887" y="819150"/>
            <a:ext cx="4500739" cy="5997658"/>
          </a:xfrm>
          <a:prstGeom prst="rect">
            <a:avLst/>
          </a:prstGeom>
        </p:spPr>
      </p:pic>
      <p:pic>
        <p:nvPicPr>
          <p:cNvPr id="7" name="Εικόνα 6">
            <a:extLst>
              <a:ext uri="{FF2B5EF4-FFF2-40B4-BE49-F238E27FC236}">
                <a16:creationId xmlns:a16="http://schemas.microsoft.com/office/drawing/2014/main" id="{CA3A8F49-449E-65C0-9C37-4D00F71ACC1A}"/>
              </a:ext>
            </a:extLst>
          </p:cNvPr>
          <p:cNvPicPr>
            <a:picLocks noChangeAspect="1"/>
          </p:cNvPicPr>
          <p:nvPr/>
        </p:nvPicPr>
        <p:blipFill>
          <a:blip r:embed="rId3"/>
          <a:srcRect l="5258" t="34006" r="18814" b="12441"/>
          <a:stretch/>
        </p:blipFill>
        <p:spPr>
          <a:xfrm>
            <a:off x="5133976" y="819150"/>
            <a:ext cx="5605872" cy="2224088"/>
          </a:xfrm>
          <a:prstGeom prst="rect">
            <a:avLst/>
          </a:prstGeom>
        </p:spPr>
      </p:pic>
      <p:pic>
        <p:nvPicPr>
          <p:cNvPr id="18" name="Εικόνα 17">
            <a:extLst>
              <a:ext uri="{FF2B5EF4-FFF2-40B4-BE49-F238E27FC236}">
                <a16:creationId xmlns:a16="http://schemas.microsoft.com/office/drawing/2014/main" id="{29EA5B53-8C8D-3DB4-94E0-21BF10936750}"/>
              </a:ext>
            </a:extLst>
          </p:cNvPr>
          <p:cNvPicPr>
            <a:picLocks noChangeAspect="1"/>
          </p:cNvPicPr>
          <p:nvPr/>
        </p:nvPicPr>
        <p:blipFill>
          <a:blip r:embed="rId4"/>
          <a:srcRect l="6875" t="11409" r="20902" b="3917"/>
          <a:stretch/>
        </p:blipFill>
        <p:spPr>
          <a:xfrm>
            <a:off x="5133976" y="3170154"/>
            <a:ext cx="5529672" cy="3646654"/>
          </a:xfrm>
          <a:prstGeom prst="rect">
            <a:avLst/>
          </a:prstGeom>
        </p:spPr>
      </p:pic>
      <p:sp>
        <p:nvSpPr>
          <p:cNvPr id="10" name="TextBox 9">
            <a:extLst>
              <a:ext uri="{FF2B5EF4-FFF2-40B4-BE49-F238E27FC236}">
                <a16:creationId xmlns:a16="http://schemas.microsoft.com/office/drawing/2014/main" id="{70BBA8F1-72FD-D371-6CAB-72AC697B6B95}"/>
              </a:ext>
            </a:extLst>
          </p:cNvPr>
          <p:cNvSpPr txBox="1"/>
          <p:nvPr/>
        </p:nvSpPr>
        <p:spPr>
          <a:xfrm>
            <a:off x="0" y="23161"/>
            <a:ext cx="12192000"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600" b="1" i="0" u="none" strike="noStrike" kern="1200" cap="none" spc="0" normalizeH="0" baseline="0" noProof="0" dirty="0">
                <a:ln>
                  <a:noFill/>
                </a:ln>
                <a:solidFill>
                  <a:srgbClr val="19BEDE"/>
                </a:solidFill>
                <a:effectLst/>
                <a:uLnTx/>
                <a:uFillTx/>
                <a:latin typeface="Calibri" panose="020F0502020204030204"/>
                <a:ea typeface="+mn-ea"/>
                <a:cs typeface="+mn-cs"/>
              </a:rPr>
              <a:t>Κομοτηνή, 26/9/2024 </a:t>
            </a:r>
            <a:br>
              <a:rPr kumimoji="0" lang="el-GR" sz="2600" b="1" i="0" u="none" strike="noStrike" kern="1200" cap="none" spc="0" normalizeH="0" baseline="0" noProof="0" dirty="0">
                <a:ln>
                  <a:noFill/>
                </a:ln>
                <a:solidFill>
                  <a:srgbClr val="19BEDE"/>
                </a:solidFill>
                <a:effectLst/>
                <a:uLnTx/>
                <a:uFillTx/>
                <a:latin typeface="Calibri" panose="020F0502020204030204"/>
                <a:ea typeface="+mn-ea"/>
                <a:cs typeface="+mn-cs"/>
              </a:rPr>
            </a:br>
            <a:r>
              <a:rPr kumimoji="0" lang="el-GR" sz="2000" b="1" i="0" u="none" strike="noStrike" kern="1200" cap="none" spc="0" normalizeH="0" baseline="0" noProof="0" dirty="0">
                <a:ln>
                  <a:noFill/>
                </a:ln>
                <a:solidFill>
                  <a:srgbClr val="19BEDE"/>
                </a:solidFill>
                <a:effectLst/>
                <a:uLnTx/>
                <a:uFillTx/>
                <a:latin typeface="Calibri" panose="020F0502020204030204"/>
                <a:ea typeface="+mn-ea"/>
                <a:cs typeface="+mn-cs"/>
              </a:rPr>
              <a:t>Τεχνική Συνάντηση για την κατάρτιση Επιχειρησιακού Σχεδίου Τομέα Υδάτων βάσει Ολιστικής Προσέγγισης</a:t>
            </a:r>
          </a:p>
        </p:txBody>
      </p:sp>
    </p:spTree>
    <p:extLst>
      <p:ext uri="{BB962C8B-B14F-4D97-AF65-F5344CB8AC3E}">
        <p14:creationId xmlns:p14="http://schemas.microsoft.com/office/powerpoint/2010/main" val="413056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5"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heckerboard(across)">
                                      <p:cBhvr>
                                        <p:cTn id="16" dur="500"/>
                                        <p:tgtEl>
                                          <p:spTgt spid="18"/>
                                        </p:tgtEl>
                                      </p:cBhvr>
                                    </p:animEffect>
                                  </p:childTnLst>
                                </p:cTn>
                              </p:par>
                              <p:par>
                                <p:cTn id="17" presetID="5"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Εικόνα 9">
            <a:extLst>
              <a:ext uri="{FF2B5EF4-FFF2-40B4-BE49-F238E27FC236}">
                <a16:creationId xmlns:a16="http://schemas.microsoft.com/office/drawing/2014/main" id="{C243369B-B836-F004-88C4-7ED8ADCF8CC4}"/>
              </a:ext>
            </a:extLst>
          </p:cNvPr>
          <p:cNvPicPr>
            <a:picLocks noChangeAspect="1"/>
          </p:cNvPicPr>
          <p:nvPr/>
        </p:nvPicPr>
        <p:blipFill>
          <a:blip r:embed="rId2"/>
          <a:srcRect t="4642"/>
          <a:stretch/>
        </p:blipFill>
        <p:spPr>
          <a:xfrm>
            <a:off x="1710828" y="597912"/>
            <a:ext cx="10440000" cy="6089303"/>
          </a:xfrm>
          <a:prstGeom prst="rect">
            <a:avLst/>
          </a:prstGeom>
        </p:spPr>
      </p:pic>
      <p:sp>
        <p:nvSpPr>
          <p:cNvPr id="6" name="Τίτλος 1">
            <a:extLst>
              <a:ext uri="{FF2B5EF4-FFF2-40B4-BE49-F238E27FC236}">
                <a16:creationId xmlns:a16="http://schemas.microsoft.com/office/drawing/2014/main" id="{9B629A48-E156-05CC-505D-1F71A07552EC}"/>
              </a:ext>
            </a:extLst>
          </p:cNvPr>
          <p:cNvSpPr txBox="1">
            <a:spLocks/>
          </p:cNvSpPr>
          <p:nvPr/>
        </p:nvSpPr>
        <p:spPr>
          <a:xfrm>
            <a:off x="0" y="0"/>
            <a:ext cx="12192000" cy="597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BEDE"/>
                </a:solidFill>
                <a:latin typeface="Trebuchet MS" panose="020B0603020202020204" pitchFamily="34" charset="0"/>
                <a:ea typeface="+mj-ea"/>
                <a:cs typeface="+mj-cs"/>
              </a:defRPr>
            </a:lvl1pPr>
          </a:lstStyle>
          <a:p>
            <a:pPr algn="ctr"/>
            <a:r>
              <a:rPr lang="el-GR" sz="3400" b="1" dirty="0">
                <a:solidFill>
                  <a:srgbClr val="144E8C"/>
                </a:solidFill>
                <a:latin typeface="Calibri" panose="020F0502020204030204" pitchFamily="34" charset="0"/>
                <a:ea typeface="Times New Roman" panose="02020603050405020304" pitchFamily="18" charset="0"/>
              </a:rPr>
              <a:t>Πρόοδος Υλοποίησης – </a:t>
            </a:r>
            <a:r>
              <a:rPr lang="el-GR" sz="3400" b="1" dirty="0" err="1">
                <a:solidFill>
                  <a:srgbClr val="144E8C"/>
                </a:solidFill>
                <a:latin typeface="Calibri" panose="020F0502020204030204" pitchFamily="34" charset="0"/>
                <a:ea typeface="Times New Roman" panose="02020603050405020304" pitchFamily="18" charset="0"/>
              </a:rPr>
              <a:t>ΕΤΠΑ</a:t>
            </a:r>
            <a:endParaRPr lang="el-GR" sz="3400" dirty="0">
              <a:solidFill>
                <a:srgbClr val="144E8C"/>
              </a:solidFill>
            </a:endParaRPr>
          </a:p>
        </p:txBody>
      </p:sp>
      <p:sp>
        <p:nvSpPr>
          <p:cNvPr id="2" name="Rectangle 2">
            <a:extLst>
              <a:ext uri="{FF2B5EF4-FFF2-40B4-BE49-F238E27FC236}">
                <a16:creationId xmlns:a16="http://schemas.microsoft.com/office/drawing/2014/main" id="{332C8138-1002-9F16-EC85-2B0E5C99AA10}"/>
              </a:ext>
            </a:extLst>
          </p:cNvPr>
          <p:cNvSpPr>
            <a:spLocks noChangeArrowheads="1"/>
          </p:cNvSpPr>
          <p:nvPr/>
        </p:nvSpPr>
        <p:spPr bwMode="auto">
          <a:xfrm>
            <a:off x="7779239" y="1082601"/>
            <a:ext cx="916126" cy="45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ts val="0"/>
              </a:spcBef>
              <a:buNone/>
            </a:pPr>
            <a:r>
              <a:rPr lang="el-GR" sz="2400" b="1" dirty="0">
                <a:solidFill>
                  <a:srgbClr val="FF0000"/>
                </a:solidFill>
                <a:latin typeface="Calibri" panose="020F0502020204030204" pitchFamily="34" charset="0"/>
                <a:cs typeface="Calibri" panose="020F0502020204030204" pitchFamily="34" charset="0"/>
              </a:rPr>
              <a:t>120%</a:t>
            </a:r>
          </a:p>
        </p:txBody>
      </p:sp>
      <p:sp>
        <p:nvSpPr>
          <p:cNvPr id="4" name="Rectangle 2">
            <a:extLst>
              <a:ext uri="{FF2B5EF4-FFF2-40B4-BE49-F238E27FC236}">
                <a16:creationId xmlns:a16="http://schemas.microsoft.com/office/drawing/2014/main" id="{6402260F-0278-5488-18E8-377BA000B603}"/>
              </a:ext>
            </a:extLst>
          </p:cNvPr>
          <p:cNvSpPr>
            <a:spLocks noChangeArrowheads="1"/>
          </p:cNvSpPr>
          <p:nvPr/>
        </p:nvSpPr>
        <p:spPr bwMode="auto">
          <a:xfrm>
            <a:off x="8905151" y="1863553"/>
            <a:ext cx="916126" cy="45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ts val="0"/>
              </a:spcBef>
              <a:buNone/>
            </a:pPr>
            <a:r>
              <a:rPr lang="el-GR" sz="2400" b="1" dirty="0">
                <a:solidFill>
                  <a:srgbClr val="FF0000"/>
                </a:solidFill>
                <a:latin typeface="Calibri" panose="020F0502020204030204" pitchFamily="34" charset="0"/>
                <a:cs typeface="Calibri" panose="020F0502020204030204" pitchFamily="34" charset="0"/>
              </a:rPr>
              <a:t>80%</a:t>
            </a:r>
          </a:p>
        </p:txBody>
      </p:sp>
      <p:sp>
        <p:nvSpPr>
          <p:cNvPr id="5" name="Rectangle 2">
            <a:extLst>
              <a:ext uri="{FF2B5EF4-FFF2-40B4-BE49-F238E27FC236}">
                <a16:creationId xmlns:a16="http://schemas.microsoft.com/office/drawing/2014/main" id="{296DF7AF-7D67-7BEF-7224-1D819DD98C6A}"/>
              </a:ext>
            </a:extLst>
          </p:cNvPr>
          <p:cNvSpPr>
            <a:spLocks noChangeArrowheads="1"/>
          </p:cNvSpPr>
          <p:nvPr/>
        </p:nvSpPr>
        <p:spPr bwMode="auto">
          <a:xfrm>
            <a:off x="9821277" y="2800079"/>
            <a:ext cx="916126" cy="45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ts val="0"/>
              </a:spcBef>
              <a:buNone/>
            </a:pPr>
            <a:r>
              <a:rPr lang="el-GR" sz="2400" b="1" dirty="0">
                <a:solidFill>
                  <a:srgbClr val="FF0000"/>
                </a:solidFill>
                <a:latin typeface="Calibri" panose="020F0502020204030204" pitchFamily="34" charset="0"/>
                <a:cs typeface="Calibri" panose="020F0502020204030204" pitchFamily="34" charset="0"/>
              </a:rPr>
              <a:t>50%</a:t>
            </a:r>
          </a:p>
        </p:txBody>
      </p:sp>
      <p:cxnSp>
        <p:nvCxnSpPr>
          <p:cNvPr id="7" name="Ευθύγραμμο βέλος σύνδεσης 6">
            <a:extLst>
              <a:ext uri="{FF2B5EF4-FFF2-40B4-BE49-F238E27FC236}">
                <a16:creationId xmlns:a16="http://schemas.microsoft.com/office/drawing/2014/main" id="{79D1C3F8-966C-74F9-C066-DFA5F94C118E}"/>
              </a:ext>
            </a:extLst>
          </p:cNvPr>
          <p:cNvCxnSpPr>
            <a:cxnSpLocks/>
          </p:cNvCxnSpPr>
          <p:nvPr/>
        </p:nvCxnSpPr>
        <p:spPr bwMode="auto">
          <a:xfrm>
            <a:off x="8371002" y="1646762"/>
            <a:ext cx="2582943" cy="2764982"/>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8" name="Rectangle 2">
            <a:extLst>
              <a:ext uri="{FF2B5EF4-FFF2-40B4-BE49-F238E27FC236}">
                <a16:creationId xmlns:a16="http://schemas.microsoft.com/office/drawing/2014/main" id="{5293B5CB-3FA9-0D1A-1B00-BD6875FCF8AC}"/>
              </a:ext>
            </a:extLst>
          </p:cNvPr>
          <p:cNvSpPr>
            <a:spLocks noChangeArrowheads="1"/>
          </p:cNvSpPr>
          <p:nvPr/>
        </p:nvSpPr>
        <p:spPr bwMode="auto">
          <a:xfrm>
            <a:off x="10573298" y="4516626"/>
            <a:ext cx="916126" cy="45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ts val="0"/>
              </a:spcBef>
              <a:buNone/>
            </a:pPr>
            <a:r>
              <a:rPr lang="el-GR" sz="2400" b="1" dirty="0">
                <a:solidFill>
                  <a:srgbClr val="FF0000"/>
                </a:solidFill>
                <a:latin typeface="Calibri" panose="020F0502020204030204" pitchFamily="34" charset="0"/>
                <a:cs typeface="Calibri" panose="020F0502020204030204" pitchFamily="34" charset="0"/>
              </a:rPr>
              <a:t>15%</a:t>
            </a:r>
          </a:p>
        </p:txBody>
      </p:sp>
    </p:spTree>
    <p:extLst>
      <p:ext uri="{BB962C8B-B14F-4D97-AF65-F5344CB8AC3E}">
        <p14:creationId xmlns:p14="http://schemas.microsoft.com/office/powerpoint/2010/main" val="319778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heckerboard(across)">
                                      <p:cBhvr>
                                        <p:cTn id="24" dur="500"/>
                                        <p:tgtEl>
                                          <p:spTgt spid="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4" grpId="0"/>
      <p:bldP spid="5" grpId="0"/>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περιεχομένου 8">
            <a:extLst>
              <a:ext uri="{FF2B5EF4-FFF2-40B4-BE49-F238E27FC236}">
                <a16:creationId xmlns:a16="http://schemas.microsoft.com/office/drawing/2014/main" id="{96AE9238-BC11-6298-C751-66C39ADAC1B3}"/>
              </a:ext>
            </a:extLst>
          </p:cNvPr>
          <p:cNvSpPr>
            <a:spLocks noGrp="1"/>
          </p:cNvSpPr>
          <p:nvPr>
            <p:ph idx="1"/>
          </p:nvPr>
        </p:nvSpPr>
        <p:spPr>
          <a:xfrm>
            <a:off x="838200" y="1395167"/>
            <a:ext cx="10515600" cy="4781796"/>
          </a:xfrm>
        </p:spPr>
        <p:txBody>
          <a:bodyPr>
            <a:normAutofit/>
          </a:bodyPr>
          <a:lstStyle/>
          <a:p>
            <a:pPr marL="0" indent="0">
              <a:buNone/>
            </a:pPr>
            <a:r>
              <a:rPr lang="el-GR" sz="3000" dirty="0">
                <a:solidFill>
                  <a:schemeClr val="accent1">
                    <a:lumMod val="75000"/>
                  </a:schemeClr>
                </a:solidFill>
              </a:rPr>
              <a:t>Κτιριακές Εγκαταστάσεις στην Κομοτηνή - Επανεκκίνηση</a:t>
            </a:r>
          </a:p>
        </p:txBody>
      </p:sp>
      <p:pic>
        <p:nvPicPr>
          <p:cNvPr id="3" name="Εικόνα 2">
            <a:extLst>
              <a:ext uri="{FF2B5EF4-FFF2-40B4-BE49-F238E27FC236}">
                <a16:creationId xmlns:a16="http://schemas.microsoft.com/office/drawing/2014/main" id="{7C681549-E3B0-B0C6-5619-56E41C37B068}"/>
              </a:ext>
            </a:extLst>
          </p:cNvPr>
          <p:cNvPicPr>
            <a:picLocks noChangeAspect="1"/>
          </p:cNvPicPr>
          <p:nvPr/>
        </p:nvPicPr>
        <p:blipFill rotWithShape="1">
          <a:blip r:embed="rId2"/>
          <a:srcRect t="17491"/>
          <a:stretch/>
        </p:blipFill>
        <p:spPr>
          <a:xfrm>
            <a:off x="1554018" y="2324100"/>
            <a:ext cx="9799782" cy="3638550"/>
          </a:xfrm>
          <a:prstGeom prst="rect">
            <a:avLst/>
          </a:prstGeom>
        </p:spPr>
      </p:pic>
      <p:sp>
        <p:nvSpPr>
          <p:cNvPr id="4" name="Τίτλος 1">
            <a:extLst>
              <a:ext uri="{FF2B5EF4-FFF2-40B4-BE49-F238E27FC236}">
                <a16:creationId xmlns:a16="http://schemas.microsoft.com/office/drawing/2014/main" id="{6ADA4130-012F-DD7A-21DA-9EDE866927D8}"/>
              </a:ext>
            </a:extLst>
          </p:cNvPr>
          <p:cNvSpPr txBox="1">
            <a:spLocks/>
          </p:cNvSpPr>
          <p:nvPr/>
        </p:nvSpPr>
        <p:spPr>
          <a:xfrm>
            <a:off x="990600" y="2508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BEDE"/>
                </a:solidFill>
                <a:latin typeface="Trebuchet MS" panose="020B0603020202020204" pitchFamily="34" charset="0"/>
                <a:ea typeface="+mj-ea"/>
                <a:cs typeface="+mj-cs"/>
              </a:defRPr>
            </a:lvl1pPr>
          </a:lstStyle>
          <a:p>
            <a:r>
              <a:rPr lang="el-GR" dirty="0">
                <a:latin typeface="+mn-lt"/>
              </a:rPr>
              <a:t>Πράξεις Στρατηγικής Σημασίας </a:t>
            </a:r>
          </a:p>
        </p:txBody>
      </p:sp>
    </p:spTree>
    <p:extLst>
      <p:ext uri="{BB962C8B-B14F-4D97-AF65-F5344CB8AC3E}">
        <p14:creationId xmlns:p14="http://schemas.microsoft.com/office/powerpoint/2010/main" val="314186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checkerboard(across)">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6B470E-06AA-943F-7D08-F6D74EF20C5D}"/>
              </a:ext>
            </a:extLst>
          </p:cNvPr>
          <p:cNvSpPr>
            <a:spLocks noGrp="1"/>
          </p:cNvSpPr>
          <p:nvPr>
            <p:ph type="title"/>
          </p:nvPr>
        </p:nvSpPr>
        <p:spPr/>
        <p:txBody>
          <a:bodyPr/>
          <a:lstStyle/>
          <a:p>
            <a:r>
              <a:rPr lang="el-GR" dirty="0">
                <a:latin typeface="+mn-lt"/>
              </a:rPr>
              <a:t>Κτιριακές Εγκαταστάσεις στην Κομοτηνή</a:t>
            </a:r>
          </a:p>
        </p:txBody>
      </p:sp>
      <p:sp>
        <p:nvSpPr>
          <p:cNvPr id="9" name="Θέση περιεχομένου 8">
            <a:extLst>
              <a:ext uri="{FF2B5EF4-FFF2-40B4-BE49-F238E27FC236}">
                <a16:creationId xmlns:a16="http://schemas.microsoft.com/office/drawing/2014/main" id="{96AE9238-BC11-6298-C751-66C39ADAC1B3}"/>
              </a:ext>
            </a:extLst>
          </p:cNvPr>
          <p:cNvSpPr>
            <a:spLocks noGrp="1"/>
          </p:cNvSpPr>
          <p:nvPr>
            <p:ph idx="1"/>
          </p:nvPr>
        </p:nvSpPr>
        <p:spPr>
          <a:xfrm>
            <a:off x="838200" y="1545996"/>
            <a:ext cx="10515600" cy="4630967"/>
          </a:xfrm>
        </p:spPr>
        <p:txBody>
          <a:bodyPr>
            <a:normAutofit/>
          </a:bodyPr>
          <a:lstStyle/>
          <a:p>
            <a:pPr marL="0" indent="0">
              <a:buNone/>
            </a:pPr>
            <a:r>
              <a:rPr lang="el-GR" sz="3000" dirty="0">
                <a:solidFill>
                  <a:schemeClr val="accent1">
                    <a:lumMod val="75000"/>
                  </a:schemeClr>
                </a:solidFill>
              </a:rPr>
              <a:t>Κτιριακές Εγκαταστάσεις στην Κομοτηνή - Επανεκκίνηση</a:t>
            </a:r>
          </a:p>
          <a:p>
            <a:pPr marL="0" indent="0">
              <a:buNone/>
            </a:pPr>
            <a:endParaRPr lang="el-GR" sz="3000" dirty="0">
              <a:solidFill>
                <a:schemeClr val="accent1">
                  <a:lumMod val="75000"/>
                </a:schemeClr>
              </a:solidFill>
            </a:endParaRPr>
          </a:p>
        </p:txBody>
      </p:sp>
      <p:pic>
        <p:nvPicPr>
          <p:cNvPr id="4" name="Εικόνα 3">
            <a:extLst>
              <a:ext uri="{FF2B5EF4-FFF2-40B4-BE49-F238E27FC236}">
                <a16:creationId xmlns:a16="http://schemas.microsoft.com/office/drawing/2014/main" id="{57BE61A1-D0FB-B25C-1EDA-40B37EC8D492}"/>
              </a:ext>
            </a:extLst>
          </p:cNvPr>
          <p:cNvPicPr>
            <a:picLocks noChangeAspect="1"/>
          </p:cNvPicPr>
          <p:nvPr/>
        </p:nvPicPr>
        <p:blipFill rotWithShape="1">
          <a:blip r:embed="rId2"/>
          <a:srcRect l="6875" t="14584" b="23264"/>
          <a:stretch/>
        </p:blipFill>
        <p:spPr>
          <a:xfrm>
            <a:off x="419100" y="2296319"/>
            <a:ext cx="11353800" cy="3409950"/>
          </a:xfrm>
          <a:prstGeom prst="rect">
            <a:avLst/>
          </a:prstGeom>
        </p:spPr>
      </p:pic>
    </p:spTree>
    <p:extLst>
      <p:ext uri="{BB962C8B-B14F-4D97-AF65-F5344CB8AC3E}">
        <p14:creationId xmlns:p14="http://schemas.microsoft.com/office/powerpoint/2010/main" val="62533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checkerboard(across)">
                                      <p:cBhvr>
                                        <p:cTn id="10" dur="500"/>
                                        <p:tgtEl>
                                          <p:spTgt spid="9">
                                            <p:txEl>
                                              <p:pRg st="0" end="0"/>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6B470E-06AA-943F-7D08-F6D74EF20C5D}"/>
              </a:ext>
            </a:extLst>
          </p:cNvPr>
          <p:cNvSpPr>
            <a:spLocks noGrp="1"/>
          </p:cNvSpPr>
          <p:nvPr>
            <p:ph type="title"/>
          </p:nvPr>
        </p:nvSpPr>
        <p:spPr/>
        <p:txBody>
          <a:bodyPr/>
          <a:lstStyle/>
          <a:p>
            <a:r>
              <a:rPr lang="el-GR" dirty="0">
                <a:latin typeface="+mn-lt"/>
              </a:rPr>
              <a:t>Πράξεις Στρατηγικής Σημασίας </a:t>
            </a:r>
          </a:p>
        </p:txBody>
      </p:sp>
      <p:pic>
        <p:nvPicPr>
          <p:cNvPr id="7" name="Θέση περιεχομένου 6">
            <a:extLst>
              <a:ext uri="{FF2B5EF4-FFF2-40B4-BE49-F238E27FC236}">
                <a16:creationId xmlns:a16="http://schemas.microsoft.com/office/drawing/2014/main" id="{C03FC5A4-0CB2-8502-0542-94FC69716126}"/>
              </a:ext>
            </a:extLst>
          </p:cNvPr>
          <p:cNvPicPr>
            <a:picLocks noGrp="1" noChangeAspect="1"/>
          </p:cNvPicPr>
          <p:nvPr>
            <p:ph idx="1"/>
          </p:nvPr>
        </p:nvPicPr>
        <p:blipFill rotWithShape="1">
          <a:blip r:embed="rId2"/>
          <a:srcRect l="1478" t="17804" b="9741"/>
          <a:stretch/>
        </p:blipFill>
        <p:spPr>
          <a:xfrm>
            <a:off x="952500" y="2781300"/>
            <a:ext cx="7621412" cy="3152775"/>
          </a:xfrm>
        </p:spPr>
      </p:pic>
      <p:sp>
        <p:nvSpPr>
          <p:cNvPr id="3" name="Τίτλος 1">
            <a:extLst>
              <a:ext uri="{FF2B5EF4-FFF2-40B4-BE49-F238E27FC236}">
                <a16:creationId xmlns:a16="http://schemas.microsoft.com/office/drawing/2014/main" id="{D79F4806-FD2F-40F1-2878-713582BC891F}"/>
              </a:ext>
            </a:extLst>
          </p:cNvPr>
          <p:cNvSpPr txBox="1">
            <a:spLocks/>
          </p:cNvSpPr>
          <p:nvPr/>
        </p:nvSpPr>
        <p:spPr>
          <a:xfrm>
            <a:off x="838200" y="1455737"/>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BEDE"/>
                </a:solidFill>
                <a:latin typeface="Trebuchet MS" panose="020B0603020202020204" pitchFamily="34" charset="0"/>
                <a:ea typeface="+mj-ea"/>
                <a:cs typeface="+mj-cs"/>
              </a:defRPr>
            </a:lvl1pPr>
          </a:lstStyle>
          <a:p>
            <a:r>
              <a:rPr lang="el-GR" dirty="0">
                <a:solidFill>
                  <a:schemeClr val="accent1">
                    <a:lumMod val="75000"/>
                  </a:schemeClr>
                </a:solidFill>
                <a:latin typeface="+mn-lt"/>
              </a:rPr>
              <a:t>Ιατρική Σχολή </a:t>
            </a:r>
            <a:r>
              <a:rPr lang="el-GR" dirty="0" err="1">
                <a:solidFill>
                  <a:schemeClr val="accent1">
                    <a:lumMod val="75000"/>
                  </a:schemeClr>
                </a:solidFill>
                <a:latin typeface="+mn-lt"/>
              </a:rPr>
              <a:t>Αλεξ</a:t>
            </a:r>
            <a:r>
              <a:rPr lang="el-GR" dirty="0">
                <a:solidFill>
                  <a:schemeClr val="accent1">
                    <a:lumMod val="75000"/>
                  </a:schemeClr>
                </a:solidFill>
                <a:latin typeface="+mn-lt"/>
              </a:rPr>
              <a:t>/</a:t>
            </a:r>
            <a:r>
              <a:rPr lang="el-GR" dirty="0" err="1">
                <a:solidFill>
                  <a:schemeClr val="accent1">
                    <a:lumMod val="75000"/>
                  </a:schemeClr>
                </a:solidFill>
                <a:latin typeface="+mn-lt"/>
              </a:rPr>
              <a:t>πολης</a:t>
            </a:r>
            <a:r>
              <a:rPr lang="el-GR" dirty="0">
                <a:solidFill>
                  <a:schemeClr val="accent1">
                    <a:lumMod val="75000"/>
                  </a:schemeClr>
                </a:solidFill>
                <a:latin typeface="+mn-lt"/>
              </a:rPr>
              <a:t> - Επανεκκίνηση</a:t>
            </a:r>
          </a:p>
        </p:txBody>
      </p:sp>
    </p:spTree>
    <p:extLst>
      <p:ext uri="{BB962C8B-B14F-4D97-AF65-F5344CB8AC3E}">
        <p14:creationId xmlns:p14="http://schemas.microsoft.com/office/powerpoint/2010/main" val="401606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C4A3C7A7-0998-D15D-2E69-4D265637C2F9}"/>
              </a:ext>
            </a:extLst>
          </p:cNvPr>
          <p:cNvPicPr>
            <a:picLocks noChangeAspect="1"/>
          </p:cNvPicPr>
          <p:nvPr/>
        </p:nvPicPr>
        <p:blipFill rotWithShape="1">
          <a:blip r:embed="rId2"/>
          <a:srcRect t="3193" r="52535"/>
          <a:stretch/>
        </p:blipFill>
        <p:spPr>
          <a:xfrm>
            <a:off x="942109" y="220143"/>
            <a:ext cx="9070564" cy="6054317"/>
          </a:xfrm>
          <a:prstGeom prst="rect">
            <a:avLst/>
          </a:prstGeom>
        </p:spPr>
      </p:pic>
    </p:spTree>
    <p:extLst>
      <p:ext uri="{BB962C8B-B14F-4D97-AF65-F5344CB8AC3E}">
        <p14:creationId xmlns:p14="http://schemas.microsoft.com/office/powerpoint/2010/main" val="107962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408" y="319177"/>
            <a:ext cx="2820837" cy="1414732"/>
          </a:xfrm>
          <a:prstGeom prst="rect">
            <a:avLst/>
          </a:prstGeom>
          <a:solidFill>
            <a:srgbClr val="0D4F8C"/>
          </a:solidFill>
        </p:spPr>
        <p:txBody>
          <a:bodyPr wrap="square" rtlCol="0">
            <a:spAutoFit/>
          </a:bodyPr>
          <a:lstStyle/>
          <a:p>
            <a:endParaRPr lang="el-GR" dirty="0"/>
          </a:p>
        </p:txBody>
      </p:sp>
      <p:sp>
        <p:nvSpPr>
          <p:cNvPr id="3" name="Υπότιτλος 2">
            <a:extLst>
              <a:ext uri="{FF2B5EF4-FFF2-40B4-BE49-F238E27FC236}">
                <a16:creationId xmlns:a16="http://schemas.microsoft.com/office/drawing/2014/main" id="{AF4C35F4-0304-55DE-B493-0D5FA8737181}"/>
              </a:ext>
            </a:extLst>
          </p:cNvPr>
          <p:cNvSpPr>
            <a:spLocks noGrp="1"/>
          </p:cNvSpPr>
          <p:nvPr>
            <p:ph type="subTitle" idx="1"/>
          </p:nvPr>
        </p:nvSpPr>
        <p:spPr>
          <a:xfrm>
            <a:off x="1500122" y="2774599"/>
            <a:ext cx="4412998" cy="803707"/>
          </a:xfrm>
        </p:spPr>
        <p:txBody>
          <a:bodyPr>
            <a:normAutofit fontScale="92500"/>
          </a:bodyPr>
          <a:lstStyle/>
          <a:p>
            <a:r>
              <a:rPr lang="en-US" sz="1700" b="1" dirty="0">
                <a:solidFill>
                  <a:srgbClr val="00BFE0"/>
                </a:solidFill>
              </a:rPr>
              <a:t>4</a:t>
            </a:r>
            <a:r>
              <a:rPr lang="el-GR" sz="1700" b="1" dirty="0">
                <a:solidFill>
                  <a:srgbClr val="00BFE0"/>
                </a:solidFill>
              </a:rPr>
              <a:t>η Συνεδρίαση Επιτροπής Παρακολούθησης</a:t>
            </a:r>
          </a:p>
          <a:p>
            <a:r>
              <a:rPr lang="el-GR" b="1" dirty="0">
                <a:solidFill>
                  <a:srgbClr val="00BFE0"/>
                </a:solidFill>
              </a:rPr>
              <a:t>Κομοτηνή, 20/0</a:t>
            </a:r>
            <a:r>
              <a:rPr lang="en-US" b="1" dirty="0">
                <a:solidFill>
                  <a:srgbClr val="00BFE0"/>
                </a:solidFill>
              </a:rPr>
              <a:t>5</a:t>
            </a:r>
            <a:r>
              <a:rPr lang="el-GR" b="1" dirty="0">
                <a:solidFill>
                  <a:srgbClr val="00BFE0"/>
                </a:solidFill>
              </a:rPr>
              <a:t>/2025</a:t>
            </a:r>
          </a:p>
        </p:txBody>
      </p:sp>
      <p:sp>
        <p:nvSpPr>
          <p:cNvPr id="8" name="7 - TextBox">
            <a:extLst>
              <a:ext uri="{FF2B5EF4-FFF2-40B4-BE49-F238E27FC236}">
                <a16:creationId xmlns:a16="http://schemas.microsoft.com/office/drawing/2014/main" id="{36796C4E-3A2D-4EC5-CE99-A5D7E00A7E3B}"/>
              </a:ext>
            </a:extLst>
          </p:cNvPr>
          <p:cNvSpPr txBox="1">
            <a:spLocks noChangeArrowheads="1"/>
          </p:cNvSpPr>
          <p:nvPr/>
        </p:nvSpPr>
        <p:spPr bwMode="auto">
          <a:xfrm>
            <a:off x="8100205" y="5637866"/>
            <a:ext cx="409179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l-GR" altLang="el-GR" sz="1800" b="1" dirty="0">
                <a:solidFill>
                  <a:srgbClr val="144E8C"/>
                </a:solidFill>
                <a:latin typeface="Calibri" panose="020F0502020204030204" pitchFamily="34" charset="0"/>
                <a:cs typeface="Arial" panose="020B0604020202020204" pitchFamily="34" charset="0"/>
              </a:rPr>
              <a:t>Παναγιώτης </a:t>
            </a:r>
            <a:r>
              <a:rPr lang="el-GR" altLang="el-GR" sz="1800" b="1" dirty="0" err="1">
                <a:solidFill>
                  <a:srgbClr val="144E8C"/>
                </a:solidFill>
                <a:latin typeface="Calibri" panose="020F0502020204030204" pitchFamily="34" charset="0"/>
                <a:cs typeface="Arial" panose="020B0604020202020204" pitchFamily="34" charset="0"/>
              </a:rPr>
              <a:t>Κουδουμάκης</a:t>
            </a:r>
            <a:endParaRPr lang="en-US" altLang="el-GR" sz="1800" b="1" dirty="0">
              <a:solidFill>
                <a:srgbClr val="144E8C"/>
              </a:solidFill>
              <a:latin typeface="Calibri" panose="020F0502020204030204" pitchFamily="34" charset="0"/>
              <a:cs typeface="Arial" panose="020B0604020202020204" pitchFamily="34" charset="0"/>
            </a:endParaRPr>
          </a:p>
          <a:p>
            <a:pPr eaLnBrk="1" hangingPunct="1">
              <a:spcBef>
                <a:spcPct val="0"/>
              </a:spcBef>
              <a:buClrTx/>
              <a:buSzTx/>
              <a:buFontTx/>
              <a:buNone/>
            </a:pPr>
            <a:r>
              <a:rPr lang="el-GR" altLang="el-GR" sz="1600" dirty="0">
                <a:solidFill>
                  <a:srgbClr val="144E8C"/>
                </a:solidFill>
                <a:latin typeface="Calibri" panose="020F0502020204030204" pitchFamily="34" charset="0"/>
                <a:cs typeface="Arial" panose="020B0604020202020204" pitchFamily="34" charset="0"/>
              </a:rPr>
              <a:t>Προϊστάμενος</a:t>
            </a:r>
            <a:endParaRPr lang="en-US" altLang="el-GR" sz="1600" dirty="0">
              <a:solidFill>
                <a:srgbClr val="144E8C"/>
              </a:solidFill>
              <a:latin typeface="Calibri" panose="020F0502020204030204" pitchFamily="34" charset="0"/>
              <a:cs typeface="Arial" panose="020B0604020202020204" pitchFamily="34" charset="0"/>
            </a:endParaRPr>
          </a:p>
          <a:p>
            <a:pPr eaLnBrk="1" hangingPunct="1">
              <a:spcBef>
                <a:spcPct val="0"/>
              </a:spcBef>
              <a:buClrTx/>
              <a:buSzTx/>
              <a:buFontTx/>
              <a:buNone/>
            </a:pPr>
            <a:r>
              <a:rPr lang="el-GR" altLang="el-GR" sz="1600" dirty="0">
                <a:solidFill>
                  <a:srgbClr val="144E8C"/>
                </a:solidFill>
                <a:latin typeface="Calibri" panose="020F0502020204030204" pitchFamily="34" charset="0"/>
                <a:cs typeface="Arial" panose="020B0604020202020204" pitchFamily="34" charset="0"/>
              </a:rPr>
              <a:t>Ειδικής Υπηρεσίας Διαχείρισης</a:t>
            </a:r>
            <a:r>
              <a:rPr lang="en-US" altLang="el-GR" sz="1600" dirty="0">
                <a:solidFill>
                  <a:srgbClr val="144E8C"/>
                </a:solidFill>
                <a:latin typeface="Calibri" panose="020F0502020204030204" pitchFamily="34" charset="0"/>
                <a:cs typeface="Arial" panose="020B0604020202020204" pitchFamily="34" charset="0"/>
              </a:rPr>
              <a:t> </a:t>
            </a:r>
            <a:r>
              <a:rPr lang="el-GR" altLang="el-GR" sz="1600" dirty="0">
                <a:solidFill>
                  <a:srgbClr val="144E8C"/>
                </a:solidFill>
                <a:latin typeface="Calibri" panose="020F0502020204030204" pitchFamily="34" charset="0"/>
                <a:cs typeface="Arial" panose="020B0604020202020204" pitchFamily="34" charset="0"/>
              </a:rPr>
              <a:t>Προγράμματος «Ανατολική Μακεδονία, Θράκη»</a:t>
            </a:r>
          </a:p>
        </p:txBody>
      </p:sp>
      <p:sp>
        <p:nvSpPr>
          <p:cNvPr id="10" name="TextBox 9">
            <a:extLst>
              <a:ext uri="{FF2B5EF4-FFF2-40B4-BE49-F238E27FC236}">
                <a16:creationId xmlns:a16="http://schemas.microsoft.com/office/drawing/2014/main" id="{EDC072C9-D1CE-539B-724C-A06F2A157F76}"/>
              </a:ext>
            </a:extLst>
          </p:cNvPr>
          <p:cNvSpPr txBox="1"/>
          <p:nvPr/>
        </p:nvSpPr>
        <p:spPr>
          <a:xfrm>
            <a:off x="0" y="1733909"/>
            <a:ext cx="12191999" cy="523220"/>
          </a:xfrm>
          <a:prstGeom prst="rect">
            <a:avLst/>
          </a:prstGeom>
          <a:noFill/>
        </p:spPr>
        <p:txBody>
          <a:bodyPr wrap="square">
            <a:spAutoFit/>
          </a:bodyPr>
          <a:lstStyle/>
          <a:p>
            <a:pPr algn="ctr"/>
            <a:r>
              <a:rPr kumimoji="0" lang="el-GR" sz="2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ευχαριστούμε για την προσοχή σας</a:t>
            </a:r>
            <a:endParaRPr lang="el-GR" dirty="0"/>
          </a:p>
        </p:txBody>
      </p:sp>
      <p:pic>
        <p:nvPicPr>
          <p:cNvPr id="2" name="Εικόνα 1" descr="Εικόνα που περιέχει κείμενο, γραμματοσειρά, στιγμιότυπο οθόνης&#10;&#10;Περιγραφή που δημιουργήθηκε αυτόματα">
            <a:extLst>
              <a:ext uri="{FF2B5EF4-FFF2-40B4-BE49-F238E27FC236}">
                <a16:creationId xmlns:a16="http://schemas.microsoft.com/office/drawing/2014/main" id="{4F5917B0-6AC7-D2EC-6756-A8783F180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08" y="5857489"/>
            <a:ext cx="3794271" cy="668749"/>
          </a:xfrm>
          <a:prstGeom prst="rect">
            <a:avLst/>
          </a:prstGeom>
        </p:spPr>
      </p:pic>
    </p:spTree>
    <p:extLst>
      <p:ext uri="{BB962C8B-B14F-4D97-AF65-F5344CB8AC3E}">
        <p14:creationId xmlns:p14="http://schemas.microsoft.com/office/powerpoint/2010/main" val="310845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Τίτλος 1">
            <a:extLst>
              <a:ext uri="{FF2B5EF4-FFF2-40B4-BE49-F238E27FC236}">
                <a16:creationId xmlns:a16="http://schemas.microsoft.com/office/drawing/2014/main" id="{9B629A48-E156-05CC-505D-1F71A07552EC}"/>
              </a:ext>
            </a:extLst>
          </p:cNvPr>
          <p:cNvSpPr txBox="1">
            <a:spLocks/>
          </p:cNvSpPr>
          <p:nvPr/>
        </p:nvSpPr>
        <p:spPr>
          <a:xfrm>
            <a:off x="0" y="0"/>
            <a:ext cx="12192000" cy="597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9BEDE"/>
                </a:solidFill>
                <a:latin typeface="Trebuchet MS" panose="020B0603020202020204" pitchFamily="34" charset="0"/>
                <a:ea typeface="+mj-ea"/>
                <a:cs typeface="+mj-cs"/>
              </a:defRPr>
            </a:lvl1pPr>
          </a:lstStyle>
          <a:p>
            <a:pPr algn="ctr"/>
            <a:r>
              <a:rPr lang="el-GR" sz="3400" b="1" dirty="0">
                <a:solidFill>
                  <a:srgbClr val="144E8C"/>
                </a:solidFill>
                <a:latin typeface="Calibri" panose="020F0502020204030204" pitchFamily="34" charset="0"/>
                <a:ea typeface="Times New Roman" panose="02020603050405020304" pitchFamily="18" charset="0"/>
              </a:rPr>
              <a:t>Πρόοδος Υλοποίησης – ΕΚΤ+</a:t>
            </a:r>
            <a:endParaRPr lang="el-GR" sz="3400" dirty="0">
              <a:solidFill>
                <a:srgbClr val="144E8C"/>
              </a:solidFill>
            </a:endParaRPr>
          </a:p>
        </p:txBody>
      </p:sp>
      <p:pic>
        <p:nvPicPr>
          <p:cNvPr id="3" name="Εικόνα 2">
            <a:extLst>
              <a:ext uri="{FF2B5EF4-FFF2-40B4-BE49-F238E27FC236}">
                <a16:creationId xmlns:a16="http://schemas.microsoft.com/office/drawing/2014/main" id="{F0B28950-C77B-C900-6951-EB5BD2F644AA}"/>
              </a:ext>
            </a:extLst>
          </p:cNvPr>
          <p:cNvPicPr>
            <a:picLocks noChangeAspect="1"/>
          </p:cNvPicPr>
          <p:nvPr/>
        </p:nvPicPr>
        <p:blipFill>
          <a:blip r:embed="rId2"/>
          <a:srcRect t="4810"/>
          <a:stretch/>
        </p:blipFill>
        <p:spPr>
          <a:xfrm>
            <a:off x="876000" y="597912"/>
            <a:ext cx="10440000" cy="6078605"/>
          </a:xfrm>
          <a:prstGeom prst="rect">
            <a:avLst/>
          </a:prstGeom>
        </p:spPr>
      </p:pic>
    </p:spTree>
    <p:extLst>
      <p:ext uri="{BB962C8B-B14F-4D97-AF65-F5344CB8AC3E}">
        <p14:creationId xmlns:p14="http://schemas.microsoft.com/office/powerpoint/2010/main" val="244397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a:extLst>
              <a:ext uri="{FF2B5EF4-FFF2-40B4-BE49-F238E27FC236}">
                <a16:creationId xmlns:a16="http://schemas.microsoft.com/office/drawing/2014/main" id="{B6ABEB4A-111D-551B-3DA9-81EDE4357D86}"/>
              </a:ext>
            </a:extLst>
          </p:cNvPr>
          <p:cNvSpPr>
            <a:spLocks noGrp="1"/>
          </p:cNvSpPr>
          <p:nvPr>
            <p:ph type="title"/>
          </p:nvPr>
        </p:nvSpPr>
        <p:spPr>
          <a:xfrm>
            <a:off x="0" y="197963"/>
            <a:ext cx="12192000" cy="597912"/>
          </a:xfrm>
        </p:spPr>
        <p:txBody>
          <a:bodyPr>
            <a:normAutofit/>
          </a:bodyPr>
          <a:lstStyle/>
          <a:p>
            <a:pPr algn="ctr"/>
            <a:r>
              <a:rPr lang="el-GR" sz="3400" b="1" dirty="0">
                <a:solidFill>
                  <a:srgbClr val="144E8C"/>
                </a:solidFill>
                <a:latin typeface="Calibri" panose="020F0502020204030204" pitchFamily="34" charset="0"/>
                <a:ea typeface="Times New Roman" panose="02020603050405020304" pitchFamily="18" charset="0"/>
              </a:rPr>
              <a:t>Πρόοδος Υλοποίησης – Συγκριτικά Μεγέθη </a:t>
            </a:r>
            <a:endParaRPr lang="el-GR" sz="3400" dirty="0">
              <a:solidFill>
                <a:srgbClr val="144E8C"/>
              </a:solidFill>
            </a:endParaRPr>
          </a:p>
        </p:txBody>
      </p:sp>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just">
              <a:lnSpc>
                <a:spcPct val="150000"/>
              </a:lnSpc>
            </a:pPr>
            <a:endParaRPr lang="el-GR" sz="2600" b="0" dirty="0">
              <a:solidFill>
                <a:schemeClr val="accent1">
                  <a:lumMod val="75000"/>
                </a:schemeClr>
              </a:solidFill>
            </a:endParaRPr>
          </a:p>
        </p:txBody>
      </p:sp>
      <p:pic>
        <p:nvPicPr>
          <p:cNvPr id="6" name="Εικόνα 5">
            <a:extLst>
              <a:ext uri="{FF2B5EF4-FFF2-40B4-BE49-F238E27FC236}">
                <a16:creationId xmlns:a16="http://schemas.microsoft.com/office/drawing/2014/main" id="{CD07B062-FE33-EE72-036D-9C1A517CFBB9}"/>
              </a:ext>
            </a:extLst>
          </p:cNvPr>
          <p:cNvPicPr>
            <a:picLocks noChangeAspect="1"/>
          </p:cNvPicPr>
          <p:nvPr/>
        </p:nvPicPr>
        <p:blipFill>
          <a:blip r:embed="rId2"/>
          <a:stretch>
            <a:fillRect/>
          </a:stretch>
        </p:blipFill>
        <p:spPr>
          <a:xfrm>
            <a:off x="45178" y="1076677"/>
            <a:ext cx="11880000" cy="1551992"/>
          </a:xfrm>
          <a:prstGeom prst="rect">
            <a:avLst/>
          </a:prstGeom>
        </p:spPr>
      </p:pic>
      <p:sp>
        <p:nvSpPr>
          <p:cNvPr id="3" name="TextBox 2">
            <a:extLst>
              <a:ext uri="{FF2B5EF4-FFF2-40B4-BE49-F238E27FC236}">
                <a16:creationId xmlns:a16="http://schemas.microsoft.com/office/drawing/2014/main" id="{127956A4-DF44-7B19-DD94-41A4DBB1F40B}"/>
              </a:ext>
            </a:extLst>
          </p:cNvPr>
          <p:cNvSpPr txBox="1"/>
          <p:nvPr/>
        </p:nvSpPr>
        <p:spPr>
          <a:xfrm>
            <a:off x="0" y="2841338"/>
            <a:ext cx="2657475" cy="369332"/>
          </a:xfrm>
          <a:prstGeom prst="rect">
            <a:avLst/>
          </a:prstGeom>
          <a:noFill/>
        </p:spPr>
        <p:txBody>
          <a:bodyPr wrap="square">
            <a:spAutoFit/>
          </a:bodyPr>
          <a:lstStyle/>
          <a:p>
            <a:r>
              <a:rPr lang="el-GR" sz="1800" i="1" dirty="0">
                <a:effectLst/>
                <a:latin typeface="Calibri" panose="020F0502020204030204" pitchFamily="34" charset="0"/>
                <a:ea typeface="Times New Roman" panose="02020603050405020304" pitchFamily="18" charset="0"/>
              </a:rPr>
              <a:t>(</a:t>
            </a:r>
            <a:r>
              <a:rPr lang="el-GR" sz="1800" i="1" dirty="0">
                <a:solidFill>
                  <a:srgbClr val="FF0000"/>
                </a:solidFill>
                <a:effectLst/>
                <a:latin typeface="Calibri" panose="020F0502020204030204" pitchFamily="34" charset="0"/>
                <a:ea typeface="Times New Roman" panose="02020603050405020304" pitchFamily="18" charset="0"/>
              </a:rPr>
              <a:t>Στοιχεία ΟΠΣ: 19.5.2025</a:t>
            </a:r>
            <a:r>
              <a:rPr lang="el-GR" sz="1800" i="1" dirty="0">
                <a:effectLst/>
                <a:latin typeface="Calibri" panose="020F0502020204030204" pitchFamily="34" charset="0"/>
                <a:ea typeface="Times New Roman" panose="02020603050405020304" pitchFamily="18" charset="0"/>
              </a:rPr>
              <a:t>)</a:t>
            </a:r>
            <a:endParaRPr lang="el-GR" i="1" dirty="0"/>
          </a:p>
        </p:txBody>
      </p:sp>
      <p:sp>
        <p:nvSpPr>
          <p:cNvPr id="9" name="Ορθογώνιο 8">
            <a:extLst>
              <a:ext uri="{FF2B5EF4-FFF2-40B4-BE49-F238E27FC236}">
                <a16:creationId xmlns:a16="http://schemas.microsoft.com/office/drawing/2014/main" id="{677F8FCE-B36D-9C98-1A9B-7DF6B64B54AB}"/>
              </a:ext>
            </a:extLst>
          </p:cNvPr>
          <p:cNvSpPr/>
          <p:nvPr/>
        </p:nvSpPr>
        <p:spPr>
          <a:xfrm>
            <a:off x="11100615" y="1701687"/>
            <a:ext cx="575035" cy="8187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9">
            <a:extLst>
              <a:ext uri="{FF2B5EF4-FFF2-40B4-BE49-F238E27FC236}">
                <a16:creationId xmlns:a16="http://schemas.microsoft.com/office/drawing/2014/main" id="{57291342-5E77-2567-6A4F-8E80C433462E}"/>
              </a:ext>
            </a:extLst>
          </p:cNvPr>
          <p:cNvSpPr/>
          <p:nvPr/>
        </p:nvSpPr>
        <p:spPr>
          <a:xfrm>
            <a:off x="8897339" y="1719812"/>
            <a:ext cx="659883" cy="7904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a:extLst>
              <a:ext uri="{FF2B5EF4-FFF2-40B4-BE49-F238E27FC236}">
                <a16:creationId xmlns:a16="http://schemas.microsoft.com/office/drawing/2014/main" id="{6C11CCE9-906C-BD4D-719C-B64B89A9A83C}"/>
              </a:ext>
            </a:extLst>
          </p:cNvPr>
          <p:cNvSpPr/>
          <p:nvPr/>
        </p:nvSpPr>
        <p:spPr>
          <a:xfrm>
            <a:off x="6663181" y="1738666"/>
            <a:ext cx="659883" cy="7715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ρθογώνιο 11">
            <a:extLst>
              <a:ext uri="{FF2B5EF4-FFF2-40B4-BE49-F238E27FC236}">
                <a16:creationId xmlns:a16="http://schemas.microsoft.com/office/drawing/2014/main" id="{176B09A2-866B-C81B-5737-1FBC805B5324}"/>
              </a:ext>
            </a:extLst>
          </p:cNvPr>
          <p:cNvSpPr/>
          <p:nvPr/>
        </p:nvSpPr>
        <p:spPr>
          <a:xfrm>
            <a:off x="4561006" y="1748822"/>
            <a:ext cx="575035" cy="7715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83453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grpId="0" nodeType="with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500"/>
                                        <p:tgtEl>
                                          <p:spTgt spid="11"/>
                                        </p:tgtEl>
                                      </p:cBhvr>
                                    </p:animEffect>
                                  </p:childTnLst>
                                </p:cTn>
                              </p:par>
                              <p:par>
                                <p:cTn id="26" presetID="5"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P spid="9" grpId="0" animBg="1"/>
      <p:bldP spid="10" grpId="0" animBg="1"/>
      <p:bldP spid="11" grpId="0" animBg="1"/>
      <p:bldP spid="12" grpId="0" animBg="1"/>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Προσαρμοσμένη σχεδίαση">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Προσαρμοσμένη σχεδίαση">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1_Ανασκόπηση">
  <a:themeElements>
    <a:clrScheme name="Ανασκόπηση">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6.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67679</TotalTime>
  <Words>2582</Words>
  <Application>Microsoft Office PowerPoint</Application>
  <PresentationFormat>Ευρεία οθόνη</PresentationFormat>
  <Paragraphs>257</Paragraphs>
  <Slides>74</Slides>
  <Notes>13</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5</vt:i4>
      </vt:variant>
      <vt:variant>
        <vt:lpstr>Τίτλοι διαφανειών</vt:lpstr>
      </vt:variant>
      <vt:variant>
        <vt:i4>74</vt:i4>
      </vt:variant>
    </vt:vector>
  </HeadingPairs>
  <TitlesOfParts>
    <vt:vector size="89" baseType="lpstr">
      <vt:lpstr>Arial</vt:lpstr>
      <vt:lpstr>Calibri</vt:lpstr>
      <vt:lpstr>Calibri Light</vt:lpstr>
      <vt:lpstr>Lato</vt:lpstr>
      <vt:lpstr>Lato Light</vt:lpstr>
      <vt:lpstr>Open Sans Light</vt:lpstr>
      <vt:lpstr>Patrick Hand</vt:lpstr>
      <vt:lpstr>Times New Roman</vt:lpstr>
      <vt:lpstr>Trebuchet MS</vt:lpstr>
      <vt:lpstr>Wingdings</vt:lpstr>
      <vt:lpstr>Θέμα του Office</vt:lpstr>
      <vt:lpstr>Προσαρμοσμένη σχεδίαση</vt:lpstr>
      <vt:lpstr>1_Προσαρμοσμένη σχεδίαση</vt:lpstr>
      <vt:lpstr>Ανασκόπηση</vt:lpstr>
      <vt:lpstr>1_Ανασκόπηση</vt:lpstr>
      <vt:lpstr>Πορεία Υλοποίησης Προγράμματος  «Ανατολική Μακεδονία, Θράκη» 2021-2027 και ενημέρωση για τα Έργα Στρατηγικής Σημασίας </vt:lpstr>
      <vt:lpstr>Υποβολή Εγγράφων Ολοκλήρωσης ΕΠ ΑΜΘ 14-20</vt:lpstr>
      <vt:lpstr>Παρουσίαση του PowerPoint</vt:lpstr>
      <vt:lpstr>Κατανομή πόρων ανά Προτεραιότητα</vt:lpstr>
      <vt:lpstr>Πρόοδος Υλοποίησης</vt:lpstr>
      <vt:lpstr>Παρουσίαση του PowerPoint</vt:lpstr>
      <vt:lpstr>Παρουσίαση του PowerPoint</vt:lpstr>
      <vt:lpstr>Παρουσίαση του PowerPoint</vt:lpstr>
      <vt:lpstr>Πρόοδος Υλοποίησης – Συγκριτικά Μεγέθη </vt:lpstr>
      <vt:lpstr>Παρουσίαση του PowerPoint</vt:lpstr>
      <vt:lpstr>Μεταβολή βασικών μεγεθών προόδου</vt:lpstr>
      <vt:lpstr>Εκτίμηση Προόδου - Στόχος Σχεδίου Δράσης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Επιχειρηματικότητα – Νέες Δράσεις </vt:lpstr>
      <vt:lpstr>Σκοπός της Δράσης </vt:lpstr>
      <vt:lpstr>Παρουσίαση του PowerPoint</vt:lpstr>
      <vt:lpstr>Επιχειρηματικότητα – Νέες Δράσεις </vt:lpstr>
      <vt:lpstr>Σκοπός της Δράσης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ΟΠΣΚΕ - Dashboard Υποβολών (26/04/2025) </vt:lpstr>
      <vt:lpstr>Προετοιμασία νέας πρόσκλησης RIS3</vt:lpstr>
      <vt:lpstr>Παρουσίαση του PowerPoint</vt:lpstr>
      <vt:lpstr>Παρουσίαση του PowerPoint</vt:lpstr>
      <vt:lpstr>Ενεργειακή Αναβάθμιση Επιχειρήσεων – Νέες πράξεις</vt:lpstr>
      <vt:lpstr>Ενεργειακή Αναβάθμιση Επιχειρήσεων – Νέες Πράξεις</vt:lpstr>
      <vt:lpstr>Ενεργειακή Αναβάθμιση Επιχειρήσεων – Νέες Πράξεις</vt:lpstr>
      <vt:lpstr>Ενεργειακή Αναβάθμιση Επιχειρήσεων – Νέες Πράξεις</vt:lpstr>
      <vt:lpstr>Παρουσίαση του PowerPoint</vt:lpstr>
      <vt:lpstr>Υποδομές εκπαίδευσης – Νέα έργα </vt:lpstr>
      <vt:lpstr>Υποδομές εκπαίδευσης – Νέα έργα </vt:lpstr>
      <vt:lpstr>Παρουσίαση του PowerPoint</vt:lpstr>
      <vt:lpstr>Έργα βελτίωσης Οδικής Ασφάλειας – Νέα έργα </vt:lpstr>
      <vt:lpstr>Έργα βελτίωσης Οδικής Ασφάλειας – Νέα έργα </vt:lpstr>
      <vt:lpstr>Παρουσίαση του PowerPoint</vt:lpstr>
      <vt:lpstr>Δομές στήριξης επιχειρηματικότητας (Θερμοκοιτίδες) </vt:lpstr>
      <vt:lpstr>Ευρωπαϊκό Κοινωνικό Ταμείο (ΕΚΤ+) </vt:lpstr>
      <vt:lpstr>Ευρωπαϊκό Κοινωνικό Ταμείο (ΕΚΤ+) </vt:lpstr>
      <vt:lpstr>Ευρωπαϊκό Κοινωνικό Ταμείο (ΕΚΤ+) </vt:lpstr>
      <vt:lpstr>Ευρωπαϊκό Κοινωνικό Ταμείο (ΕΚΤ+) </vt:lpstr>
      <vt:lpstr>Ευρωπαϊκό Κοινωνικό Ταμείο (ΕΚΤ+) </vt:lpstr>
      <vt:lpstr>Παρουσίαση του PowerPoint</vt:lpstr>
      <vt:lpstr>Παρουσίαση του PowerPoint</vt:lpstr>
      <vt:lpstr>Ευρωπαϊκό Κοινωνικό Ταμείο (ΕΚΤ+) </vt:lpstr>
      <vt:lpstr>Επαληθεύσεις, Έλεγχοι και Διερεύνηση Καταγγελιών</vt:lpstr>
      <vt:lpstr>Επαληθεύσεις, Έλεγχοι και Διερεύνηση Καταγγελιών</vt:lpstr>
      <vt:lpstr>Μελέτες Εμπειρογνωμοσύνες Εξειδίκευσης</vt:lpstr>
      <vt:lpstr>Παρουσίαση του PowerPoint</vt:lpstr>
      <vt:lpstr>Μελέτες Εμπειρογνωμοσύνες Εξειδίκευσης</vt:lpstr>
      <vt:lpstr>Εξωστρέφεια – Αξιοποίηση Πρωτοβουλιών</vt:lpstr>
      <vt:lpstr>Παρουσίαση του PowerPoint</vt:lpstr>
      <vt:lpstr>Παρουσίαση του PowerPoint</vt:lpstr>
      <vt:lpstr>Κτιριακές Εγκαταστάσεις στην Κομοτηνή</vt:lpstr>
      <vt:lpstr>Πράξεις Στρατηγικής Σημασίας </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Vasilis Vasilopoulos</dc:creator>
  <cp:lastModifiedBy>User</cp:lastModifiedBy>
  <cp:revision>350</cp:revision>
  <cp:lastPrinted>2022-11-24T12:35:02Z</cp:lastPrinted>
  <dcterms:created xsi:type="dcterms:W3CDTF">2022-06-03T15:25:51Z</dcterms:created>
  <dcterms:modified xsi:type="dcterms:W3CDTF">2025-05-20T04:34:25Z</dcterms:modified>
</cp:coreProperties>
</file>