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3" r:id="rId2"/>
    <p:sldMasterId id="2147483675" r:id="rId3"/>
  </p:sldMasterIdLst>
  <p:notesMasterIdLst>
    <p:notesMasterId r:id="rId28"/>
  </p:notesMasterIdLst>
  <p:sldIdLst>
    <p:sldId id="256" r:id="rId4"/>
    <p:sldId id="1236" r:id="rId5"/>
    <p:sldId id="1245" r:id="rId6"/>
    <p:sldId id="1251" r:id="rId7"/>
    <p:sldId id="1240" r:id="rId8"/>
    <p:sldId id="1250" r:id="rId9"/>
    <p:sldId id="911" r:id="rId10"/>
    <p:sldId id="1132" r:id="rId11"/>
    <p:sldId id="1252" r:id="rId12"/>
    <p:sldId id="1253" r:id="rId13"/>
    <p:sldId id="1254" r:id="rId14"/>
    <p:sldId id="1255" r:id="rId15"/>
    <p:sldId id="1256" r:id="rId16"/>
    <p:sldId id="1257" r:id="rId17"/>
    <p:sldId id="1258" r:id="rId18"/>
    <p:sldId id="1259" r:id="rId19"/>
    <p:sldId id="1134" r:id="rId20"/>
    <p:sldId id="1140" r:id="rId21"/>
    <p:sldId id="1151" r:id="rId22"/>
    <p:sldId id="1164" r:id="rId23"/>
    <p:sldId id="1153" r:id="rId24"/>
    <p:sldId id="1152" r:id="rId25"/>
    <p:sldId id="1154" r:id="rId26"/>
    <p:sldId id="929" r:id="rId27"/>
  </p:sldIdLst>
  <p:sldSz cx="12192000" cy="6858000"/>
  <p:notesSz cx="9929813" cy="679926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D4F8C"/>
    <a:srgbClr val="144E8C"/>
    <a:srgbClr val="19BEDE"/>
    <a:srgbClr val="00BFE9"/>
    <a:srgbClr val="7EC352"/>
    <a:srgbClr val="97CA3F"/>
    <a:srgbClr val="00CC99"/>
    <a:srgbClr val="F1A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3501" cy="3415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4724" y="0"/>
            <a:ext cx="4303501" cy="341538"/>
          </a:xfrm>
          <a:prstGeom prst="rect">
            <a:avLst/>
          </a:prstGeom>
        </p:spPr>
        <p:txBody>
          <a:bodyPr vert="horz" lIns="91440" tIns="45720" rIns="91440" bIns="45720" rtlCol="0"/>
          <a:lstStyle>
            <a:lvl1pPr algn="r">
              <a:defRPr sz="1200"/>
            </a:lvl1pPr>
          </a:lstStyle>
          <a:p>
            <a:fld id="{5CBF1B95-7F8A-47CA-A6BF-7AA203EB746F}" type="datetimeFigureOut">
              <a:rPr lang="el-GR" smtClean="0"/>
              <a:t>16/5/2025</a:t>
            </a:fld>
            <a:endParaRPr lang="el-GR"/>
          </a:p>
        </p:txBody>
      </p:sp>
      <p:sp>
        <p:nvSpPr>
          <p:cNvPr id="4" name="Θέση εικόνας διαφάνειας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506" y="3272146"/>
            <a:ext cx="7944802" cy="2677209"/>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6457727"/>
            <a:ext cx="4303501" cy="34153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4724" y="6457727"/>
            <a:ext cx="4303501" cy="341537"/>
          </a:xfrm>
          <a:prstGeom prst="rect">
            <a:avLst/>
          </a:prstGeom>
        </p:spPr>
        <p:txBody>
          <a:bodyPr vert="horz" lIns="91440" tIns="45720" rIns="91440" bIns="45720" rtlCol="0" anchor="b"/>
          <a:lstStyle>
            <a:lvl1pPr algn="r">
              <a:defRPr sz="1200"/>
            </a:lvl1pPr>
          </a:lstStyle>
          <a:p>
            <a:fld id="{C6EFF1BE-7326-46B5-89E4-3087D26465EA}" type="slidenum">
              <a:rPr lang="el-GR" smtClean="0"/>
              <a:t>‹#›</a:t>
            </a:fld>
            <a:endParaRPr lang="el-GR"/>
          </a:p>
        </p:txBody>
      </p:sp>
    </p:spTree>
    <p:extLst>
      <p:ext uri="{BB962C8B-B14F-4D97-AF65-F5344CB8AC3E}">
        <p14:creationId xmlns:p14="http://schemas.microsoft.com/office/powerpoint/2010/main" val="26303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C9310B2D-90C5-4955-955E-7009FDB15FAE}" type="slidenum">
              <a:rPr lang="el-GR" altLang="el-GR" smtClean="0"/>
              <a:pPr>
                <a:defRPr/>
              </a:pPr>
              <a:t>5</a:t>
            </a:fld>
            <a:endParaRPr lang="el-GR" altLang="el-GR"/>
          </a:p>
        </p:txBody>
      </p:sp>
    </p:spTree>
    <p:extLst>
      <p:ext uri="{BB962C8B-B14F-4D97-AF65-F5344CB8AC3E}">
        <p14:creationId xmlns:p14="http://schemas.microsoft.com/office/powerpoint/2010/main" val="294485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325CC-E50C-73DC-BC56-9758424EF13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FA327C0-67D7-CD5B-5C65-0941C67AFE7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F746800-07A5-7834-B11D-07E06CEDA3D3}"/>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1ACC9D9-7A44-6E4A-0BB1-ED64192711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10B2D-90C5-4955-955E-7009FDB15FAE}"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alt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9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16/5/2025</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16/5/2025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16/5/2025</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16/5/2025</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16/5/2025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hyperlink" Target="https://www.eydamth.g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CC5C05D-F72B-3C8D-9F68-730B308ADC6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2" r="-52"/>
          <a:stretch/>
        </p:blipFill>
        <p:spPr>
          <a:xfrm>
            <a:off x="51755" y="5385848"/>
            <a:ext cx="2889850" cy="1360014"/>
          </a:xfrm>
          <a:prstGeom prst="snip1Rect">
            <a:avLst/>
          </a:prstGeom>
        </p:spPr>
      </p:pic>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1085251"/>
            <a:ext cx="12192000" cy="1463675"/>
          </a:xfrm>
        </p:spPr>
        <p:txBody>
          <a:bodyPr anchor="ctr">
            <a:noAutofit/>
          </a:bodyPr>
          <a:lstStyle/>
          <a:p>
            <a:pPr lvl="0" algn="ctr" fontAlgn="base">
              <a:lnSpc>
                <a:spcPct val="100000"/>
              </a:lnSpc>
              <a:spcAft>
                <a:spcPct val="0"/>
              </a:spcAft>
              <a:defRPr/>
            </a:pPr>
            <a:br>
              <a:rPr lang="el-GR" sz="2400" b="1" dirty="0">
                <a:solidFill>
                  <a:srgbClr val="000000"/>
                </a:solidFill>
                <a:latin typeface="Calibri" panose="020F0502020204030204" pitchFamily="34" charset="0"/>
                <a:ea typeface="+mn-ea"/>
                <a:cs typeface="Calibri" panose="020F0502020204030204" pitchFamily="34" charset="0"/>
              </a:rPr>
            </a:br>
            <a:r>
              <a:rPr lang="el-GR" altLang="el-GR" sz="2800" b="1" dirty="0">
                <a:latin typeface="Calibri" panose="020F0502020204030204" pitchFamily="34" charset="0"/>
                <a:ea typeface="+mn-ea"/>
                <a:cs typeface="Calibri" panose="020F0502020204030204" pitchFamily="34" charset="0"/>
              </a:rPr>
              <a:t>Ενημέρωση για τον Προγραμματισμό των προσκλήσεων</a:t>
            </a:r>
            <a:br>
              <a:rPr lang="en-US" altLang="el-GR" sz="2800" b="1" dirty="0">
                <a:latin typeface="Calibri" panose="020F0502020204030204" pitchFamily="34" charset="0"/>
                <a:ea typeface="+mn-ea"/>
                <a:cs typeface="Calibri" panose="020F0502020204030204" pitchFamily="34" charset="0"/>
              </a:rPr>
            </a:br>
            <a:r>
              <a:rPr lang="el-GR" altLang="el-GR" sz="2800" b="1" dirty="0">
                <a:latin typeface="Calibri" panose="020F0502020204030204" pitchFamily="34" charset="0"/>
                <a:ea typeface="+mn-ea"/>
                <a:cs typeface="Calibri" panose="020F0502020204030204" pitchFamily="34" charset="0"/>
              </a:rPr>
              <a:t>&amp;</a:t>
            </a:r>
            <a:br>
              <a:rPr lang="el-GR" sz="2800" b="1" dirty="0">
                <a:latin typeface="Calibri" panose="020F0502020204030204" pitchFamily="34" charset="0"/>
                <a:ea typeface="+mn-ea"/>
                <a:cs typeface="Calibri" panose="020F0502020204030204" pitchFamily="34" charset="0"/>
              </a:rPr>
            </a:br>
            <a:r>
              <a:rPr lang="el-GR" sz="2800" b="1" dirty="0">
                <a:latin typeface="Calibri" panose="020F0502020204030204" pitchFamily="34" charset="0"/>
                <a:ea typeface="+mn-ea"/>
                <a:cs typeface="Calibri" panose="020F0502020204030204" pitchFamily="34" charset="0"/>
              </a:rPr>
              <a:t>Μεθοδολογία Αξιολόγησης και Κριτήρια Επιλογής Πράξεων</a:t>
            </a:r>
            <a:r>
              <a:rPr lang="el-GR" altLang="el-GR" sz="2800" b="1" dirty="0">
                <a:latin typeface="Calibri" panose="020F0502020204030204" pitchFamily="34" charset="0"/>
                <a:ea typeface="+mn-ea"/>
                <a:cs typeface="Calibri" panose="020F0502020204030204" pitchFamily="34" charset="0"/>
              </a:rPr>
              <a:t> </a:t>
            </a:r>
            <a:br>
              <a:rPr lang="el-GR" altLang="el-GR" sz="2400" b="1" dirty="0">
                <a:solidFill>
                  <a:srgbClr val="000000"/>
                </a:solidFill>
                <a:latin typeface="Calibri" panose="020F0502020204030204" pitchFamily="34" charset="0"/>
                <a:ea typeface="+mn-ea"/>
                <a:cs typeface="Calibri" panose="020F0502020204030204" pitchFamily="34" charset="0"/>
              </a:rPr>
            </a:br>
            <a:r>
              <a:rPr lang="el-GR" altLang="el-GR" sz="2400" b="1" dirty="0">
                <a:solidFill>
                  <a:srgbClr val="000000"/>
                </a:solidFill>
                <a:latin typeface="Calibri" panose="020F0502020204030204" pitchFamily="34" charset="0"/>
                <a:ea typeface="+mn-ea"/>
                <a:cs typeface="Calibri" panose="020F0502020204030204" pitchFamily="34" charset="0"/>
              </a:rPr>
              <a:t> </a:t>
            </a:r>
            <a:br>
              <a:rPr lang="el-GR" altLang="el-GR" sz="2400" b="1" dirty="0">
                <a:solidFill>
                  <a:srgbClr val="000000"/>
                </a:solidFill>
                <a:latin typeface="Calibri" panose="020F0502020204030204" pitchFamily="34" charset="0"/>
                <a:ea typeface="+mn-ea"/>
                <a:cs typeface="Calibri" panose="020F0502020204030204" pitchFamily="34" charset="0"/>
              </a:rPr>
            </a:br>
            <a:endParaRPr lang="el-GR" sz="2400"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500122" y="2774599"/>
            <a:ext cx="4891442" cy="803707"/>
          </a:xfrm>
        </p:spPr>
        <p:txBody>
          <a:bodyPr>
            <a:normAutofit/>
          </a:bodyPr>
          <a:lstStyle/>
          <a:p>
            <a:r>
              <a:rPr lang="el-GR" sz="1700" b="1" dirty="0">
                <a:solidFill>
                  <a:srgbClr val="00BFE0"/>
                </a:solidFill>
              </a:rPr>
              <a:t>4η Συνεδρίαση Επιτροπής Παρακολούθησης</a:t>
            </a:r>
          </a:p>
          <a:p>
            <a:r>
              <a:rPr lang="el-GR" b="1" dirty="0">
                <a:solidFill>
                  <a:srgbClr val="00BFE0"/>
                </a:solidFill>
              </a:rPr>
              <a:t>Κομοτηνή, 20/05/2025</a:t>
            </a:r>
          </a:p>
        </p:txBody>
      </p:sp>
      <p:sp>
        <p:nvSpPr>
          <p:cNvPr id="8" name="7 - TextBox">
            <a:extLst>
              <a:ext uri="{FF2B5EF4-FFF2-40B4-BE49-F238E27FC236}">
                <a16:creationId xmlns:a16="http://schemas.microsoft.com/office/drawing/2014/main" id="{36796C4E-3A2D-4EC5-CE99-A5D7E00A7E3B}"/>
              </a:ext>
            </a:extLst>
          </p:cNvPr>
          <p:cNvSpPr txBox="1">
            <a:spLocks noChangeArrowheads="1"/>
          </p:cNvSpPr>
          <p:nvPr/>
        </p:nvSpPr>
        <p:spPr bwMode="auto">
          <a:xfrm>
            <a:off x="8100205" y="5637866"/>
            <a:ext cx="40917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lvl="0">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Τριαντάφυλλος Δελάκης</a:t>
            </a:r>
          </a:p>
          <a:p>
            <a:pPr lvl="0">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Προϊστάμενος Μονάδας A</a:t>
            </a:r>
          </a:p>
          <a:p>
            <a:pPr lvl="0">
              <a:spcBef>
                <a:spcPct val="0"/>
              </a:spcBef>
              <a:buClrTx/>
              <a:buSzTx/>
              <a:buNone/>
            </a:pPr>
            <a:r>
              <a:rPr lang="el-GR" altLang="el-GR" sz="16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3454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4E9F68E-0608-0969-E16A-99B730CD7AD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45FAD31-A445-C927-A540-99E59CE26347}"/>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091C5EA0-D61A-85ED-6B56-187054D9AB09}"/>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9ECEEF77-E751-F5EB-9DEA-295688821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08959CE-F916-5700-8E14-FC0989E52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A28240E-4748-AB2B-2302-5B7F8D0C9A76}"/>
              </a:ext>
            </a:extLst>
          </p:cNvPr>
          <p:cNvSpPr txBox="1"/>
          <p:nvPr/>
        </p:nvSpPr>
        <p:spPr>
          <a:xfrm>
            <a:off x="1166070" y="861895"/>
            <a:ext cx="10108734" cy="5816977"/>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 και ΚΡΙΤΗΡΙΑ ΕΠΙΛΟΓΗΣ ΠΡΑΞΕΩΝ </a:t>
            </a:r>
          </a:p>
          <a:p>
            <a:pPr algn="ctr">
              <a:buNone/>
            </a:pPr>
            <a:r>
              <a:rPr lang="el-GR" sz="1400" b="1" i="0" u="sng" dirty="0">
                <a:solidFill>
                  <a:srgbClr val="000000"/>
                </a:solidFill>
                <a:effectLst/>
                <a:latin typeface="ArialMT"/>
              </a:rPr>
              <a:t>Οι παρεχόμενες υπηρεσίες θα διαμορφωθούν ως εξής:</a:t>
            </a:r>
          </a:p>
          <a:p>
            <a:pPr>
              <a:buNone/>
            </a:pPr>
            <a:r>
              <a:rPr lang="el-GR" sz="1400" b="0" i="0" dirty="0">
                <a:solidFill>
                  <a:srgbClr val="000000"/>
                </a:solidFill>
                <a:effectLst/>
                <a:latin typeface="SymbolMT"/>
              </a:rPr>
              <a:t>• </a:t>
            </a:r>
            <a:r>
              <a:rPr lang="el-GR" sz="1400" b="0" i="0" dirty="0">
                <a:solidFill>
                  <a:srgbClr val="000000"/>
                </a:solidFill>
                <a:effectLst/>
                <a:latin typeface="ArialMT"/>
              </a:rPr>
              <a:t>Ψυχοκοινωνική Συμβουλευτική παιδιών και γονέων</a:t>
            </a:r>
          </a:p>
          <a:p>
            <a:pPr>
              <a:buNone/>
            </a:pPr>
            <a:r>
              <a:rPr lang="el-GR" sz="1400" b="0" i="0" dirty="0">
                <a:solidFill>
                  <a:srgbClr val="000000"/>
                </a:solidFill>
                <a:effectLst/>
                <a:latin typeface="SymbolMT"/>
              </a:rPr>
              <a:t>• </a:t>
            </a:r>
            <a:r>
              <a:rPr lang="el-GR" sz="1400" b="0" i="0" dirty="0">
                <a:solidFill>
                  <a:srgbClr val="000000"/>
                </a:solidFill>
                <a:effectLst/>
                <a:latin typeface="ArialMT"/>
              </a:rPr>
              <a:t>Ψυχολογική Υποστήριξη σε παιδιά</a:t>
            </a:r>
          </a:p>
          <a:p>
            <a:pPr>
              <a:buNone/>
            </a:pPr>
            <a:r>
              <a:rPr lang="el-GR" sz="1400" b="0" i="0" dirty="0">
                <a:solidFill>
                  <a:srgbClr val="000000"/>
                </a:solidFill>
                <a:effectLst/>
                <a:latin typeface="SymbolMT"/>
              </a:rPr>
              <a:t>• </a:t>
            </a:r>
            <a:r>
              <a:rPr lang="el-GR" sz="1400" b="0" i="0" dirty="0">
                <a:solidFill>
                  <a:srgbClr val="000000"/>
                </a:solidFill>
                <a:effectLst/>
                <a:latin typeface="ArialMT"/>
              </a:rPr>
              <a:t>Εκπαιδευτική Υποστήριξη για την καταπολέμηση της σχολικής διαρροής</a:t>
            </a:r>
          </a:p>
          <a:p>
            <a:pPr>
              <a:buNone/>
            </a:pPr>
            <a:r>
              <a:rPr lang="el-GR" sz="1400" b="0" i="0" dirty="0">
                <a:solidFill>
                  <a:srgbClr val="000000"/>
                </a:solidFill>
                <a:effectLst/>
                <a:latin typeface="SymbolMT"/>
              </a:rPr>
              <a:t>• </a:t>
            </a:r>
            <a:r>
              <a:rPr lang="el-GR" sz="1400" b="0" i="0" dirty="0">
                <a:solidFill>
                  <a:srgbClr val="000000"/>
                </a:solidFill>
                <a:effectLst/>
                <a:latin typeface="ArialMT"/>
              </a:rPr>
              <a:t>Εκπαίδευση Βρεφονηπιοκόμων και γονέων σε θέματα ενίσχυσης γονεϊκού ρόλου</a:t>
            </a:r>
          </a:p>
          <a:p>
            <a:pPr>
              <a:buNone/>
            </a:pPr>
            <a:r>
              <a:rPr lang="el-GR" sz="1400" b="0" i="0" dirty="0">
                <a:solidFill>
                  <a:srgbClr val="000000"/>
                </a:solidFill>
                <a:effectLst/>
                <a:latin typeface="SymbolMT"/>
              </a:rPr>
              <a:t>• </a:t>
            </a:r>
            <a:r>
              <a:rPr lang="el-GR" sz="1400" b="0" i="0" dirty="0">
                <a:solidFill>
                  <a:srgbClr val="000000"/>
                </a:solidFill>
                <a:effectLst/>
                <a:latin typeface="ArialMT"/>
              </a:rPr>
              <a:t>Ομάδες ψυχικής ανθεκτικότητας και ψυχοκοινωνικής ενίσχυσης γυναικών θυμάτων κακοποίησης</a:t>
            </a:r>
          </a:p>
          <a:p>
            <a:pPr>
              <a:buNone/>
            </a:pPr>
            <a:r>
              <a:rPr lang="el-GR" sz="1400" b="0" i="0" dirty="0">
                <a:solidFill>
                  <a:srgbClr val="000000"/>
                </a:solidFill>
                <a:effectLst/>
                <a:latin typeface="SymbolMT"/>
              </a:rPr>
              <a:t>• </a:t>
            </a:r>
            <a:r>
              <a:rPr lang="el-GR" sz="1400" b="0" i="0" dirty="0">
                <a:solidFill>
                  <a:srgbClr val="000000"/>
                </a:solidFill>
                <a:effectLst/>
                <a:latin typeface="ArialMT"/>
              </a:rPr>
              <a:t>Ομάδες διαχείρισης στρες παιδιών θυμάτων κακοποίησης</a:t>
            </a:r>
          </a:p>
          <a:p>
            <a:pPr>
              <a:buNone/>
            </a:pPr>
            <a:r>
              <a:rPr lang="el-GR" sz="1400" b="0" i="0" dirty="0">
                <a:solidFill>
                  <a:srgbClr val="000000"/>
                </a:solidFill>
                <a:effectLst/>
                <a:latin typeface="SymbolMT"/>
              </a:rPr>
              <a:t>• </a:t>
            </a:r>
            <a:r>
              <a:rPr lang="el-GR" sz="1400" b="0" i="0" dirty="0">
                <a:solidFill>
                  <a:srgbClr val="000000"/>
                </a:solidFill>
                <a:effectLst/>
                <a:latin typeface="ArialMT"/>
              </a:rPr>
              <a:t>Ομάδες Ψυχολογικής Υποστήριξης και συνδρομής στην κοινωνική επανένταξη παιδιών με παραβατική συμπεριφορά.</a:t>
            </a:r>
          </a:p>
          <a:p>
            <a:pPr>
              <a:buNone/>
            </a:pPr>
            <a:r>
              <a:rPr lang="el-GR" sz="1400" b="0" i="0" dirty="0">
                <a:solidFill>
                  <a:srgbClr val="000000"/>
                </a:solidFill>
                <a:effectLst/>
                <a:latin typeface="SymbolMT"/>
              </a:rPr>
              <a:t>• </a:t>
            </a:r>
            <a:r>
              <a:rPr lang="el-GR" sz="1400" b="0" i="0" dirty="0">
                <a:solidFill>
                  <a:srgbClr val="000000"/>
                </a:solidFill>
                <a:effectLst/>
                <a:latin typeface="ArialMT"/>
              </a:rPr>
              <a:t>Ομάδες γονέων – εκπαιδευτικών και παιδιών/εφήβων σε θέματα στρες, σχολικού εκφοβισμού, κακοποίησης</a:t>
            </a:r>
          </a:p>
          <a:p>
            <a:pPr>
              <a:buNone/>
            </a:pPr>
            <a:r>
              <a:rPr lang="el-GR" sz="1400" b="0" i="0" dirty="0">
                <a:solidFill>
                  <a:srgbClr val="000000"/>
                </a:solidFill>
                <a:effectLst/>
                <a:latin typeface="SymbolMT"/>
              </a:rPr>
              <a:t>• </a:t>
            </a:r>
            <a:r>
              <a:rPr lang="el-GR" sz="1400" b="0" i="0" dirty="0">
                <a:solidFill>
                  <a:srgbClr val="000000"/>
                </a:solidFill>
                <a:effectLst/>
                <a:latin typeface="ArialMT"/>
              </a:rPr>
              <a:t>Ομάδες προετοιμασίας νέων γονέων και ενίσχυσης γονεϊκού ρόλου</a:t>
            </a:r>
          </a:p>
          <a:p>
            <a:pPr>
              <a:buNone/>
            </a:pPr>
            <a:r>
              <a:rPr lang="el-GR" sz="1400" b="0" i="0" dirty="0">
                <a:solidFill>
                  <a:srgbClr val="000000"/>
                </a:solidFill>
                <a:effectLst/>
                <a:latin typeface="SymbolMT"/>
              </a:rPr>
              <a:t>• </a:t>
            </a:r>
            <a:r>
              <a:rPr lang="el-GR" sz="1400" b="0" i="0" dirty="0">
                <a:solidFill>
                  <a:srgbClr val="000000"/>
                </a:solidFill>
                <a:effectLst/>
                <a:latin typeface="ArialMT"/>
              </a:rPr>
              <a:t>Λογοθεραπεία, Εργοθεραπεία, Ειδική Αγωγή,</a:t>
            </a:r>
          </a:p>
          <a:p>
            <a:pPr>
              <a:buNone/>
            </a:pPr>
            <a:r>
              <a:rPr lang="el-GR" sz="1400" b="0" i="0" dirty="0">
                <a:solidFill>
                  <a:srgbClr val="000000"/>
                </a:solidFill>
                <a:effectLst/>
                <a:latin typeface="SymbolMT"/>
              </a:rPr>
              <a:t>• </a:t>
            </a:r>
            <a:r>
              <a:rPr lang="el-GR" sz="1400" b="0" i="0" dirty="0">
                <a:solidFill>
                  <a:srgbClr val="000000"/>
                </a:solidFill>
                <a:effectLst/>
                <a:latin typeface="ArialMT"/>
              </a:rPr>
              <a:t>Εργαστήρια δημιουργικής έκφρασης για εφήβους</a:t>
            </a:r>
          </a:p>
          <a:p>
            <a:pPr>
              <a:buNone/>
            </a:pPr>
            <a:endParaRPr lang="el-GR" sz="1400" b="0" i="0" dirty="0">
              <a:solidFill>
                <a:srgbClr val="000000"/>
              </a:solidFill>
              <a:effectLst/>
              <a:latin typeface="ArialMT"/>
            </a:endParaRPr>
          </a:p>
          <a:p>
            <a:pPr>
              <a:buNone/>
            </a:pPr>
            <a:r>
              <a:rPr lang="el-GR" sz="1400" b="0" i="0" dirty="0">
                <a:solidFill>
                  <a:srgbClr val="000000"/>
                </a:solidFill>
                <a:effectLst/>
                <a:latin typeface="ArialMT"/>
              </a:rPr>
              <a:t>Όλες οι υπηρεσίες θα παρέχονται από κατάλληλα επιλεγμένο, εκπαιδευμένο και επιστημονικό προσωπικό των ειδικοτήτων</a:t>
            </a:r>
            <a:r>
              <a:rPr lang="en-US" sz="1400" b="0" i="0" dirty="0">
                <a:solidFill>
                  <a:srgbClr val="000000"/>
                </a:solidFill>
                <a:effectLst/>
                <a:latin typeface="ArialMT"/>
              </a:rPr>
              <a:t>:</a:t>
            </a:r>
            <a:r>
              <a:rPr lang="el-GR" sz="1400" b="0" i="0" dirty="0">
                <a:solidFill>
                  <a:srgbClr val="000000"/>
                </a:solidFill>
                <a:effectLst/>
                <a:latin typeface="ArialMT"/>
              </a:rPr>
              <a:t> </a:t>
            </a:r>
          </a:p>
          <a:p>
            <a:pPr>
              <a:buNone/>
            </a:pPr>
            <a:r>
              <a:rPr lang="el-GR" sz="1400" b="0" i="0" dirty="0">
                <a:solidFill>
                  <a:srgbClr val="000000"/>
                </a:solidFill>
                <a:effectLst/>
                <a:latin typeface="SymbolMT"/>
              </a:rPr>
              <a:t>• </a:t>
            </a:r>
            <a:r>
              <a:rPr lang="el-GR" sz="1400" b="0" i="0" dirty="0">
                <a:solidFill>
                  <a:srgbClr val="000000"/>
                </a:solidFill>
                <a:effectLst/>
                <a:latin typeface="ArialMT"/>
              </a:rPr>
              <a:t>Ψυχολόγου</a:t>
            </a:r>
          </a:p>
          <a:p>
            <a:pPr>
              <a:buNone/>
            </a:pPr>
            <a:r>
              <a:rPr lang="el-GR" sz="1400" b="0" i="0" dirty="0">
                <a:solidFill>
                  <a:srgbClr val="000000"/>
                </a:solidFill>
                <a:effectLst/>
                <a:latin typeface="SymbolMT"/>
              </a:rPr>
              <a:t>• </a:t>
            </a:r>
            <a:r>
              <a:rPr lang="el-GR" sz="1400" b="0" i="0" dirty="0">
                <a:solidFill>
                  <a:srgbClr val="000000"/>
                </a:solidFill>
                <a:effectLst/>
                <a:latin typeface="ArialMT"/>
              </a:rPr>
              <a:t>Κοινωνικού Λειτουργού</a:t>
            </a:r>
          </a:p>
          <a:p>
            <a:pPr>
              <a:buNone/>
            </a:pPr>
            <a:r>
              <a:rPr lang="el-GR" sz="1400" b="0" i="0" dirty="0">
                <a:solidFill>
                  <a:srgbClr val="000000"/>
                </a:solidFill>
                <a:effectLst/>
                <a:latin typeface="SymbolMT"/>
              </a:rPr>
              <a:t>• </a:t>
            </a:r>
            <a:r>
              <a:rPr lang="el-GR" sz="1400" b="0" i="0" dirty="0">
                <a:solidFill>
                  <a:srgbClr val="000000"/>
                </a:solidFill>
                <a:effectLst/>
                <a:latin typeface="ArialMT"/>
              </a:rPr>
              <a:t>Εκπαιδευτικού</a:t>
            </a:r>
          </a:p>
          <a:p>
            <a:pPr>
              <a:buNone/>
            </a:pPr>
            <a:r>
              <a:rPr lang="el-GR" sz="1400" b="0" i="0" dirty="0">
                <a:solidFill>
                  <a:srgbClr val="000000"/>
                </a:solidFill>
                <a:effectLst/>
                <a:latin typeface="SymbolMT"/>
              </a:rPr>
              <a:t>• </a:t>
            </a:r>
            <a:r>
              <a:rPr lang="el-GR" sz="1400" b="0" i="0" dirty="0">
                <a:solidFill>
                  <a:srgbClr val="000000"/>
                </a:solidFill>
                <a:effectLst/>
                <a:latin typeface="ArialMT"/>
              </a:rPr>
              <a:t>Παιδαγωγού</a:t>
            </a:r>
          </a:p>
          <a:p>
            <a:pPr>
              <a:buNone/>
            </a:pPr>
            <a:r>
              <a:rPr lang="el-GR" sz="1400" b="0" i="0" dirty="0">
                <a:solidFill>
                  <a:srgbClr val="000000"/>
                </a:solidFill>
                <a:effectLst/>
                <a:latin typeface="SymbolMT"/>
              </a:rPr>
              <a:t>• </a:t>
            </a:r>
            <a:r>
              <a:rPr lang="el-GR" sz="1400" b="0" i="0" dirty="0">
                <a:solidFill>
                  <a:srgbClr val="000000"/>
                </a:solidFill>
                <a:effectLst/>
                <a:latin typeface="ArialMT"/>
              </a:rPr>
              <a:t>Ειδικού Παιδαγωγού</a:t>
            </a:r>
          </a:p>
          <a:p>
            <a:pPr>
              <a:buNone/>
            </a:pPr>
            <a:r>
              <a:rPr lang="el-GR" sz="1400" b="0" i="0" dirty="0">
                <a:solidFill>
                  <a:srgbClr val="000000"/>
                </a:solidFill>
                <a:effectLst/>
                <a:latin typeface="SymbolMT"/>
              </a:rPr>
              <a:t>• </a:t>
            </a:r>
            <a:r>
              <a:rPr lang="el-GR" sz="1400" b="0" i="0" dirty="0">
                <a:solidFill>
                  <a:srgbClr val="000000"/>
                </a:solidFill>
                <a:effectLst/>
                <a:latin typeface="ArialMT"/>
              </a:rPr>
              <a:t>Λογοθεραπευτή</a:t>
            </a:r>
          </a:p>
          <a:p>
            <a:pPr>
              <a:buNone/>
            </a:pPr>
            <a:r>
              <a:rPr lang="el-GR" sz="1400" b="0" i="0" dirty="0">
                <a:solidFill>
                  <a:srgbClr val="000000"/>
                </a:solidFill>
                <a:effectLst/>
                <a:latin typeface="SymbolMT"/>
              </a:rPr>
              <a:t>• </a:t>
            </a:r>
            <a:r>
              <a:rPr lang="el-GR" sz="1400" b="0" i="0" dirty="0">
                <a:solidFill>
                  <a:srgbClr val="000000"/>
                </a:solidFill>
                <a:effectLst/>
                <a:latin typeface="ArialMT"/>
              </a:rPr>
              <a:t>Εργοθεραπευτή</a:t>
            </a:r>
          </a:p>
          <a:p>
            <a:pPr>
              <a:buNone/>
            </a:pPr>
            <a:r>
              <a:rPr lang="el-GR" sz="1400" b="0" i="0" dirty="0">
                <a:solidFill>
                  <a:srgbClr val="000000"/>
                </a:solidFill>
                <a:effectLst/>
                <a:latin typeface="SymbolMT"/>
              </a:rPr>
              <a:t>• </a:t>
            </a:r>
            <a:r>
              <a:rPr lang="el-GR" sz="1400" b="0" i="0" dirty="0">
                <a:solidFill>
                  <a:srgbClr val="000000"/>
                </a:solidFill>
                <a:effectLst/>
                <a:latin typeface="ArialMT"/>
              </a:rPr>
              <a:t>Συντονιστή</a:t>
            </a:r>
            <a:r>
              <a:rPr lang="el-GR" sz="1400" dirty="0"/>
              <a:t> </a:t>
            </a:r>
            <a:br>
              <a:rPr lang="el-GR" sz="1400" dirty="0"/>
            </a:b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l-GR" alt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64AA5A7D-E7AB-04BB-6FC3-E59A4FD70D1A}"/>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F239EAF4-49E3-70CB-F49F-4A3C791C2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2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51EEB7D-CF68-EFA2-BA1B-1A55ED8D947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8AB9043-4947-9CC2-8082-BD6CE6A5FCB3}"/>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8BB64868-F9F2-C174-2133-3C927B186354}"/>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DBB53997-DCA1-5B51-9F3D-563D814A1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959E9CA1-D624-4A5B-6458-39BC3D55A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2BDAF0B-9879-60D3-4312-2DC2DC7CECCD}"/>
              </a:ext>
            </a:extLst>
          </p:cNvPr>
          <p:cNvSpPr txBox="1"/>
          <p:nvPr/>
        </p:nvSpPr>
        <p:spPr>
          <a:xfrm>
            <a:off x="1166070" y="861895"/>
            <a:ext cx="10108734" cy="5816977"/>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sng" strike="noStrike" kern="1200" cap="none" spc="0" normalizeH="0" baseline="0" noProof="0" dirty="0">
                <a:ln>
                  <a:noFill/>
                </a:ln>
                <a:solidFill>
                  <a:srgbClr val="000000"/>
                </a:solidFill>
                <a:effectLst/>
                <a:uLnTx/>
                <a:uFillTx/>
                <a:latin typeface="ArialMT"/>
                <a:ea typeface="+mn-ea"/>
                <a:cs typeface="+mn-cs"/>
              </a:rPr>
              <a:t>Οι παρεχόμενες υπηρεσίες θα διαμορφωθούν ως εξής: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Ψυχοκοινωνική Συμβουλευτική παιδιών και γονέων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Ψυχολογική Υποστήριξη σε παιδιά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Εκπαιδευτική Υποστήριξη για την καταπολέμηση της σχολικής διαρροής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Εκπαίδευση Βρεφονηπιοκόμων και γονέων σε θέματα ενίσχυσης γονεϊκού ρόλου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Ομάδες ψυχικής ανθεκτικότητας και ψυχοκοινωνικής ενίσχυσης γυναικών θυμάτων κακοποίησης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Ομάδες διαχείρισης στρες παιδιών θυμάτων κακοποίησης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Ομάδες Ψυχολογικής Υποστήριξης και συνδρομής στην κοινωνική επανένταξη παιδιών με παραβατική συμπεριφορά.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Ομάδες γονέων – εκπαιδευτικών και παιδιών/εφήβων σε θέματα στρες, σχολικού εκφοβισμού, κακοποίησης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Ομάδες προετοιμασίας νέων γονέων και ενίσχυσης γονεϊκού ρόλου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Λογοθεραπεία, Εργοθεραπεία, Ειδική Αγωγή,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Εργαστήρια δημιουργικής έκφρασης για εφήβους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ArialMT"/>
                <a:ea typeface="+mn-ea"/>
                <a:cs typeface="+mn-cs"/>
              </a:rPr>
              <a:t>Όλες οι υπηρεσίες θα παρέχονται από κατάλληλα επιλεγμένο, εκπαιδευμένο και επιστημονικό προσωπικό των ειδικοτήτων</a:t>
            </a:r>
            <a:r>
              <a:rPr kumimoji="0" lang="en-US" sz="1400" b="0" i="0" u="none" strike="noStrike" kern="1200" cap="none" spc="0" normalizeH="0" baseline="0" noProof="0" dirty="0">
                <a:ln>
                  <a:noFill/>
                </a:ln>
                <a:solidFill>
                  <a:srgbClr val="000000"/>
                </a:solidFill>
                <a:effectLst/>
                <a:uLnTx/>
                <a:uFillTx/>
                <a:latin typeface="ArialMT"/>
                <a:ea typeface="+mn-ea"/>
                <a:cs typeface="+mn-cs"/>
              </a:rPr>
              <a:t>:</a:t>
            </a:r>
            <a:r>
              <a:rPr kumimoji="0" lang="el-GR" sz="1400" b="0" i="0" u="none" strike="noStrike" kern="1200" cap="none" spc="0" normalizeH="0" baseline="0" noProof="0" dirty="0">
                <a:ln>
                  <a:noFill/>
                </a:ln>
                <a:solidFill>
                  <a:srgbClr val="000000"/>
                </a:solidFill>
                <a:effectLst/>
                <a:uLnTx/>
                <a:uFillTx/>
                <a:latin typeface="ArialM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Ψυχολόγου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Κοινωνικού Λειτουργού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Εκπαιδευτικού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Παιδαγωγού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Ειδικού Παιδαγωγού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Λογοθεραπευτή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Εργοθεραπευτή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00000"/>
                </a:solidFill>
                <a:effectLst/>
                <a:uLnTx/>
                <a:uFillTx/>
                <a:latin typeface="SymbolMT"/>
                <a:ea typeface="+mn-ea"/>
                <a:cs typeface="+mn-cs"/>
              </a:rPr>
              <a:t>• </a:t>
            </a:r>
            <a:r>
              <a:rPr kumimoji="0" lang="el-GR" sz="1400" b="0" i="0" u="none" strike="noStrike" kern="1200" cap="none" spc="0" normalizeH="0" baseline="0" noProof="0" dirty="0">
                <a:ln>
                  <a:noFill/>
                </a:ln>
                <a:solidFill>
                  <a:srgbClr val="000000"/>
                </a:solidFill>
                <a:effectLst/>
                <a:uLnTx/>
                <a:uFillTx/>
                <a:latin typeface="ArialMT"/>
                <a:ea typeface="+mn-ea"/>
                <a:cs typeface="+mn-cs"/>
              </a:rPr>
              <a:t>Συντονιστή</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l-GR" alt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CA132E47-AB35-28D2-8FE2-9287187C5842}"/>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41985465-6E4E-7816-AC67-C949D6635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7045E8B-4F44-6341-47F5-D808B779859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6ADA444-341C-F2E8-8FB2-6659E41CB221}"/>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E99E82C4-19F4-3A3C-4546-145C53959CDA}"/>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789CECF4-AC4A-834B-C9AE-CAEA11BC7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5CCBE9A9-1944-AAFE-B7EB-399A1DD16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63A6C88-AF0A-84AE-F5F6-A87F1768F2EC}"/>
              </a:ext>
            </a:extLst>
          </p:cNvPr>
          <p:cNvSpPr txBox="1"/>
          <p:nvPr/>
        </p:nvSpPr>
        <p:spPr>
          <a:xfrm>
            <a:off x="1166070" y="665952"/>
            <a:ext cx="10108734" cy="6663363"/>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l-GR"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Προτεραιότητα 4</a:t>
            </a:r>
            <a:r>
              <a:rPr kumimoji="0" lang="en-US"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a:t>
            </a:r>
            <a:r>
              <a:rPr kumimoji="0" lang="el-GR"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Κοινωνική Ενσωμάτωση και αντιμετώπιση της φτώχειας (ΕΚΤ+)</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l-GR" sz="1800" b="1"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Ειδικός Στόχος ESO4.11. </a:t>
            </a:r>
            <a:r>
              <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a:t>
            </a:r>
            <a:r>
              <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Ενίσχυση της ισότιμης και έγκαιρης πρόσβασης σε ποιοτικές, βιώσιμες και οικονομικά προσιτές υπηρεσίες, συμπεριλαμβανομένων υπηρεσιών που προάγουν την πρόσβαση σε στέγαση και φροντίδα με επίκεντρο τον άνθρωπο, συμπεριλαμβανομένης της υγειονομικής περίθαλψης εκσυγχρονισμός των συστημάτων κοινωνικής προστασίας, συμπεριλαμβανομένης της προώθησης της πρόσβασης στην κοινωνική προστασία, με ειδική έμφαση στα παιδιά και στις μειονεκτούσες ομάδες· βελτίωση της προσβασιμότητας, μεταξύ άλλων για τα άτομα με αναπηρίες, της αποτελεσματικότητας και της ανθεκτικότητας των συστημάτων υγειονομικής περίθαλψης και των υπηρεσιών μακροχρόνιας περίθαλψης</a:t>
            </a:r>
          </a:p>
          <a:p>
            <a:pPr marL="342900" indent="-342900" algn="just">
              <a:spcBef>
                <a:spcPts val="1200"/>
              </a:spcBef>
              <a:buAutoNum type="arabicPeriod"/>
            </a:pPr>
            <a:r>
              <a:rPr lang="el-GR" b="1" dirty="0">
                <a:solidFill>
                  <a:srgbClr val="0F4761"/>
                </a:solidFill>
                <a:latin typeface="Aptos Display" panose="020B0004020202020204" pitchFamily="34" charset="0"/>
              </a:rPr>
              <a:t>Δράση ESO4.11.κ. </a:t>
            </a:r>
            <a:r>
              <a:rPr lang="en-US" dirty="0">
                <a:solidFill>
                  <a:srgbClr val="0F4761"/>
                </a:solidFill>
                <a:latin typeface="Aptos Display" panose="020B0004020202020204" pitchFamily="34" charset="0"/>
              </a:rPr>
              <a:t>: </a:t>
            </a:r>
            <a:r>
              <a:rPr lang="el-GR" dirty="0">
                <a:solidFill>
                  <a:srgbClr val="0F4761"/>
                </a:solidFill>
                <a:latin typeface="Aptos Display" panose="020B0004020202020204" pitchFamily="34" charset="0"/>
              </a:rPr>
              <a:t>Ανάπτυξη υπηρεσιών για την αντιμετώπιση της εξάρτησης (αλκοόλ, ναρκωτικές ουσίες, νέες εξαρτητικές συμπεριφορές κ.α.), συμπεριλαμβανομένων προγραμμάτων πρόληψης,</a:t>
            </a:r>
            <a:r>
              <a:rPr lang="en-US" dirty="0">
                <a:solidFill>
                  <a:srgbClr val="0F4761"/>
                </a:solidFill>
                <a:latin typeface="Aptos Display" panose="020B0004020202020204" pitchFamily="34" charset="0"/>
              </a:rPr>
              <a:t> </a:t>
            </a:r>
            <a:r>
              <a:rPr lang="el-GR" dirty="0">
                <a:solidFill>
                  <a:srgbClr val="0F4761"/>
                </a:solidFill>
                <a:latin typeface="Aptos Display" panose="020B0004020202020204" pitchFamily="34" charset="0"/>
              </a:rPr>
              <a:t>π/υ </a:t>
            </a:r>
            <a:r>
              <a:rPr lang="en-US" dirty="0">
                <a:solidFill>
                  <a:srgbClr val="0F4761"/>
                </a:solidFill>
                <a:latin typeface="Aptos Display" panose="020B0004020202020204" pitchFamily="34" charset="0"/>
              </a:rPr>
              <a:t>4.300.000 </a:t>
            </a:r>
            <a:r>
              <a:rPr lang="el-GR" dirty="0">
                <a:solidFill>
                  <a:srgbClr val="0F4761"/>
                </a:solidFill>
                <a:latin typeface="Aptos Display" panose="020B0004020202020204" pitchFamily="34" charset="0"/>
              </a:rPr>
              <a:t>€</a:t>
            </a:r>
            <a:r>
              <a:rPr lang="el-GR" dirty="0">
                <a:solidFill>
                  <a:prstClr val="black"/>
                </a:solidFill>
              </a:rPr>
              <a:t> </a:t>
            </a:r>
            <a:r>
              <a:rPr lang="en-US" dirty="0">
                <a:solidFill>
                  <a:prstClr val="black"/>
                </a:solidFill>
              </a:rPr>
              <a:t>(</a:t>
            </a:r>
            <a:r>
              <a:rPr lang="el-GR" dirty="0">
                <a:solidFill>
                  <a:srgbClr val="0F4761"/>
                </a:solidFill>
                <a:latin typeface="Aptos Display" panose="020B0004020202020204" pitchFamily="34" charset="0"/>
              </a:rPr>
              <a:t>2</a:t>
            </a:r>
            <a:r>
              <a:rPr lang="en-US" dirty="0">
                <a:solidFill>
                  <a:srgbClr val="0F4761"/>
                </a:solidFill>
                <a:latin typeface="Aptos Display" panose="020B0004020202020204" pitchFamily="34" charset="0"/>
              </a:rPr>
              <a:t>7</a:t>
            </a:r>
            <a:r>
              <a:rPr lang="el-GR" dirty="0">
                <a:solidFill>
                  <a:srgbClr val="0F4761"/>
                </a:solidFill>
                <a:latin typeface="Aptos Display" panose="020B0004020202020204" pitchFamily="34" charset="0"/>
              </a:rPr>
              <a:t>η Εξειδίκευση – Απόφαση Περιφερειάρχη ΑΜΘ </a:t>
            </a:r>
            <a:r>
              <a:rPr lang="el-GR" dirty="0" err="1">
                <a:solidFill>
                  <a:srgbClr val="0F4761"/>
                </a:solidFill>
                <a:latin typeface="Aptos Display" panose="020B0004020202020204" pitchFamily="34" charset="0"/>
              </a:rPr>
              <a:t>α.π.</a:t>
            </a:r>
            <a:r>
              <a:rPr lang="el-GR" dirty="0">
                <a:solidFill>
                  <a:srgbClr val="0F4761"/>
                </a:solidFill>
                <a:latin typeface="Aptos Display" panose="020B0004020202020204" pitchFamily="34" charset="0"/>
              </a:rPr>
              <a:t> 207</a:t>
            </a:r>
            <a:r>
              <a:rPr lang="en-US" dirty="0">
                <a:solidFill>
                  <a:srgbClr val="0F4761"/>
                </a:solidFill>
                <a:latin typeface="Aptos Display" panose="020B0004020202020204" pitchFamily="34" charset="0"/>
              </a:rPr>
              <a:t>1</a:t>
            </a:r>
            <a:r>
              <a:rPr lang="el-GR" dirty="0">
                <a:solidFill>
                  <a:srgbClr val="0F4761"/>
                </a:solidFill>
                <a:latin typeface="Aptos Display" panose="020B0004020202020204" pitchFamily="34" charset="0"/>
              </a:rPr>
              <a:t>/25-04-2025)</a:t>
            </a:r>
            <a:endParaRPr lang="en-US" dirty="0">
              <a:solidFill>
                <a:srgbClr val="0F4761"/>
              </a:solidFill>
              <a:latin typeface="Aptos Display" panose="020B0004020202020204" pitchFamily="34" charset="0"/>
            </a:endParaRPr>
          </a:p>
          <a:p>
            <a:pPr algn="just">
              <a:spcBef>
                <a:spcPts val="1200"/>
              </a:spcBef>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indent="-285750" algn="just">
              <a:spcBef>
                <a:spcPts val="1200"/>
              </a:spcBef>
              <a:buFont typeface="Arial" panose="020B0604020202020204" pitchFamily="34" charset="0"/>
              <a:buChar cha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Δικαιούχος </a:t>
            </a:r>
            <a:r>
              <a:rPr lang="en-US" b="1" dirty="0">
                <a:solidFill>
                  <a:prstClr val="black"/>
                </a:solidFill>
                <a:latin typeface="Calibri" panose="020F0502020204030204" pitchFamily="34" charset="0"/>
                <a:cs typeface="Calibri" panose="020F0502020204030204" pitchFamily="34" charset="0"/>
              </a:rPr>
              <a:t>: </a:t>
            </a:r>
            <a:r>
              <a:rPr lang="el-GR" dirty="0">
                <a:solidFill>
                  <a:prstClr val="black"/>
                </a:solidFill>
                <a:latin typeface="Calibri" panose="020F0502020204030204" pitchFamily="34" charset="0"/>
                <a:cs typeface="Calibri" panose="020F0502020204030204" pitchFamily="34" charset="0"/>
              </a:rPr>
              <a:t>Εθνικός Οργανισμός Πρόληψης και Αντιμετώπισης Εξαρτήσεων</a:t>
            </a:r>
            <a:r>
              <a:rPr lang="en-US" dirty="0">
                <a:solidFill>
                  <a:prstClr val="black"/>
                </a:solidFill>
                <a:latin typeface="Calibri" panose="020F0502020204030204" pitchFamily="34" charset="0"/>
                <a:cs typeface="Calibri" panose="020F0502020204030204" pitchFamily="34" charset="0"/>
              </a:rPr>
              <a:t> (</a:t>
            </a:r>
            <a:r>
              <a:rPr lang="el-GR" dirty="0">
                <a:solidFill>
                  <a:prstClr val="black"/>
                </a:solidFill>
                <a:latin typeface="Calibri" panose="020F0502020204030204" pitchFamily="34" charset="0"/>
                <a:cs typeface="Calibri" panose="020F0502020204030204" pitchFamily="34" charset="0"/>
              </a:rPr>
              <a:t>Συγχώνευση ΟΚΑΝΑ και ΚΕΘΕΑ)</a:t>
            </a:r>
            <a:endParaRPr lang="el-GR" dirty="0">
              <a:solidFill>
                <a:srgbClr val="0F4761"/>
              </a:solidFill>
              <a:latin typeface="Aptos Display" panose="020B0004020202020204" pitchFamily="34" charset="0"/>
            </a:endParaRPr>
          </a:p>
          <a:p>
            <a:pPr marL="342900" indent="-342900" algn="just">
              <a:spcBef>
                <a:spcPts val="1200"/>
              </a:spcBef>
              <a:buAutoNum type="arabicPeriod"/>
            </a:pPr>
            <a:endParaRPr lang="en-US" dirty="0">
              <a:solidFill>
                <a:srgbClr val="0F4761"/>
              </a:solidFill>
              <a:latin typeface="Aptos Display" panose="020B0004020202020204" pitchFamily="34" charset="0"/>
            </a:endParaRPr>
          </a:p>
          <a:p>
            <a:pPr marL="342900" indent="-342900" algn="just">
              <a:spcBef>
                <a:spcPts val="1200"/>
              </a:spcBef>
              <a:buAutoNum type="arabicPeriod"/>
            </a:pPr>
            <a:endParaRPr lang="en-US" dirty="0">
              <a:solidFill>
                <a:srgbClr val="0F4761"/>
              </a:solidFill>
              <a:latin typeface="Aptos Display" panose="020B000402020202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lang="el-GR" dirty="0">
              <a:solidFill>
                <a:srgbClr val="0F4761"/>
              </a:solidFill>
              <a:latin typeface="Aptos Display" panose="020B000402020202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p:txBody>
      </p:sp>
      <p:pic>
        <p:nvPicPr>
          <p:cNvPr id="9" name="Εικόνα 8" descr="visual_id_ESPA">
            <a:extLst>
              <a:ext uri="{FF2B5EF4-FFF2-40B4-BE49-F238E27FC236}">
                <a16:creationId xmlns:a16="http://schemas.microsoft.com/office/drawing/2014/main" id="{4C87A356-9F89-9790-F4E7-CEDC5BA170B9}"/>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B91C0FBC-FF37-BA8B-92AB-BADDA8B23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2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DF542CD-817A-AFDA-9D21-DEFF6829B64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79DD4F7-F8AB-88B9-3EE7-D38A41F4491C}"/>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01D49D69-6E9F-4D51-1C06-564A4779F0CB}"/>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4904A2F3-F10E-AD97-A2BD-56A923457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14444BF1-CAD8-3058-4B3B-2B22E9262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0AB693B-3C51-184A-A533-99BA9AD7682B}"/>
              </a:ext>
            </a:extLst>
          </p:cNvPr>
          <p:cNvSpPr txBox="1"/>
          <p:nvPr/>
        </p:nvSpPr>
        <p:spPr>
          <a:xfrm>
            <a:off x="1313602" y="706795"/>
            <a:ext cx="10392897" cy="1354217"/>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lang="el-GR" dirty="0">
                <a:solidFill>
                  <a:srgbClr val="0F4761"/>
                </a:solidFill>
                <a:latin typeface="Aptos Display" panose="020B0004020202020204" pitchFamily="34" charset="0"/>
              </a:rPr>
              <a:t>Γ</a:t>
            </a:r>
            <a:r>
              <a:rPr kumimoji="0" lang="el-GR" sz="1800" b="0" i="0" u="none" strike="noStrike" kern="1200" cap="none" spc="0" normalizeH="0" baseline="0" noProof="0" dirty="0" err="1">
                <a:ln>
                  <a:noFill/>
                </a:ln>
                <a:solidFill>
                  <a:srgbClr val="0F4761"/>
                </a:solidFill>
                <a:effectLst/>
                <a:uLnTx/>
                <a:uFillTx/>
                <a:latin typeface="Aptos Display" panose="020B0004020202020204" pitchFamily="34" charset="0"/>
                <a:ea typeface="+mn-ea"/>
                <a:cs typeface="+mn-cs"/>
              </a:rPr>
              <a:t>ια</a:t>
            </a:r>
            <a:r>
              <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την Περιφέρεια Ανατολικής Μακεδονίας Θράκης, το Υπουργείο Υγείας, μέσω της Επιτελικής Δομής ΕΣΠΑ Υπουργείου Υγείας, πρότεινε την εξειδίκευση των ακόλουθων επί μέρους δράσεων, όπως περιλαμβάνονται στην αρ. πρωτ. δ2α/Γ.Π.35231/2-8-2024 (ΑΔΑ: 6ΩΔ4465ΦΥΟ-Η2Ξ) απόφαση έγκρισης σκοπιμότητας, ως εξής:</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p:txBody>
      </p:sp>
      <p:pic>
        <p:nvPicPr>
          <p:cNvPr id="9" name="Εικόνα 8" descr="visual_id_ESPA">
            <a:extLst>
              <a:ext uri="{FF2B5EF4-FFF2-40B4-BE49-F238E27FC236}">
                <a16:creationId xmlns:a16="http://schemas.microsoft.com/office/drawing/2014/main" id="{44A9231A-F653-ACC2-02B3-2F7B1288E57A}"/>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BE9F67C1-D583-B6A3-030E-9137F1837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Πίνακας 10">
            <a:extLst>
              <a:ext uri="{FF2B5EF4-FFF2-40B4-BE49-F238E27FC236}">
                <a16:creationId xmlns:a16="http://schemas.microsoft.com/office/drawing/2014/main" id="{980A58E4-0AD8-3DD1-65FA-618EF943DA6F}"/>
              </a:ext>
            </a:extLst>
          </p:cNvPr>
          <p:cNvGraphicFramePr>
            <a:graphicFrameLocks noGrp="1"/>
          </p:cNvGraphicFramePr>
          <p:nvPr>
            <p:extLst>
              <p:ext uri="{D42A27DB-BD31-4B8C-83A1-F6EECF244321}">
                <p14:modId xmlns:p14="http://schemas.microsoft.com/office/powerpoint/2010/main" val="3994333650"/>
              </p:ext>
            </p:extLst>
          </p:nvPr>
        </p:nvGraphicFramePr>
        <p:xfrm>
          <a:off x="951722" y="2090057"/>
          <a:ext cx="10898156" cy="3983089"/>
        </p:xfrm>
        <a:graphic>
          <a:graphicData uri="http://schemas.openxmlformats.org/drawingml/2006/table">
            <a:tbl>
              <a:tblPr firstRow="1" firstCol="1" bandRow="1"/>
              <a:tblGrid>
                <a:gridCol w="709809">
                  <a:extLst>
                    <a:ext uri="{9D8B030D-6E8A-4147-A177-3AD203B41FA5}">
                      <a16:colId xmlns:a16="http://schemas.microsoft.com/office/drawing/2014/main" val="2808096072"/>
                    </a:ext>
                  </a:extLst>
                </a:gridCol>
                <a:gridCol w="2714583">
                  <a:extLst>
                    <a:ext uri="{9D8B030D-6E8A-4147-A177-3AD203B41FA5}">
                      <a16:colId xmlns:a16="http://schemas.microsoft.com/office/drawing/2014/main" val="353644897"/>
                    </a:ext>
                  </a:extLst>
                </a:gridCol>
                <a:gridCol w="4511612">
                  <a:extLst>
                    <a:ext uri="{9D8B030D-6E8A-4147-A177-3AD203B41FA5}">
                      <a16:colId xmlns:a16="http://schemas.microsoft.com/office/drawing/2014/main" val="3436048813"/>
                    </a:ext>
                  </a:extLst>
                </a:gridCol>
                <a:gridCol w="2962152">
                  <a:extLst>
                    <a:ext uri="{9D8B030D-6E8A-4147-A177-3AD203B41FA5}">
                      <a16:colId xmlns:a16="http://schemas.microsoft.com/office/drawing/2014/main" val="2771623504"/>
                    </a:ext>
                  </a:extLst>
                </a:gridCol>
              </a:tblGrid>
              <a:tr h="368372">
                <a:tc>
                  <a:txBody>
                    <a:bodyPr/>
                    <a:lstStyle/>
                    <a:p>
                      <a:pPr algn="just">
                        <a:lnSpc>
                          <a:spcPct val="150000"/>
                        </a:lnSpc>
                        <a:spcBef>
                          <a:spcPts val="1200"/>
                        </a:spcBef>
                        <a:buNone/>
                      </a:pPr>
                      <a:r>
                        <a:rPr lang="el-GR" sz="900" b="1">
                          <a:effectLst/>
                          <a:latin typeface="Calibri" panose="020F0502020204030204" pitchFamily="34" charset="0"/>
                          <a:ea typeface="Times New Roman" panose="02020603050405020304" pitchFamily="18" charset="0"/>
                          <a:cs typeface="Times New Roman" panose="02020603050405020304" pitchFamily="18" charset="0"/>
                        </a:rPr>
                        <a:t> </a:t>
                      </a:r>
                      <a:endParaRPr lang="el-GR" sz="80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Bef>
                          <a:spcPts val="1200"/>
                        </a:spcBef>
                        <a:buNone/>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Άξονας</a:t>
                      </a:r>
                      <a:endParaRPr lang="el-GR" sz="80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Bef>
                          <a:spcPts val="1200"/>
                        </a:spcBef>
                        <a:buNone/>
                      </a:pPr>
                      <a:r>
                        <a:rPr lang="el-GR"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Προτεινόμενη Δράση</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Bef>
                          <a:spcPts val="1200"/>
                        </a:spcBef>
                        <a:buNone/>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Π/Υ (3ετούς λειτουργίας)</a:t>
                      </a:r>
                      <a:endParaRPr lang="el-GR" sz="80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083498312"/>
                  </a:ext>
                </a:extLst>
              </a:tr>
              <a:tr h="952343">
                <a:tc>
                  <a:txBody>
                    <a:bodyPr/>
                    <a:lstStyle/>
                    <a:p>
                      <a:pPr marL="36195" algn="just">
                        <a:buNone/>
                      </a:pPr>
                      <a:r>
                        <a:rPr lang="el-GR" sz="900" b="1">
                          <a:effectLst/>
                          <a:latin typeface="Calibri" panose="020F0502020204030204" pitchFamily="34" charset="0"/>
                          <a:ea typeface="Times New Roman" panose="02020603050405020304" pitchFamily="18" charset="0"/>
                        </a:rPr>
                        <a:t>1</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195" algn="ctr">
                        <a:buNone/>
                      </a:pPr>
                      <a:r>
                        <a:rPr lang="el-GR" sz="900" dirty="0">
                          <a:effectLst/>
                          <a:latin typeface="Calibri" panose="020F0502020204030204" pitchFamily="34" charset="0"/>
                          <a:ea typeface="Times New Roman" panose="02020603050405020304" pitchFamily="18" charset="0"/>
                        </a:rPr>
                        <a:t>Θεραπεία</a:t>
                      </a:r>
                      <a:endParaRPr lang="el-GR" sz="1000" dirty="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Ίδρυση και λειτουργία Συνδυαστικής Μονάδας Αντιμετώπισης αλκοόλ και άλλων εξαρτήσεων στην Ξάνθη</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1.364.000,00 €</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629107"/>
                  </a:ext>
                </a:extLst>
              </a:tr>
              <a:tr h="1730972">
                <a:tc>
                  <a:txBody>
                    <a:bodyPr/>
                    <a:lstStyle/>
                    <a:p>
                      <a:pPr marL="36195" algn="just">
                        <a:buNone/>
                      </a:pPr>
                      <a:r>
                        <a:rPr lang="el-GR" sz="900" b="1">
                          <a:effectLst/>
                          <a:latin typeface="Calibri" panose="020F0502020204030204" pitchFamily="34" charset="0"/>
                          <a:ea typeface="Times New Roman" panose="02020603050405020304" pitchFamily="18" charset="0"/>
                        </a:rPr>
                        <a:t>2</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195" algn="ctr">
                        <a:buNone/>
                      </a:pPr>
                      <a:r>
                        <a:rPr lang="el-GR" sz="900" dirty="0">
                          <a:effectLst/>
                          <a:latin typeface="Calibri" panose="020F0502020204030204" pitchFamily="34" charset="0"/>
                          <a:ea typeface="Times New Roman" panose="02020603050405020304" pitchFamily="18" charset="0"/>
                        </a:rPr>
                        <a:t>Θεραπεία</a:t>
                      </a:r>
                      <a:endParaRPr lang="el-GR" sz="1000" dirty="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Ίδρυση και λειτουργία Πολυδύναμου Κέντρου για την αντιμετώπιση των εξαρτήσεων από αλκοόλ και άλλες νόμιμες ουσίες, </a:t>
                      </a:r>
                      <a:r>
                        <a:rPr lang="el-GR" sz="900" dirty="0" err="1">
                          <a:effectLst/>
                          <a:latin typeface="Calibri" panose="020F0502020204030204" pitchFamily="34" charset="0"/>
                          <a:ea typeface="Times New Roman" panose="02020603050405020304" pitchFamily="18" charset="0"/>
                          <a:cs typeface="Times New Roman" panose="02020603050405020304" pitchFamily="18" charset="0"/>
                        </a:rPr>
                        <a:t>εξαρτητικών</a:t>
                      </a:r>
                      <a:r>
                        <a:rPr lang="el-GR" sz="900" dirty="0">
                          <a:effectLst/>
                          <a:latin typeface="Calibri" panose="020F0502020204030204" pitchFamily="34" charset="0"/>
                          <a:ea typeface="Times New Roman" panose="02020603050405020304" pitchFamily="18" charset="0"/>
                          <a:cs typeface="Times New Roman" panose="02020603050405020304" pitchFamily="18" charset="0"/>
                        </a:rPr>
                        <a:t> συμπεριφορών για νεαρούς ενήλικες και εφήβους στην Καβάλα</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974.000,00 €</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68328"/>
                  </a:ext>
                </a:extLst>
              </a:tr>
              <a:tr h="368372">
                <a:tc>
                  <a:txBody>
                    <a:bodyPr/>
                    <a:lstStyle/>
                    <a:p>
                      <a:pPr marL="36195" algn="just">
                        <a:buNone/>
                      </a:pPr>
                      <a:r>
                        <a:rPr lang="el-GR" sz="900" b="1">
                          <a:effectLst/>
                          <a:latin typeface="Calibri" panose="020F0502020204030204" pitchFamily="34" charset="0"/>
                          <a:ea typeface="Times New Roman" panose="02020603050405020304" pitchFamily="18" charset="0"/>
                        </a:rPr>
                        <a:t>3</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195" algn="ctr">
                        <a:buNone/>
                      </a:pPr>
                      <a:r>
                        <a:rPr lang="el-GR" sz="900">
                          <a:effectLst/>
                          <a:latin typeface="Calibri" panose="020F0502020204030204" pitchFamily="34" charset="0"/>
                          <a:ea typeface="Times New Roman" panose="02020603050405020304" pitchFamily="18" charset="0"/>
                        </a:rPr>
                        <a:t>Μείωση Βλάβης</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a:effectLst/>
                          <a:latin typeface="Calibri" panose="020F0502020204030204" pitchFamily="34" charset="0"/>
                          <a:ea typeface="Times New Roman" panose="02020603050405020304" pitchFamily="18" charset="0"/>
                          <a:cs typeface="Times New Roman" panose="02020603050405020304" pitchFamily="18" charset="0"/>
                        </a:rPr>
                        <a:t>Κινητή Μονάδα Παρέμβασης στην Καβάλα</a:t>
                      </a:r>
                      <a:endParaRPr lang="el-GR" sz="80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984.000,00 € </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864486"/>
                  </a:ext>
                </a:extLst>
              </a:tr>
              <a:tr h="563030">
                <a:tc>
                  <a:txBody>
                    <a:bodyPr/>
                    <a:lstStyle/>
                    <a:p>
                      <a:pPr marL="36195" algn="just">
                        <a:buNone/>
                      </a:pPr>
                      <a:r>
                        <a:rPr lang="el-GR" sz="900" b="1">
                          <a:effectLst/>
                          <a:latin typeface="Calibri" panose="020F0502020204030204" pitchFamily="34" charset="0"/>
                          <a:ea typeface="Times New Roman" panose="02020603050405020304" pitchFamily="18" charset="0"/>
                        </a:rPr>
                        <a:t>4</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195" algn="ctr">
                        <a:buNone/>
                      </a:pPr>
                      <a:r>
                        <a:rPr lang="el-GR" sz="900">
                          <a:effectLst/>
                          <a:latin typeface="Calibri" panose="020F0502020204030204" pitchFamily="34" charset="0"/>
                          <a:ea typeface="Times New Roman" panose="02020603050405020304" pitchFamily="18" charset="0"/>
                        </a:rPr>
                        <a:t>Θεραπεία</a:t>
                      </a:r>
                      <a:endParaRPr lang="el-GR" sz="1000">
                        <a:effectLst/>
                        <a:latin typeface="Times New Roman" panose="02020603050405020304" pitchFamily="18" charset="0"/>
                        <a:ea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a:effectLst/>
                          <a:latin typeface="Calibri" panose="020F0502020204030204" pitchFamily="34" charset="0"/>
                          <a:ea typeface="Times New Roman" panose="02020603050405020304" pitchFamily="18" charset="0"/>
                          <a:cs typeface="Times New Roman" panose="02020603050405020304" pitchFamily="18" charset="0"/>
                        </a:rPr>
                        <a:t>Ίδρυση και λειτουργία Πολυδύναμου Κέντρου στην Κομοτηνή</a:t>
                      </a:r>
                      <a:endParaRPr lang="el-GR" sz="80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1200"/>
                        </a:spcBef>
                        <a:buNone/>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974.000,00 €</a:t>
                      </a:r>
                      <a:endParaRPr lang="el-GR"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996" marR="57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6406487"/>
                  </a:ext>
                </a:extLst>
              </a:tr>
            </a:tbl>
          </a:graphicData>
        </a:graphic>
      </p:graphicFrame>
    </p:spTree>
    <p:extLst>
      <p:ext uri="{BB962C8B-B14F-4D97-AF65-F5344CB8AC3E}">
        <p14:creationId xmlns:p14="http://schemas.microsoft.com/office/powerpoint/2010/main" val="29055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28A395F-7C3D-BF46-DFC5-972C39DD2AB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F47C5EB-046B-9E31-3ADE-F1B96BFF8A2B}"/>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E05EBD4E-0724-9ACF-DBC2-50499BC7BE52}"/>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D4082043-8147-15B9-C3B3-3329CEAE8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767D469F-587D-665F-B4A0-B30579F4E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B0ADDA9-166E-13E6-E1E9-C9932AB84B45}"/>
              </a:ext>
            </a:extLst>
          </p:cNvPr>
          <p:cNvSpPr txBox="1"/>
          <p:nvPr/>
        </p:nvSpPr>
        <p:spPr>
          <a:xfrm>
            <a:off x="1166070" y="665952"/>
            <a:ext cx="10108734" cy="595547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l-GR"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Προτεραιότητα 4</a:t>
            </a:r>
            <a:r>
              <a:rPr kumimoji="0" lang="en-US"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a:t>
            </a:r>
            <a:r>
              <a:rPr kumimoji="0" lang="el-GR" sz="1800" b="1" i="0" u="sng" strike="noStrike" kern="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Κοινωνική Ενσωμάτωση και αντιμετώπιση της φτώχειας (ΕΚΤ+)</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l-GR" sz="1800" b="1"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Ειδικός Στόχος ESO4.11. </a:t>
            </a:r>
            <a:r>
              <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a:t>
            </a:r>
            <a:r>
              <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Ενίσχυση της ισότιμης και έγκαιρης πρόσβασης σε ποιοτικές, βιώσιμες και οικονομικά προσιτές υπηρεσίες, συμπεριλαμβανομένων υπηρεσιών που προάγουν την πρόσβαση σε στέγαση και φροντίδα με επίκεντρο τον άνθρωπο, συμπεριλαμβανομένης της υγειονομικής περίθαλψης εκσυγχρονισμός των συστημάτων κοινωνικής προστασίας, συμπεριλαμβανομένης της προώθησης της πρόσβασης στην κοινωνική προστασία, με ειδική έμφαση στα παιδιά και στις μειονεκτούσες ομάδες· βελτίωση της προσβασιμότητας, μεταξύ άλλων για τα άτομα με αναπηρίες, της αποτελεσματικότητας και της ανθεκτικότητας των συστημάτων υγειονομικής περίθαλψης και των υπηρεσιών μακροχρόνιας περίθαλψης</a:t>
            </a:r>
          </a:p>
          <a:p>
            <a:pPr marR="0" lvl="0" algn="just" defTabSz="914400" rtl="0" eaLnBrk="1" fontAlgn="auto" latinLnBrk="0" hangingPunct="1">
              <a:lnSpc>
                <a:spcPct val="100000"/>
              </a:lnSpc>
              <a:spcBef>
                <a:spcPts val="1200"/>
              </a:spcBef>
              <a:spcAft>
                <a:spcPts val="0"/>
              </a:spcAft>
              <a:buClrTx/>
              <a:buSzTx/>
              <a:tabLst/>
              <a:defRPr/>
            </a:pPr>
            <a:r>
              <a:rPr kumimoji="0" lang="el-GR" sz="1800" b="1"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2.  Δράση ESO4.11.θ. </a:t>
            </a:r>
            <a:r>
              <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a:t>
            </a:r>
            <a:r>
              <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a:t>
            </a:r>
            <a:r>
              <a:rPr lang="el-GR" sz="1800" kern="0" dirty="0">
                <a:effectLst/>
                <a:latin typeface="Arial" panose="020B0604020202020204" pitchFamily="34" charset="0"/>
                <a:ea typeface="Times New Roman" panose="02020603050405020304" pitchFamily="18" charset="0"/>
              </a:rPr>
              <a:t>Ενίσχυση υπηρεσιών πρωτοβάθμιας φροντίδας υγείας, (Τοπικές Ομάδες Υγείας-ΤΟΜΥ) </a:t>
            </a:r>
            <a:r>
              <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a:t>
            </a:r>
            <a:r>
              <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π/υ 10.500.000 €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28η Εξειδίκευση – Απόφαση Περιφερειάρχη ΑΜΘ </a:t>
            </a:r>
            <a:r>
              <a:rPr kumimoji="0" lang="el-GR" sz="1800" i="0" u="none" strike="noStrike" kern="1200" cap="none" spc="0" normalizeH="0" baseline="0" noProof="0" dirty="0" err="1">
                <a:ln>
                  <a:noFill/>
                </a:ln>
                <a:solidFill>
                  <a:srgbClr val="0F4761"/>
                </a:solidFill>
                <a:effectLst/>
                <a:uLnTx/>
                <a:uFillTx/>
                <a:latin typeface="Aptos Display" panose="020B0004020202020204" pitchFamily="34" charset="0"/>
                <a:ea typeface="+mn-ea"/>
                <a:cs typeface="+mn-cs"/>
              </a:rPr>
              <a:t>α.π.</a:t>
            </a:r>
            <a:r>
              <a:rPr kumimoji="0" lang="el-GR" sz="180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rPr>
              <a:t> 2072/25-04-2025)</a:t>
            </a:r>
            <a:endParaRPr kumimoji="0" lang="en-US" sz="180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Δικαιούχος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l-GR" sz="1800" kern="0" dirty="0">
                <a:effectLst/>
                <a:latin typeface="Arial" panose="020B0604020202020204" pitchFamily="34" charset="0"/>
                <a:ea typeface="Times New Roman" panose="02020603050405020304" pitchFamily="18" charset="0"/>
              </a:rPr>
              <a:t>Επιτελική Δομή ΕΣΠΑ Υπουργείου Υγείας</a:t>
            </a: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p:txBody>
      </p:sp>
      <p:pic>
        <p:nvPicPr>
          <p:cNvPr id="9" name="Εικόνα 8" descr="visual_id_ESPA">
            <a:extLst>
              <a:ext uri="{FF2B5EF4-FFF2-40B4-BE49-F238E27FC236}">
                <a16:creationId xmlns:a16="http://schemas.microsoft.com/office/drawing/2014/main" id="{D97729A7-A206-9006-FAAE-990A39982D72}"/>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7DC8566A-6C5C-27E1-634F-CB6FFE2C8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4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0FD1AEE-4C66-9F9D-B058-E0D64E9400A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6A47375-4CCF-EBA8-CCD2-FF358F92A63C}"/>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64DE76EE-5B6B-5DD7-CD0F-14CA691B6890}"/>
              </a:ext>
            </a:extLst>
          </p:cNvPr>
          <p:cNvSpPr txBox="1"/>
          <p:nvPr/>
        </p:nvSpPr>
        <p:spPr>
          <a:xfrm>
            <a:off x="364576" y="1149894"/>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87F05060-4FB2-7E90-A725-392B8A6C7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5D8B96FD-7813-B078-8943-D1D31F608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675C66-E453-2B5B-EA22-2C98B6410F10}"/>
              </a:ext>
            </a:extLst>
          </p:cNvPr>
          <p:cNvSpPr txBox="1"/>
          <p:nvPr/>
        </p:nvSpPr>
        <p:spPr>
          <a:xfrm>
            <a:off x="1166070" y="665952"/>
            <a:ext cx="10108734" cy="667875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 και ΚΡΙΤΗΡΙΑ ΕΠΙΛΟΓΗΣ ΠΡΑΞΕΩΝ </a:t>
            </a:r>
          </a:p>
          <a:p>
            <a:pPr algn="just">
              <a:lnSpc>
                <a:spcPct val="150000"/>
              </a:lnSpc>
              <a:spcBef>
                <a:spcPts val="1200"/>
              </a:spcBef>
              <a:buNone/>
            </a:pPr>
            <a:r>
              <a:rPr lang="el-GR" sz="1800" dirty="0">
                <a:effectLst/>
                <a:latin typeface="Arial" panose="020B0604020202020204" pitchFamily="34" charset="0"/>
                <a:ea typeface="Times New Roman" panose="02020603050405020304" pitchFamily="18" charset="0"/>
                <a:cs typeface="Aptos" panose="020B0004020202020204" pitchFamily="34" charset="0"/>
              </a:rPr>
              <a:t>Από τις υφιστάμενες 7 ΤΟΜΥ στην Περιφέρεια ΑΜΘ συνέχισαν να συγχρηματοδοτούνται στην ΠΠ 2021-2027 </a:t>
            </a:r>
            <a:r>
              <a:rPr lang="en-US" dirty="0">
                <a:latin typeface="Arial" panose="020B0604020202020204" pitchFamily="34" charset="0"/>
                <a:ea typeface="Times New Roman" panose="02020603050405020304" pitchFamily="18" charset="0"/>
                <a:cs typeface="Aptos" panose="020B0004020202020204" pitchFamily="34" charset="0"/>
              </a:rPr>
              <a:t>:</a:t>
            </a:r>
            <a:endParaRPr lang="el-GR" dirty="0">
              <a:latin typeface="Arial" panose="020B0604020202020204" pitchFamily="34" charset="0"/>
              <a:ea typeface="Times New Roman" panose="02020603050405020304" pitchFamily="18" charset="0"/>
              <a:cs typeface="Aptos" panose="020B0004020202020204" pitchFamily="34" charset="0"/>
            </a:endParaRPr>
          </a:p>
          <a:p>
            <a:pPr algn="just">
              <a:lnSpc>
                <a:spcPct val="150000"/>
              </a:lnSpc>
              <a:spcBef>
                <a:spcPts val="1200"/>
              </a:spcBef>
              <a:buNone/>
            </a:pPr>
            <a:r>
              <a:rPr lang="el-GR" dirty="0">
                <a:latin typeface="Arial" panose="020B0604020202020204" pitchFamily="34" charset="0"/>
                <a:ea typeface="Times New Roman" panose="02020603050405020304" pitchFamily="18" charset="0"/>
                <a:cs typeface="Aptos" panose="020B0004020202020204" pitchFamily="34" charset="0"/>
              </a:rPr>
              <a:t>Οι παρακάτω 5 ΤΟΜΥ</a:t>
            </a:r>
            <a:endParaRPr lang="en-US" dirty="0">
              <a:latin typeface="Arial" panose="020B0604020202020204" pitchFamily="34" charset="0"/>
              <a:ea typeface="Times New Roman" panose="02020603050405020304" pitchFamily="18" charset="0"/>
              <a:cs typeface="Aptos" panose="020B0004020202020204" pitchFamily="34" charset="0"/>
            </a:endParaRPr>
          </a:p>
          <a:p>
            <a:pPr marL="342900" indent="-342900" algn="just">
              <a:buAutoNum type="arabicPeriod"/>
            </a:pPr>
            <a:r>
              <a:rPr lang="en-US" sz="1800" dirty="0">
                <a:effectLst/>
                <a:latin typeface="Arial" panose="020B0604020202020204" pitchFamily="34" charset="0"/>
                <a:ea typeface="Times New Roman" panose="02020603050405020304" pitchFamily="18" charset="0"/>
                <a:cs typeface="Aptos" panose="020B0004020202020204" pitchFamily="34" charset="0"/>
              </a:rPr>
              <a:t>1</a:t>
            </a:r>
            <a:r>
              <a:rPr lang="el-GR" sz="1800" baseline="30000" dirty="0">
                <a:effectLst/>
                <a:latin typeface="Arial" panose="020B0604020202020204" pitchFamily="34" charset="0"/>
                <a:ea typeface="Times New Roman" panose="02020603050405020304" pitchFamily="18" charset="0"/>
                <a:cs typeface="Aptos" panose="020B0004020202020204" pitchFamily="34" charset="0"/>
              </a:rPr>
              <a:t>η</a:t>
            </a:r>
            <a:r>
              <a:rPr lang="el-GR" sz="1800" dirty="0">
                <a:effectLst/>
                <a:latin typeface="Arial" panose="020B0604020202020204" pitchFamily="34" charset="0"/>
                <a:ea typeface="Times New Roman" panose="02020603050405020304" pitchFamily="18" charset="0"/>
                <a:cs typeface="Aptos" panose="020B0004020202020204" pitchFamily="34" charset="0"/>
              </a:rPr>
              <a:t> ΤΟΜΥ Δήμου Καβάλας</a:t>
            </a:r>
          </a:p>
          <a:p>
            <a:pPr marL="342900" marR="0" lvl="0" indent="-342900" algn="just" defTabSz="914400" rtl="0" eaLnBrk="1" fontAlgn="auto" latinLnBrk="0" hangingPunct="1">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1</a:t>
            </a:r>
            <a:r>
              <a:rPr kumimoji="0" lang="el-GR" sz="18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η</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ΤΟΜΥ Δήμου Αλεξανδρούπολης</a:t>
            </a:r>
          </a:p>
          <a:p>
            <a:pPr marL="342900" marR="0" lvl="0" indent="-342900" algn="just" defTabSz="914400" rtl="0" eaLnBrk="1" fontAlgn="auto" latinLnBrk="0" hangingPunct="1">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1</a:t>
            </a:r>
            <a:r>
              <a:rPr kumimoji="0" lang="el-GR" sz="18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η</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ΤΟΜΥ Δήμου Κομοτηνής</a:t>
            </a:r>
          </a:p>
          <a:p>
            <a:pPr marL="342900" marR="0" lvl="0" indent="-342900" algn="just" defTabSz="914400" rtl="0" eaLnBrk="1" fontAlgn="auto" latinLnBrk="0" hangingPunct="1">
              <a:spcAft>
                <a:spcPts val="0"/>
              </a:spcAft>
              <a:buClrTx/>
              <a:buSzTx/>
              <a:buFontTx/>
              <a:buAutoNum type="arabicPeriod"/>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2</a:t>
            </a:r>
            <a:r>
              <a:rPr kumimoji="0" lang="el-GR" sz="18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η</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ΤΟΜΥ Δήμου Κομοτηνής</a:t>
            </a:r>
          </a:p>
          <a:p>
            <a:pPr marL="342900" marR="0" lvl="0" indent="-342900" algn="just" defTabSz="914400" rtl="0" eaLnBrk="1" fontAlgn="auto" latinLnBrk="0" hangingPunct="1">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1</a:t>
            </a:r>
            <a:r>
              <a:rPr kumimoji="0" lang="el-GR" sz="18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η</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 ΤΟΜΥ Δήμου Ξάνθης</a:t>
            </a:r>
          </a:p>
          <a:p>
            <a:pPr marR="0" lvl="0" algn="just" defTabSz="914400" rtl="0" eaLnBrk="1" fontAlgn="auto" latinLnBrk="0" hangingPunct="1">
              <a:spcAft>
                <a:spcPts val="0"/>
              </a:spcAft>
              <a:buClrTx/>
              <a:buSzTx/>
              <a:tabLst/>
              <a:defRPr/>
            </a:pPr>
            <a:r>
              <a:rPr lang="el-GR" dirty="0">
                <a:solidFill>
                  <a:prstClr val="black"/>
                </a:solidFill>
                <a:latin typeface="Arial" panose="020B0604020202020204" pitchFamily="34" charset="0"/>
                <a:ea typeface="Times New Roman" panose="02020603050405020304" pitchFamily="18" charset="0"/>
                <a:cs typeface="Aptos" panose="020B0004020202020204" pitchFamily="34" charset="0"/>
              </a:rPr>
              <a:t>έως 31-12-2024 </a:t>
            </a:r>
          </a:p>
          <a:p>
            <a:pPr marR="0" lvl="0" algn="just" defTabSz="914400" rtl="0" eaLnBrk="1" fontAlgn="auto" latinLnBrk="0" hangingPunct="1">
              <a:spcAft>
                <a:spcPts val="0"/>
              </a:spcAft>
              <a:buClrTx/>
              <a:buSzTx/>
              <a:tabLst/>
              <a:defRPr/>
            </a:pPr>
            <a:endParaRPr lang="el-GR" dirty="0">
              <a:solidFill>
                <a:prstClr val="black"/>
              </a:solidFill>
              <a:latin typeface="Arial" panose="020B0604020202020204" pitchFamily="34" charset="0"/>
              <a:ea typeface="Times New Roman" panose="02020603050405020304" pitchFamily="18" charset="0"/>
              <a:cs typeface="Aptos" panose="020B0004020202020204" pitchFamily="34" charset="0"/>
            </a:endParaRPr>
          </a:p>
          <a:p>
            <a:pPr marR="0" lvl="0" algn="just" defTabSz="914400" rtl="0" eaLnBrk="1" fontAlgn="auto" latinLnBrk="0" hangingPunct="1">
              <a:spcAft>
                <a:spcPts val="0"/>
              </a:spcAft>
              <a:buClrTx/>
              <a:buSzTx/>
              <a:tabLst/>
              <a:defRPr/>
            </a:pPr>
            <a:r>
              <a:rPr lang="el-GR" dirty="0">
                <a:solidFill>
                  <a:prstClr val="black"/>
                </a:solidFill>
                <a:latin typeface="Arial" panose="020B0604020202020204" pitchFamily="34" charset="0"/>
                <a:ea typeface="Times New Roman" panose="02020603050405020304" pitchFamily="18" charset="0"/>
                <a:cs typeface="Aptos" panose="020B0004020202020204" pitchFamily="34" charset="0"/>
              </a:rPr>
              <a:t>και 2 ΤΟΜΥ </a:t>
            </a:r>
            <a:r>
              <a:rPr lang="en-US" dirty="0">
                <a:solidFill>
                  <a:prstClr val="black"/>
                </a:solidFill>
                <a:latin typeface="Arial" panose="020B0604020202020204" pitchFamily="34" charset="0"/>
                <a:ea typeface="Times New Roman" panose="02020603050405020304" pitchFamily="18" charset="0"/>
                <a:cs typeface="Aptos" panose="020B0004020202020204" pitchFamily="34" charset="0"/>
              </a:rPr>
              <a:t>:</a:t>
            </a:r>
            <a:endParaRPr lang="de-DE" dirty="0">
              <a:solidFill>
                <a:prstClr val="black"/>
              </a:solidFill>
              <a:latin typeface="Arial" panose="020B0604020202020204" pitchFamily="34" charset="0"/>
              <a:ea typeface="Times New Roman" panose="02020603050405020304" pitchFamily="18" charset="0"/>
              <a:cs typeface="Aptos" panose="020B0004020202020204" pitchFamily="34" charset="0"/>
            </a:endParaRPr>
          </a:p>
          <a:p>
            <a:pPr marL="342900" marR="0" lvl="0" indent="-342900" algn="just" defTabSz="914400" rtl="0" eaLnBrk="1" fontAlgn="auto" latinLnBrk="0" hangingPunct="1">
              <a:spcAft>
                <a:spcPts val="0"/>
              </a:spcAft>
              <a:buClrTx/>
              <a:buSzTx/>
              <a:buAutoNum type="arabicPeriod"/>
              <a:tabLst/>
              <a:defRPr/>
            </a:pPr>
            <a:r>
              <a:rPr lang="en-US" dirty="0">
                <a:solidFill>
                  <a:prstClr val="black"/>
                </a:solidFill>
                <a:latin typeface="Arial" panose="020B0604020202020204" pitchFamily="34" charset="0"/>
                <a:ea typeface="Times New Roman" panose="02020603050405020304" pitchFamily="18" charset="0"/>
                <a:cs typeface="Aptos" panose="020B0004020202020204" pitchFamily="34" charset="0"/>
              </a:rPr>
              <a:t>2</a:t>
            </a:r>
            <a:r>
              <a:rPr lang="el-GR" baseline="30000" dirty="0">
                <a:solidFill>
                  <a:prstClr val="black"/>
                </a:solidFill>
                <a:latin typeface="Arial" panose="020B0604020202020204" pitchFamily="34" charset="0"/>
                <a:ea typeface="Times New Roman" panose="02020603050405020304" pitchFamily="18" charset="0"/>
                <a:cs typeface="Aptos" panose="020B0004020202020204" pitchFamily="34" charset="0"/>
              </a:rPr>
              <a:t>η</a:t>
            </a:r>
            <a:r>
              <a:rPr lang="el-GR" dirty="0">
                <a:solidFill>
                  <a:prstClr val="black"/>
                </a:solidFill>
                <a:latin typeface="Arial" panose="020B0604020202020204" pitchFamily="34" charset="0"/>
                <a:ea typeface="Times New Roman" panose="02020603050405020304" pitchFamily="18" charset="0"/>
                <a:cs typeface="Aptos" panose="020B0004020202020204" pitchFamily="34" charset="0"/>
              </a:rPr>
              <a:t> ΤΟΜΥ Δήμου Ξάνθης</a:t>
            </a:r>
          </a:p>
          <a:p>
            <a:pPr marL="342900" marR="0" lvl="0" indent="-342900" algn="just" defTabSz="914400" rtl="0" eaLnBrk="1" fontAlgn="auto" latinLnBrk="0" hangingPunct="1">
              <a:spcAft>
                <a:spcPts val="0"/>
              </a:spcAft>
              <a:buClrTx/>
              <a:buSzTx/>
              <a:buAutoNum type="arabicPeriod"/>
              <a:tabLst/>
              <a:defRPr/>
            </a:pPr>
            <a:r>
              <a:rPr lang="el-GR" dirty="0">
                <a:solidFill>
                  <a:prstClr val="black"/>
                </a:solidFill>
                <a:latin typeface="Arial" panose="020B0604020202020204" pitchFamily="34" charset="0"/>
                <a:ea typeface="Times New Roman" panose="02020603050405020304" pitchFamily="18" charset="0"/>
                <a:cs typeface="Aptos" panose="020B0004020202020204" pitchFamily="34" charset="0"/>
              </a:rPr>
              <a:t>1</a:t>
            </a:r>
            <a:r>
              <a:rPr lang="el-GR" baseline="30000" dirty="0">
                <a:solidFill>
                  <a:prstClr val="black"/>
                </a:solidFill>
                <a:latin typeface="Arial" panose="020B0604020202020204" pitchFamily="34" charset="0"/>
                <a:ea typeface="Times New Roman" panose="02020603050405020304" pitchFamily="18" charset="0"/>
                <a:cs typeface="Aptos" panose="020B0004020202020204" pitchFamily="34" charset="0"/>
              </a:rPr>
              <a:t>η</a:t>
            </a:r>
            <a:r>
              <a:rPr lang="el-GR" dirty="0">
                <a:solidFill>
                  <a:prstClr val="black"/>
                </a:solidFill>
                <a:latin typeface="Arial" panose="020B0604020202020204" pitchFamily="34" charset="0"/>
                <a:ea typeface="Times New Roman" panose="02020603050405020304" pitchFamily="18" charset="0"/>
                <a:cs typeface="Aptos" panose="020B0004020202020204" pitchFamily="34" charset="0"/>
              </a:rPr>
              <a:t> ΤΟΜΥ Δήμου Δράμας</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rPr>
              <a:t>έως 31-12-2025 </a:t>
            </a:r>
          </a:p>
          <a:p>
            <a:pPr marL="342900" marR="0" lvl="0" indent="-342900" algn="just" defTabSz="914400" rtl="0" eaLnBrk="1" fontAlgn="auto" latinLnBrk="0" hangingPunct="1">
              <a:spcAft>
                <a:spcPts val="0"/>
              </a:spcAft>
              <a:buClrTx/>
              <a:buSzTx/>
              <a:buFontTx/>
              <a:buAutoNum type="arabicPeriod"/>
              <a:tabLst/>
              <a:defRPr/>
            </a:pPr>
            <a:endPar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endParaRPr>
          </a:p>
          <a:p>
            <a:pPr marL="342900" indent="-342900" algn="just">
              <a:lnSpc>
                <a:spcPct val="150000"/>
              </a:lnSpc>
              <a:spcBef>
                <a:spcPts val="1200"/>
              </a:spcBef>
              <a:buAutoNum type="arabicPeriod"/>
            </a:pPr>
            <a:endParaRPr lang="el-GR" sz="1800" dirty="0">
              <a:effectLst/>
              <a:latin typeface="Arial" panose="020B0604020202020204" pitchFamily="34" charset="0"/>
              <a:ea typeface="Times New Roman" panose="02020603050405020304" pitchFamily="18" charset="0"/>
              <a:cs typeface="Aptos" panose="020B000402020202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p:txBody>
      </p:sp>
      <p:pic>
        <p:nvPicPr>
          <p:cNvPr id="9" name="Εικόνα 8" descr="visual_id_ESPA">
            <a:extLst>
              <a:ext uri="{FF2B5EF4-FFF2-40B4-BE49-F238E27FC236}">
                <a16:creationId xmlns:a16="http://schemas.microsoft.com/office/drawing/2014/main" id="{61CD012F-6A53-0263-51CB-5D033E527C16}"/>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53F1FD97-FE68-5527-8292-E7CFFC4A1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6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BE835EC-B1CB-A944-4791-AEDB044F8A3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517D7AA-C18F-066D-4F98-87C7C6E7BFB7}"/>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E5A9A19C-4756-70B6-DF86-B211DB5B407D}"/>
              </a:ext>
            </a:extLst>
          </p:cNvPr>
          <p:cNvSpPr txBox="1"/>
          <p:nvPr/>
        </p:nvSpPr>
        <p:spPr>
          <a:xfrm>
            <a:off x="364576" y="1149894"/>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88122099-9533-616F-C732-30F0CB691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72C35DD8-1170-C845-9697-4F286A98A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C1B20E-7E2F-4CA8-8775-04FBDD9822EB}"/>
              </a:ext>
            </a:extLst>
          </p:cNvPr>
          <p:cNvSpPr txBox="1"/>
          <p:nvPr/>
        </p:nvSpPr>
        <p:spPr>
          <a:xfrm>
            <a:off x="1166070" y="665952"/>
            <a:ext cx="10108734" cy="5139869"/>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 και ΚΡΙΤΗΡΙΑ ΕΠΙΛΟΓΗΣ ΠΡΑΞΕΩΝ </a:t>
            </a:r>
          </a:p>
          <a:p>
            <a:pPr algn="just">
              <a:lnSpc>
                <a:spcPct val="150000"/>
              </a:lnSpc>
              <a:spcBef>
                <a:spcPts val="1200"/>
              </a:spcBef>
            </a:pPr>
            <a:r>
              <a:rPr lang="el-GR" sz="1800" dirty="0">
                <a:effectLst/>
                <a:latin typeface="Arial" panose="020B0604020202020204" pitchFamily="34" charset="0"/>
                <a:ea typeface="Times New Roman" panose="02020603050405020304" pitchFamily="18" charset="0"/>
                <a:cs typeface="Arial" panose="020B0604020202020204" pitchFamily="34" charset="0"/>
              </a:rPr>
              <a:t>Η δράση αφορά στην υποστήριξη της Λειτουργίας </a:t>
            </a:r>
            <a:r>
              <a:rPr lang="el-GR" sz="1800" b="1" dirty="0">
                <a:effectLst/>
                <a:latin typeface="Arial" panose="020B0604020202020204" pitchFamily="34" charset="0"/>
                <a:ea typeface="Times New Roman" panose="02020603050405020304" pitchFamily="18" charset="0"/>
                <a:cs typeface="Arial" panose="020B0604020202020204" pitchFamily="34" charset="0"/>
              </a:rPr>
              <a:t>10 νέων Τοπικών Ομάδων Υγείας</a:t>
            </a:r>
            <a:r>
              <a:rPr lang="el-GR" sz="1800" dirty="0">
                <a:effectLst/>
                <a:latin typeface="Arial" panose="020B0604020202020204" pitchFamily="34" charset="0"/>
                <a:ea typeface="Times New Roman" panose="02020603050405020304" pitchFamily="18" charset="0"/>
                <a:cs typeface="Arial" panose="020B0604020202020204" pitchFamily="34" charset="0"/>
              </a:rPr>
              <a:t> (ΤΟΜΥ) για 5 έτη, οι οποίες παρέχουν καθολική δωρεάν πρόσβαση σε υπηρεσίες ΠΦΥ για το σύνολο του πληθυσμού ευθύνης των χωρίς διακρίσεις και συμβάλλει στη μείωση των ανισοτήτων στην υγεία. Οι ΤΟΜΥ συγκροτούνται, ως διεπιστημονικές ομάδες, με απόφαση του Διοικητή της οικείας Υγειονομικής Περιφέρειας (ΥΠΕ), αποτελούμενες από προσωπικό έως 12 ατόμων, ενισχύοντας και αναβαθμίζοντας, ως αποκεντρωμένες μονάδες τους, το έργο που παρέχεται από τις δημόσιες δομές παροχής υπηρεσιών ΠΦΥ.</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endParaRPr>
          </a:p>
          <a:p>
            <a:pPr marL="342900" marR="0" lvl="0" indent="-342900" algn="just" defTabSz="914400" rtl="0" eaLnBrk="1" fontAlgn="auto" latinLnBrk="0" hangingPunct="1">
              <a:lnSpc>
                <a:spcPct val="150000"/>
              </a:lnSpc>
              <a:spcBef>
                <a:spcPts val="1200"/>
              </a:spcBef>
              <a:spcAft>
                <a:spcPts val="0"/>
              </a:spcAft>
              <a:buClrTx/>
              <a:buSzTx/>
              <a:buFontTx/>
              <a:buAutoNum type="arabicPeriod"/>
              <a:tabLst/>
              <a:defRPr/>
            </a:pPr>
            <a:endPar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ptos" panose="020B000402020202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l-GR" sz="1800" b="0" i="0" u="none" strike="noStrike" kern="1200" cap="none" spc="0" normalizeH="0" baseline="0" noProof="0" dirty="0">
              <a:ln>
                <a:noFill/>
              </a:ln>
              <a:solidFill>
                <a:srgbClr val="0F4761"/>
              </a:solidFill>
              <a:effectLst/>
              <a:uLnTx/>
              <a:uFillTx/>
              <a:latin typeface="Aptos Display" panose="020B0004020202020204" pitchFamily="34" charset="0"/>
              <a:ea typeface="+mn-ea"/>
              <a:cs typeface="+mn-cs"/>
            </a:endParaRPr>
          </a:p>
        </p:txBody>
      </p:sp>
      <p:pic>
        <p:nvPicPr>
          <p:cNvPr id="9" name="Εικόνα 8" descr="visual_id_ESPA">
            <a:extLst>
              <a:ext uri="{FF2B5EF4-FFF2-40B4-BE49-F238E27FC236}">
                <a16:creationId xmlns:a16="http://schemas.microsoft.com/office/drawing/2014/main" id="{8221CEC2-65C6-0188-0EF5-88AE6E3A0ACE}"/>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E48B0A07-3A52-2F92-EF54-8DBBF052C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3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715963"/>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34398"/>
            <a:ext cx="9311780" cy="1015663"/>
          </a:xfrm>
          <a:prstGeom prst="rect">
            <a:avLst/>
          </a:prstGeom>
          <a:noFill/>
        </p:spPr>
        <p:txBody>
          <a:bodyPr wrap="square">
            <a:spAutoFit/>
          </a:bodyPr>
          <a:lstStyle/>
          <a:p>
            <a:pPr algn="ctr">
              <a:spcBef>
                <a:spcPct val="0"/>
              </a:spcBef>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r>
              <a:rPr lang="el-GR" altLang="el-GR" sz="2000" b="1" dirty="0">
                <a:solidFill>
                  <a:srgbClr val="0033CC"/>
                </a:solidFill>
                <a:latin typeface="Calibri" panose="020F0502020204030204" pitchFamily="34" charset="0"/>
                <a:cs typeface="Calibri" panose="020F0502020204030204" pitchFamily="34" charset="0"/>
              </a:rPr>
              <a:t> </a:t>
            </a:r>
          </a:p>
          <a:p>
            <a:pPr algn="ctr">
              <a:spcBef>
                <a:spcPct val="0"/>
              </a:spcBef>
            </a:pPr>
            <a:r>
              <a:rPr lang="el-GR" sz="2000" b="1" dirty="0">
                <a:solidFill>
                  <a:srgbClr val="0033CC"/>
                </a:solidFill>
              </a:rPr>
              <a:t>Άμεση Αξιολόγηση</a:t>
            </a:r>
            <a:endParaRPr lang="en-US" sz="2000" b="1" dirty="0">
              <a:solidFill>
                <a:srgbClr val="0033CC"/>
              </a:solidFill>
            </a:endParaRPr>
          </a:p>
          <a:p>
            <a:pPr algn="ctr" eaLnBrk="1" hangingPunct="1">
              <a:spcBef>
                <a:spcPct val="0"/>
              </a:spcBef>
              <a:buFontTx/>
              <a:buNone/>
            </a:pPr>
            <a:endParaRPr lang="el-GR" altLang="el-GR" sz="2000" b="1" u="sng" dirty="0">
              <a:solidFill>
                <a:srgbClr val="0033CC"/>
              </a:solidFill>
              <a:latin typeface="Calibri" panose="020F0502020204030204" pitchFamily="34" charset="0"/>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ABBA0E6-52C8-96B8-2C7E-6EC907C10425}"/>
              </a:ext>
            </a:extLst>
          </p:cNvPr>
          <p:cNvSpPr txBox="1"/>
          <p:nvPr/>
        </p:nvSpPr>
        <p:spPr>
          <a:xfrm>
            <a:off x="931177" y="1552602"/>
            <a:ext cx="10133973" cy="3893374"/>
          </a:xfrm>
          <a:prstGeom prst="rect">
            <a:avLst/>
          </a:prstGeom>
          <a:noFill/>
        </p:spPr>
        <p:txBody>
          <a:bodyPr wrap="square">
            <a:spAutoFit/>
          </a:bodyPr>
          <a:lstStyle/>
          <a:p>
            <a:pPr algn="ctr" eaLnBrk="1" hangingPunct="1">
              <a:spcBef>
                <a:spcPct val="0"/>
              </a:spcBef>
              <a:buFontTx/>
              <a:buNone/>
            </a:pPr>
            <a:r>
              <a:rPr lang="el-GR" sz="1900" b="1" dirty="0"/>
              <a:t>Στάδιο Α΄: Έλεγχος πληρότητας και </a:t>
            </a:r>
            <a:r>
              <a:rPr lang="el-GR" sz="1900" b="1" dirty="0" err="1"/>
              <a:t>επιλεξιμότητας</a:t>
            </a:r>
            <a:r>
              <a:rPr lang="el-GR" sz="1900" b="1" dirty="0"/>
              <a:t>  πρότασης </a:t>
            </a:r>
            <a:r>
              <a:rPr lang="el-GR" sz="1900" dirty="0"/>
              <a:t>με</a:t>
            </a:r>
            <a:r>
              <a:rPr lang="el-GR" sz="1900" b="1" dirty="0"/>
              <a:t> </a:t>
            </a:r>
            <a:r>
              <a:rPr lang="el-GR" sz="1900" dirty="0">
                <a:effectLst/>
                <a:ea typeface="ArialNarrow"/>
                <a:cs typeface="Times New Roman" panose="02020603050405020304" pitchFamily="18" charset="0"/>
              </a:rPr>
              <a:t>στόχο να διασφαλιστούν, οι ελάχιστες προϋποθέσεις που προβλέπονται στο κανονιστικό πλαίσιο και στην πρόσκληση.</a:t>
            </a:r>
          </a:p>
          <a:p>
            <a:pPr algn="ctr" eaLnBrk="1" hangingPunct="1">
              <a:spcBef>
                <a:spcPct val="0"/>
              </a:spcBef>
              <a:buFontTx/>
              <a:buNone/>
            </a:pPr>
            <a:r>
              <a:rPr lang="el-GR" sz="1900" dirty="0">
                <a:cs typeface="Times New Roman" panose="02020603050405020304" pitchFamily="18" charset="0"/>
              </a:rPr>
              <a:t>εξετάζεται</a:t>
            </a:r>
            <a:endParaRPr lang="el-GR" sz="1900" dirty="0"/>
          </a:p>
          <a:p>
            <a:pPr marL="1714500" lvl="3" indent="-342900">
              <a:spcBef>
                <a:spcPct val="0"/>
              </a:spcBef>
              <a:buFont typeface="+mj-lt"/>
              <a:buAutoNum type="arabicPeriod"/>
            </a:pPr>
            <a:r>
              <a:rPr lang="el-GR" sz="1900" i="0" u="none" strike="noStrike" baseline="0" dirty="0"/>
              <a:t>Εάν ο Δικαιούχος εμπίπτει</a:t>
            </a:r>
            <a:r>
              <a:rPr lang="el-GR" sz="1900" dirty="0"/>
              <a:t> στους Δικαιούχους που ορίζονται στην πρόσκληση.</a:t>
            </a:r>
          </a:p>
          <a:p>
            <a:pPr marL="1714500" lvl="3" indent="-342900">
              <a:spcBef>
                <a:spcPct val="0"/>
              </a:spcBef>
              <a:buFont typeface="+mj-lt"/>
              <a:buAutoNum type="arabicPeriod"/>
            </a:pPr>
            <a:r>
              <a:rPr lang="el-GR" sz="1900" i="0" u="none" strike="noStrike" baseline="0" dirty="0"/>
              <a:t>Τυ</a:t>
            </a:r>
            <a:r>
              <a:rPr lang="el-GR" sz="1900" dirty="0"/>
              <a:t>πική πληρότητα και υποβολή ζητούμενων συνοδευτικών εγγράφων και η ορθότητα συμπλήρωσης του ΤΔΠ.</a:t>
            </a:r>
          </a:p>
          <a:p>
            <a:pPr marL="1714500" lvl="3" indent="-342900">
              <a:spcBef>
                <a:spcPct val="0"/>
              </a:spcBef>
              <a:buFont typeface="+mj-lt"/>
              <a:buAutoNum type="arabicPeriod"/>
            </a:pPr>
            <a:r>
              <a:rPr lang="el-GR" sz="1900" i="0" u="none" strike="noStrike" baseline="0" dirty="0"/>
              <a:t>Εάν η πράξη εμπίπτει στον στόχο πολιτικής/προτεραιότητα</a:t>
            </a:r>
            <a:r>
              <a:rPr lang="el-GR" sz="1900" dirty="0"/>
              <a:t>/ ειδικό στόχο και πεδία παρέμβασης, όπως και αν πληροί τους όρους της πρόσκλησης.</a:t>
            </a:r>
          </a:p>
          <a:p>
            <a:pPr marL="1714500" lvl="3" indent="-342900">
              <a:spcBef>
                <a:spcPct val="0"/>
              </a:spcBef>
              <a:buFont typeface="+mj-lt"/>
              <a:buAutoNum type="arabicPeriod"/>
            </a:pPr>
            <a:r>
              <a:rPr lang="el-GR" sz="1900" i="0" u="none" strike="noStrike" baseline="0" dirty="0"/>
              <a:t>Εάν υπάρχουν και έχουν υποβληθεί οι αποφ</a:t>
            </a:r>
            <a:r>
              <a:rPr lang="el-GR" sz="1900" dirty="0"/>
              <a:t>άσεις των αρμοδίων οργάνων του δικαιούχου (όπως αυτά ορίζονται από την νομοθεσία).</a:t>
            </a:r>
          </a:p>
          <a:p>
            <a:pPr lvl="3">
              <a:spcBef>
                <a:spcPct val="0"/>
              </a:spcBef>
            </a:pPr>
            <a:endParaRPr lang="el-GR" sz="1900" dirty="0"/>
          </a:p>
          <a:p>
            <a:pPr lvl="3">
              <a:spcBef>
                <a:spcPct val="0"/>
              </a:spcBef>
            </a:pPr>
            <a:r>
              <a:rPr lang="el-GR" sz="1900" dirty="0"/>
              <a:t>Όλα τα παραπάνω κριτήρια έχουν υποχρεωτική εφαρμογή και αυτό αποτελεί απαραίτητη προϋπόθεση για να συνεχιστεί η αξιολόγηση του επομένου σταδίου Β’. </a:t>
            </a:r>
            <a:endParaRPr lang="el-GR" sz="1800" b="1" i="0" u="none" strike="noStrike" baseline="0" dirty="0">
              <a:solidFill>
                <a:srgbClr val="0033CC"/>
              </a:solidFill>
            </a:endParaRPr>
          </a:p>
        </p:txBody>
      </p:sp>
    </p:spTree>
    <p:extLst>
      <p:ext uri="{BB962C8B-B14F-4D97-AF65-F5344CB8AC3E}">
        <p14:creationId xmlns:p14="http://schemas.microsoft.com/office/powerpoint/2010/main" val="254411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722840" cy="4708981"/>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p>
          <a:p>
            <a:pPr algn="ctr" eaLnBrk="1" hangingPunct="1">
              <a:spcBef>
                <a:spcPct val="0"/>
              </a:spcBef>
              <a:buFontTx/>
              <a:buNone/>
            </a:pPr>
            <a:endParaRPr lang="el-GR" altLang="el-GR" sz="2000" b="1" dirty="0">
              <a:solidFill>
                <a:srgbClr val="0033CC"/>
              </a:solidFill>
              <a:latin typeface="Calibri" panose="020F0502020204030204" pitchFamily="34" charset="0"/>
              <a:cs typeface="Calibri" panose="020F0502020204030204" pitchFamily="34" charset="0"/>
            </a:endParaRPr>
          </a:p>
          <a:p>
            <a:pPr algn="ctr" eaLnBrk="1" hangingPunct="1">
              <a:spcBef>
                <a:spcPct val="0"/>
              </a:spcBef>
              <a:buFontTx/>
              <a:buNone/>
            </a:pPr>
            <a:r>
              <a:rPr lang="el-GR" sz="2000" b="1" dirty="0"/>
              <a:t>Στάδιο Β΄: Αξιολόγηση σε επίπεδο κατηγορίας κριτηρίων</a:t>
            </a:r>
          </a:p>
          <a:p>
            <a:pPr algn="ctr" eaLnBrk="1" hangingPunct="1">
              <a:spcBef>
                <a:spcPct val="0"/>
              </a:spcBef>
              <a:buFontTx/>
              <a:buNone/>
            </a:pPr>
            <a:r>
              <a:rPr lang="el-GR" sz="2000" b="1" dirty="0"/>
              <a:t>1</a:t>
            </a:r>
            <a:r>
              <a:rPr lang="el-GR" sz="2000" b="1" baseline="30000" dirty="0"/>
              <a:t>η</a:t>
            </a:r>
            <a:r>
              <a:rPr lang="el-GR" sz="2000" b="1" dirty="0"/>
              <a:t> ομάδα κριτηρίων: Εμπλεκόμενοι φορείς και πληρότητα περιεχομένου της πρότασης</a:t>
            </a:r>
          </a:p>
          <a:p>
            <a:pPr marL="457200" indent="-457200" algn="just" eaLnBrk="1" hangingPunct="1">
              <a:spcBef>
                <a:spcPct val="0"/>
              </a:spcBef>
              <a:buFont typeface="+mj-lt"/>
              <a:buAutoNum type="arabicPeriod"/>
            </a:pPr>
            <a:r>
              <a:rPr lang="el-GR" sz="2000" dirty="0"/>
              <a:t>Αρμοδιότητα δικαιούχου για την εκτέλεση της πράξης (απαιτούνται στοιχεία τεκμηρίωσης).</a:t>
            </a:r>
          </a:p>
          <a:p>
            <a:pPr marL="457200" indent="-457200" algn="just" eaLnBrk="1" hangingPunct="1">
              <a:spcBef>
                <a:spcPct val="0"/>
              </a:spcBef>
              <a:buFont typeface="+mj-lt"/>
              <a:buAutoNum type="arabicPeriod"/>
            </a:pPr>
            <a:r>
              <a:rPr lang="el-GR" sz="2000" dirty="0"/>
              <a:t>Αρμοδιότητα φορέα λειτουργίας και συντήρησης (απαιτούνται στοιχεία τεκμηρίωσης)</a:t>
            </a:r>
          </a:p>
          <a:p>
            <a:pPr marL="457200" indent="-457200" algn="just" eaLnBrk="1" hangingPunct="1">
              <a:spcBef>
                <a:spcPct val="0"/>
              </a:spcBef>
              <a:buFont typeface="+mj-lt"/>
              <a:buAutoNum type="arabicPeriod"/>
            </a:pPr>
            <a:r>
              <a:rPr lang="el-GR" sz="2000" dirty="0"/>
              <a:t>Πληρότητα και σαφήνεια του Φυσικού Αντικειμένου της πρότασης.</a:t>
            </a:r>
          </a:p>
          <a:p>
            <a:pPr marL="457200" indent="-457200" algn="just" eaLnBrk="1" hangingPunct="1">
              <a:spcBef>
                <a:spcPct val="0"/>
              </a:spcBef>
              <a:buFont typeface="+mj-lt"/>
              <a:buAutoNum type="arabicPeriod"/>
            </a:pPr>
            <a:r>
              <a:rPr lang="el-GR" sz="2000" dirty="0" err="1"/>
              <a:t>Ρεαλιστικότητα</a:t>
            </a:r>
            <a:r>
              <a:rPr lang="el-GR" sz="2000" dirty="0"/>
              <a:t> του προτεινόμενου προϋπολογισμού σε σχέση με το Φυσικό Αντικείμενο (Δημόσιες Συμβάσεις για τεχνικά έργα, προμήθειες, υπηρεσίες και Υλοποίηση με Ίδια μέσα).</a:t>
            </a:r>
          </a:p>
          <a:p>
            <a:pPr marL="457200" indent="-457200" algn="just" eaLnBrk="1" hangingPunct="1">
              <a:spcBef>
                <a:spcPct val="0"/>
              </a:spcBef>
              <a:buFont typeface="+mj-lt"/>
              <a:buAutoNum type="arabicPeriod"/>
            </a:pPr>
            <a:r>
              <a:rPr lang="el-GR" sz="2000" dirty="0" err="1"/>
              <a:t>Ρεαλιστικότητα</a:t>
            </a:r>
            <a:r>
              <a:rPr lang="el-GR" sz="2000" dirty="0"/>
              <a:t> χρονοδιαγράμματος, σε σχέση με Φυσικό Αντικείμενο, μέθοδο υλοποίησης, επίπεδο ωριμότητας, ενδεχόμενους κινδύνους/εμπλοκές </a:t>
            </a:r>
            <a:r>
              <a:rPr lang="el-GR" sz="2000" dirty="0" err="1"/>
              <a:t>κλπ</a:t>
            </a:r>
            <a:r>
              <a:rPr lang="el-GR" sz="2000" dirty="0"/>
              <a:t> που επιφέρουν χρονικές καθυστερήσεις .</a:t>
            </a:r>
          </a:p>
          <a:p>
            <a:pPr marL="457200" indent="-457200" algn="just" eaLnBrk="1" hangingPunct="1">
              <a:spcBef>
                <a:spcPct val="0"/>
              </a:spcBef>
              <a:buFont typeface="+mj-lt"/>
              <a:buAutoNum type="arabicPeriod"/>
            </a:pPr>
            <a:endParaRPr lang="el-GR" sz="2000" dirty="0"/>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311780" cy="4708981"/>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p>
          <a:p>
            <a:pPr algn="ctr" eaLnBrk="1" hangingPunct="1">
              <a:spcBef>
                <a:spcPct val="0"/>
              </a:spcBef>
              <a:buFontTx/>
              <a:buNone/>
            </a:pPr>
            <a:endParaRPr lang="el-GR" altLang="el-GR" sz="2000" b="1" dirty="0">
              <a:solidFill>
                <a:srgbClr val="0033CC"/>
              </a:solidFill>
              <a:latin typeface="Calibri" panose="020F0502020204030204" pitchFamily="34" charset="0"/>
              <a:cs typeface="Calibri" panose="020F0502020204030204" pitchFamily="34" charset="0"/>
            </a:endParaRPr>
          </a:p>
          <a:p>
            <a:pPr algn="just" eaLnBrk="1" hangingPunct="1">
              <a:spcBef>
                <a:spcPct val="0"/>
              </a:spcBef>
              <a:buFontTx/>
              <a:buNone/>
            </a:pPr>
            <a:r>
              <a:rPr lang="el-GR" sz="2000" b="1" dirty="0"/>
              <a:t>2</a:t>
            </a:r>
            <a:r>
              <a:rPr lang="el-GR" sz="2000" b="1" baseline="30000" dirty="0"/>
              <a:t>η</a:t>
            </a:r>
            <a:r>
              <a:rPr lang="el-GR" sz="2000" b="1" dirty="0"/>
              <a:t> ομάδα κριτηρίων: Τήρηση θεσμικού πλαισίου και ενσωμάτωση οριζόντιων πολιτικών</a:t>
            </a:r>
          </a:p>
          <a:p>
            <a:pPr marL="457200" indent="-457200" algn="just" eaLnBrk="1" hangingPunct="1">
              <a:spcBef>
                <a:spcPct val="0"/>
              </a:spcBef>
              <a:buFont typeface="+mj-lt"/>
              <a:buAutoNum type="arabicPeriod"/>
            </a:pPr>
            <a:r>
              <a:rPr lang="el-GR" sz="2000" dirty="0"/>
              <a:t>Τήρηση θεσμικού πλαισίου ως προς τις δημόσιες συμβάσεις τεχνικών έργων, μελετών, προμηθειών και υπηρεσιών.</a:t>
            </a:r>
            <a:endParaRPr lang="el-GR" sz="2000" b="1" dirty="0"/>
          </a:p>
          <a:p>
            <a:pPr marL="457200" indent="-457200" algn="just" eaLnBrk="1" hangingPunct="1">
              <a:spcBef>
                <a:spcPct val="0"/>
              </a:spcBef>
              <a:buFont typeface="+mj-lt"/>
              <a:buAutoNum type="arabicPeriod"/>
            </a:pPr>
            <a:r>
              <a:rPr lang="el-GR" sz="2000" dirty="0"/>
              <a:t>Τήρηση θεσμικού πλαισίου πλην δημοσίων συμβάσεων, λαμβάνοντας υπόψη τον Χάρτη Θεμελιωδών Δικαιωμάτων της Ευρωπαϊκής Ένωσης. (αξιοπρέπεια, ελευθερία, ισότητα, αλληλεγγύη, ιθαγένεια, δικαιοσύνη)</a:t>
            </a:r>
          </a:p>
          <a:p>
            <a:pPr marL="457200" indent="-457200" algn="just" eaLnBrk="1" hangingPunct="1">
              <a:spcBef>
                <a:spcPct val="0"/>
              </a:spcBef>
              <a:buFont typeface="+mj-lt"/>
              <a:buAutoNum type="arabicPeriod"/>
            </a:pPr>
            <a:r>
              <a:rPr lang="el-GR" sz="2000" dirty="0"/>
              <a:t>Συμβατότητα της πράξης με τους κανόνες του ανταγωνισμού και των κρατικών ενισχύσεων.</a:t>
            </a:r>
          </a:p>
          <a:p>
            <a:pPr marL="457200" indent="-457200" algn="just" eaLnBrk="1" hangingPunct="1">
              <a:spcBef>
                <a:spcPct val="0"/>
              </a:spcBef>
              <a:buFont typeface="+mj-lt"/>
              <a:buAutoNum type="arabicPeriod"/>
            </a:pPr>
            <a:r>
              <a:rPr lang="el-GR" sz="2000" dirty="0"/>
              <a:t>Με ποιο τρόπο η προτεινόμενη πράξη σέβεται την αρχή της Αειφόρου Ανάπτυξης και ειδικότερα σε σχέση με τους όρους, περιορισμούς και κατευθύνσεις της εγκεκριμένης ΣΜΠΕ.</a:t>
            </a:r>
          </a:p>
          <a:p>
            <a:pPr marL="457200" indent="-457200" algn="just" eaLnBrk="1" hangingPunct="1">
              <a:spcBef>
                <a:spcPct val="0"/>
              </a:spcBef>
              <a:buFont typeface="+mj-lt"/>
              <a:buAutoNum type="arabicPeriod"/>
            </a:pPr>
            <a:r>
              <a:rPr lang="el-GR" sz="2000" dirty="0"/>
              <a:t>Ενίσχυση της κλιματικής ανθεκτικότητας. (εφαρμόζεται σε έργα υποδομής)</a:t>
            </a:r>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20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04BE92-7E9A-573A-FA46-FE87B0C22CD0}"/>
              </a:ext>
            </a:extLst>
          </p:cNvPr>
          <p:cNvSpPr>
            <a:spLocks noChangeArrowheads="1"/>
          </p:cNvSpPr>
          <p:nvPr/>
        </p:nvSpPr>
        <p:spPr bwMode="auto">
          <a:xfrm>
            <a:off x="1524000" y="2160001"/>
            <a:ext cx="9144000" cy="14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800" b="1" dirty="0">
                <a:solidFill>
                  <a:srgbClr val="0033CC"/>
                </a:solidFill>
                <a:latin typeface="Calibri" panose="020F0502020204030204" pitchFamily="34" charset="0"/>
                <a:cs typeface="Calibri" panose="020F0502020204030204" pitchFamily="34" charset="0"/>
              </a:rPr>
              <a:t>Ενημέρωση της Επιτροπής για τον Προγραμματισμό των Προσκλήσεων</a:t>
            </a:r>
            <a:endParaRPr lang="en-US" altLang="el-GR" sz="2800" b="1" dirty="0">
              <a:solidFill>
                <a:srgbClr val="0033CC"/>
              </a:solidFill>
              <a:latin typeface="Calibri" panose="020F0502020204030204" pitchFamily="34" charset="0"/>
              <a:cs typeface="Calibri" panose="020F0502020204030204" pitchFamily="34" charset="0"/>
            </a:endParaRPr>
          </a:p>
        </p:txBody>
      </p:sp>
      <p:sp>
        <p:nvSpPr>
          <p:cNvPr id="3" name="Rectangle 15">
            <a:extLst>
              <a:ext uri="{FF2B5EF4-FFF2-40B4-BE49-F238E27FC236}">
                <a16:creationId xmlns:a16="http://schemas.microsoft.com/office/drawing/2014/main" id="{D5242F0C-72EF-CADC-13C0-1D7B5092647A}"/>
              </a:ext>
            </a:extLst>
          </p:cNvPr>
          <p:cNvSpPr>
            <a:spLocks noChangeArrowheads="1"/>
          </p:cNvSpPr>
          <p:nvPr/>
        </p:nvSpPr>
        <p:spPr bwMode="auto">
          <a:xfrm>
            <a:off x="1524000" y="1"/>
            <a:ext cx="9144000" cy="511175"/>
          </a:xfrm>
          <a:prstGeom prst="rect">
            <a:avLst/>
          </a:prstGeom>
          <a:solidFill>
            <a:schemeClr val="bg1"/>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dirty="0">
                <a:latin typeface="Calibri" panose="020F0502020204030204" pitchFamily="34" charset="0"/>
                <a:cs typeface="Calibri" panose="020F0502020204030204" pitchFamily="34" charset="0"/>
              </a:rPr>
              <a:t>Προγραμματισμός Προσκλήσεων</a:t>
            </a:r>
            <a:r>
              <a:rPr lang="en-US" altLang="el-GR" dirty="0">
                <a:latin typeface="Calibri" panose="020F0502020204030204" pitchFamily="34" charset="0"/>
                <a:cs typeface="Calibri" panose="020F0502020204030204" pitchFamily="34" charset="0"/>
              </a:rPr>
              <a:t> (1)</a:t>
            </a:r>
            <a:endParaRPr lang="el-GR" altLang="el-GR"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36D6D3A5-A831-6DAD-70C0-7024CC23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1" t="11702" r="82738" b="8299"/>
          <a:stretch>
            <a:fillRect/>
          </a:stretch>
        </p:blipFill>
        <p:spPr bwMode="auto">
          <a:xfrm>
            <a:off x="10099676" y="1"/>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erifereia_logo">
            <a:extLst>
              <a:ext uri="{FF2B5EF4-FFF2-40B4-BE49-F238E27FC236}">
                <a16:creationId xmlns:a16="http://schemas.microsoft.com/office/drawing/2014/main" id="{1A08804D-E763-2AA2-2CD6-BB0FBC69D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
            <a:ext cx="568326" cy="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9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311780" cy="4401205"/>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p>
          <a:p>
            <a:pPr algn="ctr" eaLnBrk="1" hangingPunct="1">
              <a:spcBef>
                <a:spcPct val="0"/>
              </a:spcBef>
              <a:buFontTx/>
              <a:buNone/>
            </a:pPr>
            <a:endParaRPr lang="el-GR" altLang="el-GR" sz="2000" b="1" dirty="0">
              <a:solidFill>
                <a:srgbClr val="0033CC"/>
              </a:solidFill>
              <a:latin typeface="Calibri" panose="020F0502020204030204" pitchFamily="34" charset="0"/>
              <a:cs typeface="Calibri" panose="020F0502020204030204" pitchFamily="34" charset="0"/>
            </a:endParaRPr>
          </a:p>
          <a:p>
            <a:pPr algn="ctr" eaLnBrk="1" hangingPunct="1">
              <a:spcBef>
                <a:spcPct val="0"/>
              </a:spcBef>
              <a:buFontTx/>
              <a:buNone/>
            </a:pPr>
            <a:r>
              <a:rPr lang="el-GR" sz="2000" dirty="0"/>
              <a:t>Αξιολόγηση ανά ομάδα κριτηρίων</a:t>
            </a:r>
          </a:p>
          <a:p>
            <a:pPr algn="just" eaLnBrk="1" hangingPunct="1">
              <a:spcBef>
                <a:spcPct val="0"/>
              </a:spcBef>
              <a:buFontTx/>
              <a:buNone/>
            </a:pPr>
            <a:r>
              <a:rPr lang="el-GR" sz="2000" b="1" dirty="0"/>
              <a:t>2</a:t>
            </a:r>
            <a:r>
              <a:rPr lang="el-GR" sz="2000" b="1" baseline="30000" dirty="0"/>
              <a:t>η</a:t>
            </a:r>
            <a:r>
              <a:rPr lang="el-GR" sz="2000" b="1" dirty="0"/>
              <a:t> ομάδα κριτηρίων: Τήρηση θεσμικού πλαισίου και ενσωμάτωση οριζόντιων πολιτικών </a:t>
            </a:r>
            <a:r>
              <a:rPr lang="el-GR" sz="1050" b="1" i="1" dirty="0"/>
              <a:t>(συνέχεια)</a:t>
            </a:r>
          </a:p>
          <a:p>
            <a:pPr algn="just" eaLnBrk="1" hangingPunct="1">
              <a:spcBef>
                <a:spcPct val="0"/>
              </a:spcBef>
            </a:pPr>
            <a:r>
              <a:rPr lang="el-GR" sz="2000" dirty="0"/>
              <a:t>6.    Προάσπιση και προαγωγή της ισότητας μεταξύ ανδρών και γυναικών.</a:t>
            </a:r>
          </a:p>
          <a:p>
            <a:pPr algn="just" eaLnBrk="1" hangingPunct="1">
              <a:spcBef>
                <a:spcPct val="0"/>
              </a:spcBef>
            </a:pPr>
            <a:r>
              <a:rPr lang="el-GR" sz="2000" dirty="0"/>
              <a:t>7.    Αποτροπή κάθε διάκρισης λόγω φύλου, φυλετικής ή εθνοτικής καταγωγής,  </a:t>
            </a:r>
          </a:p>
          <a:p>
            <a:pPr algn="just" eaLnBrk="1" hangingPunct="1">
              <a:spcBef>
                <a:spcPct val="0"/>
              </a:spcBef>
            </a:pPr>
            <a:r>
              <a:rPr lang="el-GR" sz="2000" dirty="0"/>
              <a:t>       θρησκείας ή πεποιθήσεων, αναπηρίας, ηλικίας ή γενετήσιου προσανατολισμού.</a:t>
            </a:r>
          </a:p>
          <a:p>
            <a:pPr algn="just" eaLnBrk="1" hangingPunct="1">
              <a:spcBef>
                <a:spcPct val="0"/>
              </a:spcBef>
            </a:pPr>
            <a:r>
              <a:rPr lang="el-GR" sz="2000" dirty="0"/>
              <a:t>8.   Εξασφάλιση της προσβασιμότητας των ατόμων με αναπηρία.</a:t>
            </a:r>
          </a:p>
          <a:p>
            <a:pPr marL="457200" indent="-457200" algn="just" eaLnBrk="1" hangingPunct="1">
              <a:spcBef>
                <a:spcPct val="0"/>
              </a:spcBef>
              <a:buAutoNum type="arabicPeriod" startAt="6"/>
            </a:pPr>
            <a:endParaRPr lang="el-GR" sz="2000" dirty="0"/>
          </a:p>
          <a:p>
            <a:pPr marL="457200" indent="-457200" algn="just" eaLnBrk="1" hangingPunct="1">
              <a:spcBef>
                <a:spcPct val="0"/>
              </a:spcBef>
              <a:buAutoNum type="arabicPeriod" startAt="6"/>
            </a:pPr>
            <a:endParaRPr lang="el-GR" sz="2000" dirty="0"/>
          </a:p>
          <a:p>
            <a:pPr algn="just" eaLnBrk="1" hangingPunct="1">
              <a:spcBef>
                <a:spcPct val="0"/>
              </a:spcBef>
            </a:pPr>
            <a:r>
              <a:rPr lang="el-GR" sz="2000" dirty="0"/>
              <a:t>Η πρόταση αξιολογείται θετικά όταν πληροί τα κριτήρια με τις επιμέρους προϋποθέσεις ή αιτιολογημένα δεν εφαρμόζεται ή/και δεν απαιτείται.</a:t>
            </a:r>
          </a:p>
          <a:p>
            <a:pPr algn="just" eaLnBrk="1" hangingPunct="1">
              <a:spcBef>
                <a:spcPct val="0"/>
              </a:spcBef>
            </a:pPr>
            <a:endParaRPr lang="el-GR" sz="2000" dirty="0"/>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90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311780" cy="4708981"/>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p>
          <a:p>
            <a:pPr algn="ctr" eaLnBrk="1" hangingPunct="1">
              <a:spcBef>
                <a:spcPct val="0"/>
              </a:spcBef>
              <a:buFontTx/>
              <a:buNone/>
            </a:pPr>
            <a:endParaRPr lang="el-GR" altLang="el-GR" sz="2000" b="1" dirty="0">
              <a:solidFill>
                <a:srgbClr val="0033CC"/>
              </a:solidFill>
              <a:latin typeface="Calibri" panose="020F0502020204030204" pitchFamily="34" charset="0"/>
              <a:cs typeface="Calibri" panose="020F0502020204030204" pitchFamily="34" charset="0"/>
            </a:endParaRPr>
          </a:p>
          <a:p>
            <a:pPr algn="ctr" eaLnBrk="1" hangingPunct="1">
              <a:spcBef>
                <a:spcPct val="0"/>
              </a:spcBef>
              <a:buFontTx/>
              <a:buNone/>
            </a:pPr>
            <a:r>
              <a:rPr lang="el-GR" sz="2000" b="1" dirty="0"/>
              <a:t>3</a:t>
            </a:r>
            <a:r>
              <a:rPr lang="el-GR" sz="2000" b="1" baseline="30000" dirty="0"/>
              <a:t>η</a:t>
            </a:r>
            <a:r>
              <a:rPr lang="el-GR" sz="2000" b="1" dirty="0"/>
              <a:t> ομάδα κριτηρίων: Σκοπιμότητα υλοποίησης </a:t>
            </a:r>
          </a:p>
          <a:p>
            <a:pPr marL="457200" indent="-457200" algn="just" eaLnBrk="1" hangingPunct="1">
              <a:spcBef>
                <a:spcPct val="0"/>
              </a:spcBef>
              <a:buFont typeface="+mj-lt"/>
              <a:buAutoNum type="arabicPeriod"/>
            </a:pPr>
            <a:r>
              <a:rPr lang="el-GR" sz="2000" dirty="0"/>
              <a:t>Αναγκαιότητα υλοποίησης της πράξης (κατά πόσο και με τι τρόπο συμβάλλει στην αντιμετώπιση του προβλήματος). </a:t>
            </a:r>
            <a:r>
              <a:rPr kumimoji="0" lang="el-GR" sz="2000" b="0" i="1"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Τιμή ΝΑΙ/ΟΧΙ</a:t>
            </a:r>
            <a:endParaRPr lang="el-GR" sz="2000" i="1" dirty="0">
              <a:solidFill>
                <a:schemeClr val="accent6">
                  <a:lumMod val="75000"/>
                </a:schemeClr>
              </a:solidFill>
            </a:endParaRPr>
          </a:p>
          <a:p>
            <a:pPr marL="457200" indent="-457200" algn="just" eaLnBrk="1" hangingPunct="1">
              <a:spcBef>
                <a:spcPct val="0"/>
              </a:spcBef>
              <a:buFont typeface="+mj-lt"/>
              <a:buAutoNum type="arabicPeriod"/>
            </a:pPr>
            <a:r>
              <a:rPr lang="el-GR" sz="2000" dirty="0"/>
              <a:t>Αποτελεσματικότητα (βαθμός συμβολής στην επίτευξη των στόχων σε επίπεδο δεικτών). </a:t>
            </a:r>
            <a:r>
              <a:rPr lang="el-GR" sz="2000" i="1" dirty="0">
                <a:solidFill>
                  <a:schemeClr val="accent6">
                    <a:lumMod val="75000"/>
                  </a:schemeClr>
                </a:solidFill>
              </a:rPr>
              <a:t>Βαθμολογούμενο</a:t>
            </a:r>
            <a:endParaRPr lang="el-GR" sz="2000" dirty="0"/>
          </a:p>
          <a:p>
            <a:pPr marL="457200" indent="-457200" algn="just" eaLnBrk="1" hangingPunct="1">
              <a:spcBef>
                <a:spcPct val="0"/>
              </a:spcBef>
              <a:buFont typeface="+mj-lt"/>
              <a:buAutoNum type="arabicPeriod"/>
            </a:pPr>
            <a:r>
              <a:rPr lang="el-GR" sz="2000" dirty="0"/>
              <a:t>Αποδοτικότητα πράξης (βέλτιστη σχέση μεταξύ του ποσού στήριξης και της επίτευξης των στόχων/εκροών). </a:t>
            </a:r>
            <a:r>
              <a:rPr lang="el-GR" sz="2000" i="1" dirty="0">
                <a:solidFill>
                  <a:schemeClr val="accent6">
                    <a:lumMod val="75000"/>
                  </a:schemeClr>
                </a:solidFill>
              </a:rPr>
              <a:t>Βαθμολογούμενο</a:t>
            </a:r>
            <a:endParaRPr lang="el-GR" sz="2000" dirty="0"/>
          </a:p>
          <a:p>
            <a:pPr marL="457200" indent="-457200" algn="just" eaLnBrk="1" hangingPunct="1">
              <a:spcBef>
                <a:spcPct val="0"/>
              </a:spcBef>
              <a:buFont typeface="+mj-lt"/>
              <a:buAutoNum type="arabicPeriod"/>
            </a:pPr>
            <a:r>
              <a:rPr lang="el-GR" sz="2000" dirty="0"/>
              <a:t>Βιωσιμότητα, λειτουργικότητα, αξιοποίηση παραδοτέων. </a:t>
            </a:r>
            <a:r>
              <a:rPr lang="el-GR" sz="2000" i="1" dirty="0">
                <a:solidFill>
                  <a:schemeClr val="accent2">
                    <a:lumMod val="75000"/>
                  </a:schemeClr>
                </a:solidFill>
              </a:rPr>
              <a:t>Τιμή ΝΑΙ/ΟΧΙ</a:t>
            </a:r>
          </a:p>
          <a:p>
            <a:pPr marL="457200" indent="-457200" algn="just" eaLnBrk="1" hangingPunct="1">
              <a:spcBef>
                <a:spcPct val="0"/>
              </a:spcBef>
              <a:buFont typeface="+mj-lt"/>
              <a:buAutoNum type="arabicPeriod"/>
            </a:pPr>
            <a:r>
              <a:rPr lang="el-GR" sz="2000" dirty="0"/>
              <a:t>Καινοτομία </a:t>
            </a:r>
            <a:r>
              <a:rPr kumimoji="0" lang="el-GR" sz="2000" b="0" i="1"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Τιμή ΝΑΙ/ΌΧΙ/Δεν Εφαρμόζεται</a:t>
            </a:r>
            <a:endParaRPr lang="el-GR" sz="2000" i="1" dirty="0">
              <a:solidFill>
                <a:schemeClr val="accent6">
                  <a:lumMod val="75000"/>
                </a:schemeClr>
              </a:solidFill>
            </a:endParaRPr>
          </a:p>
          <a:p>
            <a:pPr marL="457200" indent="-457200" algn="just" eaLnBrk="1" hangingPunct="1">
              <a:spcBef>
                <a:spcPct val="0"/>
              </a:spcBef>
              <a:buFont typeface="+mj-lt"/>
              <a:buAutoNum type="arabicPeriod"/>
            </a:pPr>
            <a:endParaRPr lang="el-GR" sz="2000" dirty="0"/>
          </a:p>
          <a:p>
            <a:pPr algn="ctr">
              <a:spcBef>
                <a:spcPct val="0"/>
              </a:spcBef>
            </a:pPr>
            <a:r>
              <a:rPr lang="el-GR" sz="2000" dirty="0"/>
              <a:t>Θετική αξιολόγηση βαθμολογούμενων κριτήριων με ελάχιστο βαθμό  και τιμή ΝΑΙ</a:t>
            </a:r>
          </a:p>
          <a:p>
            <a:pPr algn="just" eaLnBrk="1" hangingPunct="1">
              <a:spcBef>
                <a:spcPct val="0"/>
              </a:spcBef>
            </a:pPr>
            <a:endParaRPr lang="el-GR" sz="2000" dirty="0"/>
          </a:p>
          <a:p>
            <a:pPr algn="just" eaLnBrk="1" hangingPunct="1">
              <a:spcBef>
                <a:spcPct val="0"/>
              </a:spcBef>
            </a:pPr>
            <a:endParaRPr lang="el-GR" sz="2000" dirty="0"/>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53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311780" cy="3477875"/>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Επιλογής πράξεων</a:t>
            </a:r>
          </a:p>
          <a:p>
            <a:pPr algn="ctr" eaLnBrk="1" hangingPunct="1">
              <a:spcBef>
                <a:spcPct val="0"/>
              </a:spcBef>
              <a:buFontTx/>
              <a:buNone/>
            </a:pPr>
            <a:endParaRPr lang="el-GR" altLang="el-GR" sz="2000" b="1" dirty="0">
              <a:solidFill>
                <a:srgbClr val="0033CC"/>
              </a:solidFill>
              <a:latin typeface="Calibri" panose="020F0502020204030204" pitchFamily="34" charset="0"/>
              <a:cs typeface="Calibri" panose="020F0502020204030204" pitchFamily="34" charset="0"/>
            </a:endParaRPr>
          </a:p>
          <a:p>
            <a:pPr algn="ctr" eaLnBrk="1" hangingPunct="1">
              <a:spcBef>
                <a:spcPct val="0"/>
              </a:spcBef>
              <a:buFontTx/>
              <a:buNone/>
            </a:pPr>
            <a:r>
              <a:rPr lang="el-GR" sz="2000" b="1" i="0" u="none" strike="noStrike" baseline="0" dirty="0">
                <a:solidFill>
                  <a:srgbClr val="0033CC"/>
                </a:solidFill>
              </a:rPr>
              <a:t> </a:t>
            </a:r>
            <a:endParaRPr lang="el-GR" sz="2000" b="1" dirty="0"/>
          </a:p>
          <a:p>
            <a:pPr algn="ctr" eaLnBrk="1" hangingPunct="1">
              <a:spcBef>
                <a:spcPct val="0"/>
              </a:spcBef>
              <a:buFontTx/>
              <a:buNone/>
            </a:pPr>
            <a:r>
              <a:rPr lang="el-GR" sz="2000" b="1" dirty="0"/>
              <a:t>4</a:t>
            </a:r>
            <a:r>
              <a:rPr lang="el-GR" sz="2000" b="1" baseline="30000" dirty="0"/>
              <a:t>η</a:t>
            </a:r>
            <a:r>
              <a:rPr lang="el-GR" sz="2000" b="1" dirty="0"/>
              <a:t> ομάδα κριτηρίων: Ωριμότητα</a:t>
            </a:r>
          </a:p>
          <a:p>
            <a:pPr marL="457200" indent="-457200" algn="just" eaLnBrk="1" hangingPunct="1">
              <a:spcBef>
                <a:spcPct val="0"/>
              </a:spcBef>
              <a:buFont typeface="+mj-lt"/>
              <a:buAutoNum type="arabicPeriod"/>
            </a:pPr>
            <a:r>
              <a:rPr lang="el-GR" sz="2000" dirty="0"/>
              <a:t>Στάδιο εξέλιξης των απαιτούμενων ενεργειών ωρίμασης της πράξης (ανά </a:t>
            </a:r>
            <a:r>
              <a:rPr lang="el-GR" sz="2000" dirty="0" err="1"/>
              <a:t>υποέργο</a:t>
            </a:r>
            <a:r>
              <a:rPr lang="el-GR" sz="2000" dirty="0"/>
              <a:t>)</a:t>
            </a:r>
          </a:p>
          <a:p>
            <a:pPr marL="457200" indent="-457200" algn="just" eaLnBrk="1" hangingPunct="1">
              <a:spcBef>
                <a:spcPct val="0"/>
              </a:spcBef>
              <a:buFont typeface="+mj-lt"/>
              <a:buAutoNum type="arabicPeriod"/>
            </a:pPr>
            <a:r>
              <a:rPr lang="el-GR" sz="2000" dirty="0"/>
              <a:t>Βαθμός Προόδου διοικητικών ή άλλων ενεργειών, απαραίτητων για την υλοποίηση</a:t>
            </a:r>
          </a:p>
          <a:p>
            <a:pPr algn="just" eaLnBrk="1" hangingPunct="1">
              <a:spcBef>
                <a:spcPct val="0"/>
              </a:spcBef>
            </a:pPr>
            <a:endParaRPr lang="el-GR" sz="2000" dirty="0"/>
          </a:p>
          <a:p>
            <a:pPr marL="457200" indent="-457200" algn="just" eaLnBrk="1" hangingPunct="1">
              <a:spcBef>
                <a:spcPct val="0"/>
              </a:spcBef>
              <a:buAutoNum type="arabicPeriod" startAt="6"/>
            </a:pPr>
            <a:endParaRPr lang="el-GR" sz="2000" dirty="0"/>
          </a:p>
          <a:p>
            <a:pPr algn="ctr" eaLnBrk="1" hangingPunct="1">
              <a:spcBef>
                <a:spcPct val="0"/>
              </a:spcBef>
            </a:pPr>
            <a:r>
              <a:rPr lang="el-GR" sz="2000" dirty="0"/>
              <a:t>Βαθμολογούμενα κριτήρια σε περίπτωση συγκριτικής αξιολόγησης</a:t>
            </a:r>
          </a:p>
          <a:p>
            <a:pPr algn="ctr" eaLnBrk="1" hangingPunct="1">
              <a:spcBef>
                <a:spcPct val="0"/>
              </a:spcBef>
            </a:pPr>
            <a:r>
              <a:rPr lang="el-GR" sz="2000" dirty="0"/>
              <a:t>ΝΑΙ/ΌΧΙ σε περίπτωση άμεσης αξιολόγησης</a:t>
            </a:r>
          </a:p>
          <a:p>
            <a:pPr algn="just" eaLnBrk="1" hangingPunct="1">
              <a:spcBef>
                <a:spcPct val="0"/>
              </a:spcBef>
            </a:pPr>
            <a:endParaRPr lang="el-GR" sz="2000" dirty="0"/>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6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953277"/>
            <a:ext cx="9311780" cy="1323439"/>
          </a:xfrm>
          <a:prstGeom prst="rect">
            <a:avLst/>
          </a:prstGeom>
          <a:noFill/>
        </p:spPr>
        <p:txBody>
          <a:bodyPr wrap="square">
            <a:spAutoFit/>
          </a:bodyPr>
          <a:lstStyle/>
          <a:p>
            <a:pPr algn="ctr" eaLnBrk="1" hangingPunct="1">
              <a:spcBef>
                <a:spcPct val="0"/>
              </a:spcBef>
              <a:buFontTx/>
              <a:buNone/>
            </a:pPr>
            <a:r>
              <a:rPr lang="el-GR" altLang="el-GR" sz="2000" b="1" u="sng" dirty="0">
                <a:solidFill>
                  <a:srgbClr val="0033CC"/>
                </a:solidFill>
                <a:latin typeface="Calibri" panose="020F0502020204030204" pitchFamily="34" charset="0"/>
                <a:cs typeface="Calibri" panose="020F0502020204030204" pitchFamily="34" charset="0"/>
              </a:rPr>
              <a:t>Κριτήρια </a:t>
            </a:r>
            <a:r>
              <a:rPr kumimoji="0" lang="el-GR" altLang="el-GR" sz="2000" b="1" i="0" u="sng"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Επιλογής πράξεων </a:t>
            </a:r>
            <a:endParaRPr lang="el-GR" altLang="el-GR" sz="2000" b="1" dirty="0">
              <a:solidFill>
                <a:srgbClr val="0033CC"/>
              </a:solidFill>
              <a:latin typeface="Calibri" panose="020F0502020204030204" pitchFamily="34" charset="0"/>
              <a:cs typeface="Calibri" panose="020F0502020204030204" pitchFamily="34" charset="0"/>
            </a:endParaRPr>
          </a:p>
          <a:p>
            <a:pPr algn="ctr" eaLnBrk="1" hangingPunct="1">
              <a:spcBef>
                <a:spcPct val="0"/>
              </a:spcBef>
              <a:buFontTx/>
              <a:buNone/>
            </a:pPr>
            <a:endParaRPr lang="el-GR" sz="2000" b="1" i="0" u="none" strike="noStrike" baseline="0" dirty="0">
              <a:solidFill>
                <a:srgbClr val="0033CC"/>
              </a:solidFill>
            </a:endParaRPr>
          </a:p>
          <a:p>
            <a:pPr algn="ctr" eaLnBrk="1" hangingPunct="1">
              <a:spcBef>
                <a:spcPct val="0"/>
              </a:spcBef>
              <a:buFontTx/>
              <a:buNone/>
            </a:pPr>
            <a:r>
              <a:rPr lang="el-GR" sz="2000" dirty="0"/>
              <a:t>Τα κριτήρια,  στη τελική τους μορφή, προέκυψαν από την  διαβούλευση με την ΕΕ, ΕΥΣΕΚΤ, ΕΥΣΠΕΠ</a:t>
            </a:r>
            <a:endParaRPr lang="el-GR" sz="2000" i="0" u="none" strike="noStrike" baseline="0" dirty="0"/>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8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CC5C05D-F72B-3C8D-9F68-730B308ADC6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2" r="-52"/>
          <a:stretch/>
        </p:blipFill>
        <p:spPr>
          <a:xfrm>
            <a:off x="51755" y="5385848"/>
            <a:ext cx="2889850" cy="1360014"/>
          </a:xfrm>
          <a:prstGeom prst="snip1Rect">
            <a:avLst/>
          </a:prstGeom>
        </p:spPr>
      </p:pic>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1085251"/>
            <a:ext cx="12192000" cy="1463675"/>
          </a:xfrm>
        </p:spPr>
        <p:txBody>
          <a:bodyPr anchor="ctr">
            <a:noAutofit/>
          </a:bodyPr>
          <a:lstStyle/>
          <a:p>
            <a:pPr algn="ctr">
              <a:lnSpc>
                <a:spcPct val="150000"/>
              </a:lnSpc>
            </a:pPr>
            <a:br>
              <a:rPr lang="el-GR" sz="2800" b="1" dirty="0"/>
            </a:br>
            <a:r>
              <a:rPr lang="el-GR" sz="2800" b="1" i="1" dirty="0"/>
              <a:t>… ευχαριστούμε για την προσοχή σας</a:t>
            </a:r>
            <a:br>
              <a:rPr lang="el-GR" sz="2800" b="1" i="1" dirty="0"/>
            </a:br>
            <a:endParaRPr lang="el-GR" sz="1000" i="1"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500122" y="2774599"/>
            <a:ext cx="3727485" cy="803707"/>
          </a:xfrm>
        </p:spPr>
        <p:txBody>
          <a:bodyPr>
            <a:normAutofit/>
          </a:bodyPr>
          <a:lstStyle/>
          <a:p>
            <a:endParaRPr lang="el-GR" b="1" dirty="0">
              <a:solidFill>
                <a:srgbClr val="00BFE0"/>
              </a:solidFill>
            </a:endParaRPr>
          </a:p>
        </p:txBody>
      </p:sp>
    </p:spTree>
    <p:extLst>
      <p:ext uri="{BB962C8B-B14F-4D97-AF65-F5344CB8AC3E}">
        <p14:creationId xmlns:p14="http://schemas.microsoft.com/office/powerpoint/2010/main" val="18607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5" presetClass="entr" presetSubtype="10"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D50AEDEB-7CA6-0960-6968-EA522ABAEFF4}"/>
              </a:ext>
            </a:extLst>
          </p:cNvPr>
          <p:cNvSpPr>
            <a:spLocks noChangeArrowheads="1"/>
          </p:cNvSpPr>
          <p:nvPr/>
        </p:nvSpPr>
        <p:spPr bwMode="auto">
          <a:xfrm>
            <a:off x="1532546" y="1"/>
            <a:ext cx="9144000" cy="511175"/>
          </a:xfrm>
          <a:prstGeom prst="rect">
            <a:avLst/>
          </a:prstGeom>
          <a:solidFill>
            <a:schemeClr val="bg1"/>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dirty="0">
                <a:latin typeface="Calibri" panose="020F0502020204030204" pitchFamily="34" charset="0"/>
                <a:cs typeface="Calibri" panose="020F0502020204030204" pitchFamily="34" charset="0"/>
              </a:rPr>
              <a:t>Προγραμματισμός Προσκλήσεων</a:t>
            </a:r>
            <a:r>
              <a:rPr lang="en-US" altLang="el-GR" sz="2400" dirty="0">
                <a:latin typeface="Calibri" panose="020F0502020204030204" pitchFamily="34" charset="0"/>
                <a:cs typeface="Calibri" panose="020F0502020204030204" pitchFamily="34" charset="0"/>
              </a:rPr>
              <a:t> (2)</a:t>
            </a:r>
            <a:endParaRPr lang="el-GR" altLang="el-GR" sz="2400" dirty="0">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id="{F11FF1D8-A785-2A9B-3B1E-5E7720C36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1" t="11702" r="82738" b="8299"/>
          <a:stretch>
            <a:fillRect/>
          </a:stretch>
        </p:blipFill>
        <p:spPr bwMode="auto">
          <a:xfrm>
            <a:off x="10099676" y="1"/>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rifereia_logo">
            <a:extLst>
              <a:ext uri="{FF2B5EF4-FFF2-40B4-BE49-F238E27FC236}">
                <a16:creationId xmlns:a16="http://schemas.microsoft.com/office/drawing/2014/main" id="{9E4AFD0F-CC01-238C-8EDA-841F6C35F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
            <a:ext cx="568326" cy="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3344F4A-C341-DD47-03F3-461645750128}"/>
              </a:ext>
            </a:extLst>
          </p:cNvPr>
          <p:cNvSpPr>
            <a:spLocks noChangeArrowheads="1"/>
          </p:cNvSpPr>
          <p:nvPr/>
        </p:nvSpPr>
        <p:spPr bwMode="auto">
          <a:xfrm>
            <a:off x="711201" y="790641"/>
            <a:ext cx="10732654"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spcBef>
                <a:spcPts val="600"/>
              </a:spcBef>
            </a:pPr>
            <a:r>
              <a:rPr lang="el-GR" sz="2800" dirty="0">
                <a:solidFill>
                  <a:srgbClr val="0033CC"/>
                </a:solidFill>
                <a:latin typeface="Calibri" panose="020F0502020204030204" pitchFamily="34" charset="0"/>
                <a:cs typeface="Calibri" panose="020F0502020204030204" pitchFamily="34" charset="0"/>
              </a:rPr>
              <a:t>Σύμφωνα με:</a:t>
            </a:r>
          </a:p>
          <a:p>
            <a:pPr marL="342900" indent="-342900" algn="just">
              <a:spcBef>
                <a:spcPts val="600"/>
              </a:spcBef>
              <a:buFont typeface="Wingdings" panose="05000000000000000000" pitchFamily="2" charset="2"/>
              <a:buChar char="§"/>
              <a:tabLst>
                <a:tab pos="360363" algn="l"/>
              </a:tabLst>
            </a:pPr>
            <a:r>
              <a:rPr lang="el-GR" sz="2800" dirty="0">
                <a:solidFill>
                  <a:srgbClr val="0033CC"/>
                </a:solidFill>
                <a:latin typeface="Calibri" panose="020F0502020204030204" pitchFamily="34" charset="0"/>
                <a:cs typeface="Calibri" panose="020F0502020204030204" pitchFamily="34" charset="0"/>
              </a:rPr>
              <a:t>το άρθρο 49 παρ. 2 του Κανονισμού (ΕΕ) 2021/1060 για τον «Καθορισμό κοινών διατάξεων για τα Ευρωπαϊκά Ταμεία» και</a:t>
            </a:r>
          </a:p>
          <a:p>
            <a:pPr marL="342900" indent="-342900" algn="just">
              <a:spcBef>
                <a:spcPts val="600"/>
              </a:spcBef>
              <a:buFont typeface="Wingdings" panose="05000000000000000000" pitchFamily="2" charset="2"/>
              <a:buChar char="§"/>
              <a:tabLst>
                <a:tab pos="360363" algn="l"/>
              </a:tabLst>
            </a:pPr>
            <a:r>
              <a:rPr lang="el-GR" sz="2800" dirty="0">
                <a:solidFill>
                  <a:srgbClr val="0033CC"/>
                </a:solidFill>
                <a:latin typeface="Calibri" panose="020F0502020204030204" pitchFamily="34" charset="0"/>
                <a:cs typeface="Calibri" panose="020F0502020204030204" pitchFamily="34" charset="0"/>
              </a:rPr>
              <a:t>τα άρθρα 8 &amp; 35 του Ν. 4914/2022 για τη «Διαχείριση, έλεγχος και εφαρμογή αναπτυξιακών παρεμβάσεων για την Προγραμματική Περίοδο 2021-2027»</a:t>
            </a:r>
            <a:endParaRPr lang="en-US" sz="2800" dirty="0">
              <a:solidFill>
                <a:srgbClr val="0033CC"/>
              </a:solidFill>
              <a:latin typeface="Calibri" panose="020F0502020204030204" pitchFamily="34" charset="0"/>
              <a:cs typeface="Calibri" panose="020F0502020204030204" pitchFamily="34" charset="0"/>
            </a:endParaRPr>
          </a:p>
          <a:p>
            <a:pPr algn="just">
              <a:spcBef>
                <a:spcPts val="600"/>
              </a:spcBef>
            </a:pPr>
            <a:r>
              <a:rPr lang="el-GR" sz="2800" dirty="0">
                <a:solidFill>
                  <a:srgbClr val="0033CC"/>
                </a:solidFill>
                <a:latin typeface="Calibri" panose="020F0502020204030204" pitchFamily="34" charset="0"/>
                <a:cs typeface="Calibri" panose="020F0502020204030204" pitchFamily="34" charset="0"/>
              </a:rPr>
              <a:t>Η διαχειριστική αρχή εξασφαλίζει τη δημοσίευση στον ιστότοπο του Προγράμματος (</a:t>
            </a:r>
            <a:r>
              <a:rPr lang="en-GB" sz="2800" dirty="0">
                <a:solidFill>
                  <a:srgbClr val="0033CC"/>
                </a:solidFill>
                <a:latin typeface="Calibri" panose="020F0502020204030204" pitchFamily="34" charset="0"/>
                <a:cs typeface="Calibri" panose="020F0502020204030204" pitchFamily="34" charset="0"/>
                <a:hlinkClick r:id="rId4"/>
              </a:rPr>
              <a:t>https://www.eydamth.gr/</a:t>
            </a:r>
            <a:r>
              <a:rPr lang="el-GR" sz="2800" dirty="0">
                <a:solidFill>
                  <a:srgbClr val="0033CC"/>
                </a:solidFill>
                <a:latin typeface="Calibri" panose="020F0502020204030204" pitchFamily="34" charset="0"/>
                <a:cs typeface="Calibri" panose="020F0502020204030204" pitchFamily="34" charset="0"/>
              </a:rPr>
              <a:t>) και στην ενιαία διαδικτυακή πύλη για το ΕΣΠΑ</a:t>
            </a:r>
            <a:r>
              <a:rPr lang="en-US" sz="2800" dirty="0">
                <a:solidFill>
                  <a:srgbClr val="0033CC"/>
                </a:solidFill>
                <a:latin typeface="Calibri" panose="020F0502020204030204" pitchFamily="34" charset="0"/>
                <a:cs typeface="Calibri" panose="020F0502020204030204" pitchFamily="34" charset="0"/>
              </a:rPr>
              <a:t> </a:t>
            </a:r>
            <a:r>
              <a:rPr lang="el-GR" sz="2800" dirty="0">
                <a:solidFill>
                  <a:srgbClr val="0033CC"/>
                </a:solidFill>
                <a:latin typeface="Calibri" panose="020F0502020204030204" pitchFamily="34" charset="0"/>
                <a:cs typeface="Calibri" panose="020F0502020204030204" pitchFamily="34" charset="0"/>
              </a:rPr>
              <a:t>(https://www.espa.gr) χρονοδιαγράμματος των</a:t>
            </a:r>
            <a:r>
              <a:rPr lang="en-US" sz="2800" dirty="0">
                <a:solidFill>
                  <a:srgbClr val="0033CC"/>
                </a:solidFill>
                <a:latin typeface="Calibri" panose="020F0502020204030204" pitchFamily="34" charset="0"/>
                <a:cs typeface="Calibri" panose="020F0502020204030204" pitchFamily="34" charset="0"/>
              </a:rPr>
              <a:t> </a:t>
            </a:r>
            <a:r>
              <a:rPr lang="el-GR" sz="2800" dirty="0">
                <a:solidFill>
                  <a:srgbClr val="0033CC"/>
                </a:solidFill>
                <a:latin typeface="Calibri" panose="020F0502020204030204" pitchFamily="34" charset="0"/>
                <a:cs typeface="Calibri" panose="020F0502020204030204" pitchFamily="34" charset="0"/>
              </a:rPr>
              <a:t>προγραμματισμένων</a:t>
            </a:r>
            <a:r>
              <a:rPr lang="en-US" sz="2800" dirty="0">
                <a:solidFill>
                  <a:srgbClr val="0033CC"/>
                </a:solidFill>
                <a:latin typeface="Calibri" panose="020F0502020204030204" pitchFamily="34" charset="0"/>
                <a:cs typeface="Calibri" panose="020F0502020204030204" pitchFamily="34" charset="0"/>
              </a:rPr>
              <a:t> </a:t>
            </a:r>
            <a:r>
              <a:rPr lang="el-GR" sz="2800" dirty="0">
                <a:solidFill>
                  <a:srgbClr val="0033CC"/>
                </a:solidFill>
                <a:latin typeface="Calibri" panose="020F0502020204030204" pitchFamily="34" charset="0"/>
                <a:cs typeface="Calibri" panose="020F0502020204030204" pitchFamily="34" charset="0"/>
              </a:rPr>
              <a:t>προσκλήσεων υποβολής προτάσεων, το οποίο επικαιροποιείται τουλάχιστον</a:t>
            </a:r>
            <a:r>
              <a:rPr lang="en-US" sz="2800" dirty="0">
                <a:solidFill>
                  <a:srgbClr val="0033CC"/>
                </a:solidFill>
                <a:latin typeface="Calibri" panose="020F0502020204030204" pitchFamily="34" charset="0"/>
                <a:cs typeface="Calibri" panose="020F0502020204030204" pitchFamily="34" charset="0"/>
              </a:rPr>
              <a:t> </a:t>
            </a:r>
            <a:r>
              <a:rPr lang="el-GR" sz="2800" dirty="0">
                <a:solidFill>
                  <a:srgbClr val="0033CC"/>
                </a:solidFill>
                <a:latin typeface="Calibri" panose="020F0502020204030204" pitchFamily="34" charset="0"/>
                <a:cs typeface="Calibri" panose="020F0502020204030204" pitchFamily="34" charset="0"/>
              </a:rPr>
              <a:t>τρεις φορές κατ’ έτος.</a:t>
            </a:r>
            <a:endParaRPr lang="el-GR" altLang="el-GR" sz="2800" dirty="0">
              <a:solidFill>
                <a:srgbClr val="0033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4924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400B-71EA-FC09-6064-DC2B9AC6F56A}"/>
            </a:ext>
          </a:extLst>
        </p:cNvPr>
        <p:cNvGrpSpPr/>
        <p:nvPr/>
      </p:nvGrpSpPr>
      <p:grpSpPr>
        <a:xfrm>
          <a:off x="0" y="0"/>
          <a:ext cx="0" cy="0"/>
          <a:chOff x="0" y="0"/>
          <a:chExt cx="0" cy="0"/>
        </a:xfrm>
      </p:grpSpPr>
      <p:sp>
        <p:nvSpPr>
          <p:cNvPr id="4" name="Rectangle 15">
            <a:extLst>
              <a:ext uri="{FF2B5EF4-FFF2-40B4-BE49-F238E27FC236}">
                <a16:creationId xmlns:a16="http://schemas.microsoft.com/office/drawing/2014/main" id="{A290A7AC-75B3-12D9-1A0E-C2C1B082EE95}"/>
              </a:ext>
            </a:extLst>
          </p:cNvPr>
          <p:cNvSpPr>
            <a:spLocks noChangeArrowheads="1"/>
          </p:cNvSpPr>
          <p:nvPr/>
        </p:nvSpPr>
        <p:spPr bwMode="auto">
          <a:xfrm>
            <a:off x="1524000" y="1"/>
            <a:ext cx="9144000" cy="511175"/>
          </a:xfrm>
          <a:prstGeom prst="rect">
            <a:avLst/>
          </a:prstGeom>
          <a:solidFill>
            <a:schemeClr val="bg1"/>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dirty="0">
                <a:latin typeface="Calibri" panose="020F0502020204030204" pitchFamily="34" charset="0"/>
                <a:cs typeface="Calibri" panose="020F0502020204030204" pitchFamily="34" charset="0"/>
              </a:rPr>
              <a:t>Προγραμματισμός Προσκλήσεων</a:t>
            </a:r>
            <a:r>
              <a:rPr lang="en-US" altLang="el-GR" sz="2400" dirty="0">
                <a:latin typeface="Calibri" panose="020F0502020204030204" pitchFamily="34" charset="0"/>
                <a:cs typeface="Calibri" panose="020F0502020204030204" pitchFamily="34" charset="0"/>
              </a:rPr>
              <a:t> (3)</a:t>
            </a:r>
            <a:endParaRPr lang="el-GR" altLang="el-GR" sz="2400" dirty="0">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id="{61A97272-02B4-06EA-0B89-725ADA73F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1" t="11702" r="82738" b="8299"/>
          <a:stretch>
            <a:fillRect/>
          </a:stretch>
        </p:blipFill>
        <p:spPr bwMode="auto">
          <a:xfrm>
            <a:off x="10099676" y="1"/>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rifereia_logo">
            <a:extLst>
              <a:ext uri="{FF2B5EF4-FFF2-40B4-BE49-F238E27FC236}">
                <a16:creationId xmlns:a16="http://schemas.microsoft.com/office/drawing/2014/main" id="{405FD1FA-38A2-88D8-1ACD-3C144F04D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
            <a:ext cx="568326" cy="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11CD270-EE36-E1BF-56A1-15798DF65B5D}"/>
              </a:ext>
            </a:extLst>
          </p:cNvPr>
          <p:cNvSpPr>
            <a:spLocks noChangeArrowheads="1"/>
          </p:cNvSpPr>
          <p:nvPr/>
        </p:nvSpPr>
        <p:spPr bwMode="auto">
          <a:xfrm>
            <a:off x="711201" y="1711848"/>
            <a:ext cx="10914742"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spcBef>
                <a:spcPts val="600"/>
              </a:spcBef>
            </a:pPr>
            <a:r>
              <a:rPr lang="el-GR" sz="2800" dirty="0">
                <a:solidFill>
                  <a:srgbClr val="0033CC"/>
                </a:solidFill>
                <a:latin typeface="Calibri" panose="020F0502020204030204" pitchFamily="34" charset="0"/>
                <a:cs typeface="Calibri" panose="020F0502020204030204" pitchFamily="34" charset="0"/>
              </a:rPr>
              <a:t>Ο Προγραμματισμός Προσκλήσεων Απριλίου 2025 περιλαμβάνει την έκδοση 8 νέων Προσκλήσεων (ΕΤΠΑ και ΕΚΤ+) συνολικού προϋπολογισμού συγχρηματοδοτούμενης Δημόσιας Δαπάνης 124,3 εκ. €  </a:t>
            </a:r>
          </a:p>
          <a:p>
            <a:pPr marL="342900" indent="-342900" algn="just">
              <a:spcBef>
                <a:spcPts val="600"/>
              </a:spcBef>
              <a:buFont typeface="Wingdings" panose="05000000000000000000" pitchFamily="2" charset="2"/>
              <a:buChar char="§"/>
              <a:tabLst>
                <a:tab pos="360363" algn="l"/>
              </a:tabLst>
            </a:pPr>
            <a:r>
              <a:rPr lang="el-GR" sz="2800" dirty="0">
                <a:solidFill>
                  <a:srgbClr val="0033CC"/>
                </a:solidFill>
                <a:latin typeface="Calibri" panose="020F0502020204030204" pitchFamily="34" charset="0"/>
                <a:cs typeface="Calibri" panose="020F0502020204030204" pitchFamily="34" charset="0"/>
              </a:rPr>
              <a:t>5 Προσκλήσεις ΕΤΠΑ προϋπολογισμού 109 εκ. €</a:t>
            </a:r>
          </a:p>
          <a:p>
            <a:pPr algn="just">
              <a:spcBef>
                <a:spcPts val="600"/>
              </a:spcBef>
              <a:tabLst>
                <a:tab pos="360363" algn="l"/>
              </a:tabLst>
            </a:pPr>
            <a:r>
              <a:rPr lang="el-GR" sz="2800" dirty="0">
                <a:solidFill>
                  <a:srgbClr val="0033CC"/>
                </a:solidFill>
                <a:latin typeface="Calibri" panose="020F0502020204030204" pitchFamily="34" charset="0"/>
                <a:cs typeface="Calibri" panose="020F0502020204030204" pitchFamily="34" charset="0"/>
              </a:rPr>
              <a:t>(Από τις 5 Προσκλήσεις ΕΤΠΑ έχει εκδοθεί 1 Πρόσκληση π/υ 20 εκ. € με Δικαιούχους Φορείς Υγείας για χρηματοδότηση Υποδομών και Ιατροτεχνολογικού Εξοπλισμού)  </a:t>
            </a:r>
          </a:p>
          <a:p>
            <a:pPr marL="342900" indent="-342900" algn="just">
              <a:spcBef>
                <a:spcPts val="600"/>
              </a:spcBef>
              <a:buFont typeface="Wingdings" panose="05000000000000000000" pitchFamily="2" charset="2"/>
              <a:buChar char="§"/>
              <a:tabLst>
                <a:tab pos="360363" algn="l"/>
              </a:tabLst>
            </a:pPr>
            <a:r>
              <a:rPr lang="el-GR" sz="2800" dirty="0">
                <a:solidFill>
                  <a:srgbClr val="0033CC"/>
                </a:solidFill>
                <a:latin typeface="Calibri" panose="020F0502020204030204" pitchFamily="34" charset="0"/>
                <a:cs typeface="Calibri" panose="020F0502020204030204" pitchFamily="34" charset="0"/>
              </a:rPr>
              <a:t>3 Προσκλήσεις ΕΚΤ+ προϋπολογισμού 15,3 εκ. €</a:t>
            </a:r>
            <a:endParaRPr lang="en-US" sz="2800" dirty="0">
              <a:solidFill>
                <a:srgbClr val="0033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274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702CDF57-FEDA-3E42-6077-3D8B0D89611D}"/>
              </a:ext>
            </a:extLst>
          </p:cNvPr>
          <p:cNvSpPr>
            <a:spLocks noChangeArrowheads="1"/>
          </p:cNvSpPr>
          <p:nvPr/>
        </p:nvSpPr>
        <p:spPr bwMode="auto">
          <a:xfrm>
            <a:off x="1524000" y="1"/>
            <a:ext cx="9144000" cy="511175"/>
          </a:xfrm>
          <a:prstGeom prst="rect">
            <a:avLst/>
          </a:prstGeom>
          <a:solidFill>
            <a:schemeClr val="bg1"/>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dirty="0">
                <a:latin typeface="Calibri" panose="020F0502020204030204" pitchFamily="34" charset="0"/>
                <a:cs typeface="Calibri" panose="020F0502020204030204" pitchFamily="34" charset="0"/>
              </a:rPr>
              <a:t>Προγραμματισμός Προσκλήσεων</a:t>
            </a:r>
            <a:r>
              <a:rPr lang="de-DE" altLang="el-GR" sz="2400" dirty="0">
                <a:latin typeface="Calibri" panose="020F0502020204030204" pitchFamily="34" charset="0"/>
                <a:cs typeface="Calibri" panose="020F0502020204030204" pitchFamily="34" charset="0"/>
              </a:rPr>
              <a:t> </a:t>
            </a:r>
            <a:r>
              <a:rPr lang="en-US" altLang="el-GR" sz="2400" dirty="0">
                <a:latin typeface="Calibri" panose="020F0502020204030204" pitchFamily="34" charset="0"/>
                <a:cs typeface="Calibri" panose="020F0502020204030204" pitchFamily="34" charset="0"/>
              </a:rPr>
              <a:t>(4)</a:t>
            </a:r>
            <a:endParaRPr lang="el-GR" altLang="el-GR" sz="2400" dirty="0">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id="{9F7AEE64-9A0C-5D99-2719-7F9A2F5D5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0099676" y="1"/>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rifereia_logo">
            <a:extLst>
              <a:ext uri="{FF2B5EF4-FFF2-40B4-BE49-F238E27FC236}">
                <a16:creationId xmlns:a16="http://schemas.microsoft.com/office/drawing/2014/main" id="{60356802-527C-1DD9-C027-2F21A24B8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
            <a:ext cx="568326" cy="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Εικόνα 17">
            <a:extLst>
              <a:ext uri="{FF2B5EF4-FFF2-40B4-BE49-F238E27FC236}">
                <a16:creationId xmlns:a16="http://schemas.microsoft.com/office/drawing/2014/main" id="{8C6A655B-042E-5EA9-DE94-53E6DBCF7456}"/>
              </a:ext>
            </a:extLst>
          </p:cNvPr>
          <p:cNvPicPr>
            <a:picLocks noChangeAspect="1"/>
          </p:cNvPicPr>
          <p:nvPr/>
        </p:nvPicPr>
        <p:blipFill>
          <a:blip r:embed="rId5"/>
          <a:stretch>
            <a:fillRect/>
          </a:stretch>
        </p:blipFill>
        <p:spPr>
          <a:xfrm>
            <a:off x="0" y="511176"/>
            <a:ext cx="12192000" cy="5668162"/>
          </a:xfrm>
          <a:prstGeom prst="rect">
            <a:avLst/>
          </a:prstGeom>
        </p:spPr>
      </p:pic>
    </p:spTree>
    <p:extLst>
      <p:ext uri="{BB962C8B-B14F-4D97-AF65-F5344CB8AC3E}">
        <p14:creationId xmlns:p14="http://schemas.microsoft.com/office/powerpoint/2010/main" val="318648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09C87-99CE-81A3-4E86-7BF5A5A21E2E}"/>
            </a:ext>
          </a:extLst>
        </p:cNvPr>
        <p:cNvGrpSpPr/>
        <p:nvPr/>
      </p:nvGrpSpPr>
      <p:grpSpPr>
        <a:xfrm>
          <a:off x="0" y="0"/>
          <a:ext cx="0" cy="0"/>
          <a:chOff x="0" y="0"/>
          <a:chExt cx="0" cy="0"/>
        </a:xfrm>
      </p:grpSpPr>
      <p:sp>
        <p:nvSpPr>
          <p:cNvPr id="4" name="Rectangle 15">
            <a:extLst>
              <a:ext uri="{FF2B5EF4-FFF2-40B4-BE49-F238E27FC236}">
                <a16:creationId xmlns:a16="http://schemas.microsoft.com/office/drawing/2014/main" id="{BD8CC149-AC8C-3EDE-AA3A-CB8EA421E725}"/>
              </a:ext>
            </a:extLst>
          </p:cNvPr>
          <p:cNvSpPr>
            <a:spLocks noChangeArrowheads="1"/>
          </p:cNvSpPr>
          <p:nvPr/>
        </p:nvSpPr>
        <p:spPr bwMode="auto">
          <a:xfrm>
            <a:off x="1524000" y="1"/>
            <a:ext cx="9144000" cy="511175"/>
          </a:xfrm>
          <a:prstGeom prst="rect">
            <a:avLst/>
          </a:prstGeom>
          <a:solidFill>
            <a:schemeClr val="bg1"/>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Προγραμματισμός Προσκλήσεων</a:t>
            </a:r>
            <a:r>
              <a:rPr kumimoji="0" lang="en-US" alt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a:t>
            </a:r>
            <a:endParaRPr kumimoji="0" lang="el-GR" alt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1">
            <a:extLst>
              <a:ext uri="{FF2B5EF4-FFF2-40B4-BE49-F238E27FC236}">
                <a16:creationId xmlns:a16="http://schemas.microsoft.com/office/drawing/2014/main" id="{5F994DAC-19F1-7558-61E3-A7FC06DB4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0099676" y="1"/>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rifereia_logo">
            <a:extLst>
              <a:ext uri="{FF2B5EF4-FFF2-40B4-BE49-F238E27FC236}">
                <a16:creationId xmlns:a16="http://schemas.microsoft.com/office/drawing/2014/main" id="{D531F52F-9463-D771-D62F-151D2FB76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
            <a:ext cx="568326" cy="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id="{DAF5AB0A-BAD1-84D8-8D87-E78B36CB92B4}"/>
              </a:ext>
            </a:extLst>
          </p:cNvPr>
          <p:cNvPicPr>
            <a:picLocks noChangeAspect="1"/>
          </p:cNvPicPr>
          <p:nvPr/>
        </p:nvPicPr>
        <p:blipFill>
          <a:blip r:embed="rId5"/>
          <a:stretch>
            <a:fillRect/>
          </a:stretch>
        </p:blipFill>
        <p:spPr>
          <a:xfrm>
            <a:off x="0" y="511176"/>
            <a:ext cx="12192000" cy="5727254"/>
          </a:xfrm>
          <a:prstGeom prst="rect">
            <a:avLst/>
          </a:prstGeom>
        </p:spPr>
      </p:pic>
    </p:spTree>
    <p:extLst>
      <p:ext uri="{BB962C8B-B14F-4D97-AF65-F5344CB8AC3E}">
        <p14:creationId xmlns:p14="http://schemas.microsoft.com/office/powerpoint/2010/main" val="335877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1660749"/>
            <a:ext cx="9311780" cy="707886"/>
          </a:xfrm>
          <a:prstGeom prst="rect">
            <a:avLst/>
          </a:prstGeom>
          <a:noFill/>
        </p:spPr>
        <p:txBody>
          <a:bodyPr wrap="square">
            <a:spAutoFit/>
          </a:bodyPr>
          <a:lstStyle/>
          <a:p>
            <a:pPr algn="ctr" eaLnBrk="1" hangingPunct="1">
              <a:spcBef>
                <a:spcPct val="0"/>
              </a:spcBef>
              <a:buFontTx/>
              <a:buNone/>
            </a:pPr>
            <a:r>
              <a:rPr lang="el-GR" altLang="el-GR" sz="2000" b="1" dirty="0">
                <a:solidFill>
                  <a:srgbClr val="0033CC"/>
                </a:solidFill>
                <a:latin typeface="Calibri" panose="020F0502020204030204" pitchFamily="34" charset="0"/>
                <a:cs typeface="Calibri" panose="020F0502020204030204" pitchFamily="34" charset="0"/>
              </a:rPr>
              <a:t>4</a:t>
            </a:r>
            <a:r>
              <a:rPr lang="el-GR" altLang="el-GR" sz="2000" b="1" baseline="30000" dirty="0">
                <a:solidFill>
                  <a:srgbClr val="0033CC"/>
                </a:solidFill>
                <a:latin typeface="Calibri" panose="020F0502020204030204" pitchFamily="34" charset="0"/>
                <a:cs typeface="Calibri" panose="020F0502020204030204" pitchFamily="34" charset="0"/>
              </a:rPr>
              <a:t>η</a:t>
            </a:r>
            <a:r>
              <a:rPr lang="el-GR" altLang="el-GR" sz="2000" b="1" dirty="0">
                <a:solidFill>
                  <a:srgbClr val="0033CC"/>
                </a:solidFill>
                <a:latin typeface="Calibri" panose="020F0502020204030204" pitchFamily="34" charset="0"/>
                <a:cs typeface="Calibri" panose="020F0502020204030204" pitchFamily="34" charset="0"/>
              </a:rPr>
              <a:t> Συνεδρίαση Επιτροπής Παρακολούθησης </a:t>
            </a:r>
          </a:p>
          <a:p>
            <a:pPr algn="ctr" eaLnBrk="1" hangingPunct="1">
              <a:spcBef>
                <a:spcPct val="0"/>
              </a:spcBef>
              <a:buFontTx/>
              <a:buNone/>
            </a:pPr>
            <a:r>
              <a:rPr lang="el-GR" altLang="el-GR" sz="2000" b="1" dirty="0">
                <a:solidFill>
                  <a:srgbClr val="0033CC"/>
                </a:solidFill>
                <a:latin typeface="Calibri" panose="020F0502020204030204" pitchFamily="34" charset="0"/>
                <a:cs typeface="Calibri" panose="020F0502020204030204" pitchFamily="34" charset="0"/>
              </a:rPr>
              <a:t>Περιφερειακού Προγράμματος «Ανατολικής Μακεδονίας, Θράκης» 2021 - 2027</a:t>
            </a:r>
            <a:endParaRPr lang="el-GR" sz="2000" b="1" dirty="0"/>
          </a:p>
        </p:txBody>
      </p:sp>
      <p:sp>
        <p:nvSpPr>
          <p:cNvPr id="8" name="TextBox 7">
            <a:extLst>
              <a:ext uri="{FF2B5EF4-FFF2-40B4-BE49-F238E27FC236}">
                <a16:creationId xmlns:a16="http://schemas.microsoft.com/office/drawing/2014/main" id="{01F81300-6F69-2A24-6275-051CDC61CFBC}"/>
              </a:ext>
            </a:extLst>
          </p:cNvPr>
          <p:cNvSpPr txBox="1"/>
          <p:nvPr/>
        </p:nvSpPr>
        <p:spPr>
          <a:xfrm>
            <a:off x="662473" y="2969432"/>
            <a:ext cx="11117053" cy="1323439"/>
          </a:xfrm>
          <a:prstGeom prst="rect">
            <a:avLst/>
          </a:prstGeom>
          <a:noFill/>
        </p:spPr>
        <p:txBody>
          <a:bodyPr wrap="square">
            <a:spAutoFit/>
          </a:bodyPr>
          <a:lstStyle/>
          <a:p>
            <a:pPr algn="ctr">
              <a:spcBef>
                <a:spcPct val="0"/>
              </a:spcBef>
              <a:defRPr/>
            </a:pPr>
            <a:r>
              <a:rPr lang="el-GR" altLang="el-GR" sz="2000" b="1" dirty="0">
                <a:latin typeface="Calibri" panose="020F0502020204030204" pitchFamily="34" charset="0"/>
                <a:cs typeface="Calibri" panose="020F0502020204030204" pitchFamily="34" charset="0"/>
              </a:rPr>
              <a:t>Ενημέρωση για Εγκεκριμένες </a:t>
            </a:r>
            <a:r>
              <a:rPr lang="el-GR" sz="2000" b="1" dirty="0">
                <a:latin typeface="Calibri" panose="020F0502020204030204" pitchFamily="34" charset="0"/>
                <a:cs typeface="Calibri" panose="020F0502020204030204" pitchFamily="34" charset="0"/>
              </a:rPr>
              <a:t>Εξειδικεύσεις (23</a:t>
            </a:r>
            <a:r>
              <a:rPr lang="el-GR" sz="2000" b="1" baseline="30000" dirty="0">
                <a:latin typeface="Calibri" panose="020F0502020204030204" pitchFamily="34" charset="0"/>
                <a:cs typeface="Calibri" panose="020F0502020204030204" pitchFamily="34" charset="0"/>
              </a:rPr>
              <a:t>η</a:t>
            </a:r>
            <a:r>
              <a:rPr lang="el-GR" sz="2000" b="1" dirty="0">
                <a:latin typeface="Calibri" panose="020F0502020204030204" pitchFamily="34" charset="0"/>
                <a:cs typeface="Calibri" panose="020F0502020204030204" pitchFamily="34" charset="0"/>
              </a:rPr>
              <a:t>, 27</a:t>
            </a:r>
            <a:r>
              <a:rPr lang="el-GR" sz="2000" b="1" baseline="30000" dirty="0">
                <a:latin typeface="Calibri" panose="020F0502020204030204" pitchFamily="34" charset="0"/>
                <a:cs typeface="Calibri" panose="020F0502020204030204" pitchFamily="34" charset="0"/>
              </a:rPr>
              <a:t>η</a:t>
            </a:r>
            <a:r>
              <a:rPr lang="el-GR" sz="2000" b="1" dirty="0">
                <a:latin typeface="Calibri" panose="020F0502020204030204" pitchFamily="34" charset="0"/>
                <a:cs typeface="Calibri" panose="020F0502020204030204" pitchFamily="34" charset="0"/>
              </a:rPr>
              <a:t>, 28</a:t>
            </a:r>
            <a:r>
              <a:rPr lang="el-GR" sz="2000" b="1" baseline="30000" dirty="0">
                <a:latin typeface="Calibri" panose="020F0502020204030204" pitchFamily="34" charset="0"/>
                <a:cs typeface="Calibri" panose="020F0502020204030204" pitchFamily="34" charset="0"/>
              </a:rPr>
              <a:t>η</a:t>
            </a:r>
            <a:r>
              <a:rPr lang="el-GR" sz="2000" b="1" dirty="0">
                <a:latin typeface="Calibri" panose="020F0502020204030204" pitchFamily="34" charset="0"/>
                <a:cs typeface="Calibri" panose="020F0502020204030204" pitchFamily="34" charset="0"/>
              </a:rPr>
              <a:t>) </a:t>
            </a:r>
          </a:p>
          <a:p>
            <a:pPr algn="ctr">
              <a:spcBef>
                <a:spcPct val="0"/>
              </a:spcBef>
              <a:defRPr/>
            </a:pPr>
            <a:r>
              <a:rPr lang="el-GR" sz="2000" b="1" dirty="0">
                <a:latin typeface="Calibri" panose="020F0502020204030204" pitchFamily="34" charset="0"/>
                <a:cs typeface="Calibri" panose="020F0502020204030204" pitchFamily="34" charset="0"/>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dirty="0">
                <a:latin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Κριτήρια Επιλογής Πράξεων</a:t>
            </a:r>
            <a:r>
              <a:rPr kumimoji="0" lang="el-GR" altLang="el-GR"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algn="ctr">
              <a:spcBef>
                <a:spcPct val="0"/>
              </a:spcBef>
              <a:defRPr/>
            </a:pPr>
            <a:endParaRPr lang="el-GR" sz="2000" b="1" dirty="0">
              <a:latin typeface="Calibri" panose="020F0502020204030204" pitchFamily="34" charset="0"/>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4A07E51-EE49-DE5D-23D0-7E7AA57659B6}"/>
              </a:ext>
            </a:extLst>
          </p:cNvPr>
          <p:cNvSpPr txBox="1"/>
          <p:nvPr/>
        </p:nvSpPr>
        <p:spPr>
          <a:xfrm>
            <a:off x="2764173" y="4412338"/>
            <a:ext cx="6115574" cy="307777"/>
          </a:xfrm>
          <a:prstGeom prst="rect">
            <a:avLst/>
          </a:prstGeom>
          <a:noFill/>
        </p:spPr>
        <p:txBody>
          <a:bodyPr wrap="square">
            <a:spAutoFit/>
          </a:bodyPr>
          <a:lstStyle/>
          <a:p>
            <a:pPr algn="ctr" eaLnBrk="1" hangingPunct="1">
              <a:spcBef>
                <a:spcPct val="0"/>
              </a:spcBef>
              <a:buFontTx/>
              <a:buNone/>
              <a:defRPr/>
            </a:pPr>
            <a:r>
              <a:rPr lang="el-GR" sz="1400" b="1" dirty="0">
                <a:solidFill>
                  <a:srgbClr val="0033CC"/>
                </a:solidFill>
                <a:latin typeface="Calibri" panose="020F0502020204030204" pitchFamily="34" charset="0"/>
                <a:cs typeface="Calibri" panose="020F0502020204030204" pitchFamily="34" charset="0"/>
              </a:rPr>
              <a:t>Κομοτηνή,  20 Μαΐου 2025</a:t>
            </a:r>
            <a:endParaRPr lang="el-GR" sz="1400" dirty="0">
              <a:solidFill>
                <a:srgbClr val="0033CC"/>
              </a:solidFill>
            </a:endParaRPr>
          </a:p>
        </p:txBody>
      </p:sp>
    </p:spTree>
    <p:extLst>
      <p:ext uri="{BB962C8B-B14F-4D97-AF65-F5344CB8AC3E}">
        <p14:creationId xmlns:p14="http://schemas.microsoft.com/office/powerpoint/2010/main" val="195125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DBA53-E743-5392-EB65-42686A2CEA80}"/>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054A39B-1CC7-3392-EBD8-474CC6740BA8}"/>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just">
              <a:lnSpc>
                <a:spcPct val="150000"/>
              </a:lnSpc>
            </a:pPr>
            <a:endParaRPr lang="el-GR" sz="2600" b="0" dirty="0">
              <a:solidFill>
                <a:schemeClr val="accent1">
                  <a:lumMod val="75000"/>
                </a:schemeClr>
              </a:solidFill>
            </a:endParaRPr>
          </a:p>
        </p:txBody>
      </p:sp>
      <p:pic>
        <p:nvPicPr>
          <p:cNvPr id="3" name="Picture 5" descr="perifereia_logo">
            <a:extLst>
              <a:ext uri="{FF2B5EF4-FFF2-40B4-BE49-F238E27FC236}">
                <a16:creationId xmlns:a16="http://schemas.microsoft.com/office/drawing/2014/main" id="{E0D81BBD-28B8-379E-8FAD-45F807B5B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FE62C72-7F8E-5D29-5F66-F90294A3F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B01242-7098-5E41-6205-02BAB85202CA}"/>
              </a:ext>
            </a:extLst>
          </p:cNvPr>
          <p:cNvSpPr txBox="1"/>
          <p:nvPr/>
        </p:nvSpPr>
        <p:spPr>
          <a:xfrm>
            <a:off x="1166070" y="861895"/>
            <a:ext cx="10108734" cy="6478697"/>
          </a:xfrm>
          <a:prstGeom prst="rect">
            <a:avLst/>
          </a:prstGeom>
          <a:noFill/>
        </p:spPr>
        <p:txBody>
          <a:bodyPr wrap="square">
            <a:spAutoFit/>
          </a:bodyPr>
          <a:lstStyle/>
          <a:p>
            <a:pPr algn="ctr" eaLnBrk="1" hangingPunct="1">
              <a:spcBef>
                <a:spcPct val="0"/>
              </a:spcBef>
              <a:buFontTx/>
              <a:buNone/>
            </a:pPr>
            <a:r>
              <a:rPr lang="el-GR" altLang="el-GR" b="1" dirty="0">
                <a:solidFill>
                  <a:srgbClr val="0033CC"/>
                </a:solidFill>
                <a:latin typeface="Calibri" panose="020F0502020204030204" pitchFamily="34" charset="0"/>
                <a:cs typeface="Calibri" panose="020F0502020204030204" pitchFamily="34" charset="0"/>
              </a:rPr>
              <a:t>ΕΞΕΙΔΙΚΕΥΣΕΙΣ ΠΡΟΓΡΑΜΜΑΤΟΣ</a:t>
            </a:r>
          </a:p>
          <a:p>
            <a:pPr algn="just" eaLnBrk="1" hangingPunct="1">
              <a:spcBef>
                <a:spcPts val="600"/>
              </a:spcBef>
              <a:buFontTx/>
              <a:buNone/>
            </a:pPr>
            <a:r>
              <a:rPr lang="el-GR" sz="1800" b="1" u="sng" kern="0" dirty="0">
                <a:effectLst/>
                <a:latin typeface="Arial" panose="020B0604020202020204" pitchFamily="34" charset="0"/>
                <a:cs typeface="Times New Roman" panose="02020603050405020304" pitchFamily="18" charset="0"/>
              </a:rPr>
              <a:t>Προτεραιότητα 4</a:t>
            </a:r>
            <a:r>
              <a:rPr lang="en-US" sz="1800" b="1" u="sng" kern="0" dirty="0">
                <a:effectLst/>
                <a:latin typeface="Arial" panose="020B0604020202020204" pitchFamily="34" charset="0"/>
                <a:cs typeface="Times New Roman" panose="02020603050405020304" pitchFamily="18" charset="0"/>
              </a:rPr>
              <a:t>B</a:t>
            </a:r>
            <a:r>
              <a:rPr lang="el-GR" sz="1800" b="1" u="sng" kern="0" dirty="0">
                <a:effectLst/>
                <a:latin typeface="Arial" panose="020B0604020202020204" pitchFamily="34" charset="0"/>
                <a:cs typeface="Times New Roman" panose="02020603050405020304" pitchFamily="18" charset="0"/>
              </a:rPr>
              <a:t>: Κοινωνική Ενσωμάτωση και αντιμετώπιση της φτώχειας (ΕΚΤ+)</a:t>
            </a:r>
          </a:p>
          <a:p>
            <a:pPr algn="ctr">
              <a:spcBef>
                <a:spcPts val="1200"/>
              </a:spcBef>
            </a:pPr>
            <a:r>
              <a:rPr lang="el-GR" b="1" dirty="0">
                <a:solidFill>
                  <a:srgbClr val="0F4761"/>
                </a:solidFill>
                <a:latin typeface="Aptos Display" panose="020B0004020202020204" pitchFamily="34" charset="0"/>
              </a:rPr>
              <a:t>Ειδικός Στόχος ESO4.12. </a:t>
            </a:r>
            <a:r>
              <a:rPr lang="en-US" dirty="0">
                <a:solidFill>
                  <a:srgbClr val="0F4761"/>
                </a:solidFill>
                <a:latin typeface="Aptos Display" panose="020B0004020202020204" pitchFamily="34" charset="0"/>
              </a:rPr>
              <a:t>: </a:t>
            </a:r>
            <a:r>
              <a:rPr lang="el-GR" dirty="0">
                <a:solidFill>
                  <a:srgbClr val="0F4761"/>
                </a:solidFill>
                <a:latin typeface="Aptos Display" panose="020B0004020202020204" pitchFamily="34" charset="0"/>
              </a:rPr>
              <a:t>Προώθηση της κοινωνικής ένταξης των ατόμων που αντιμετωπίζουν κίνδυνο φτώχειας ή κοινωνικού αποκλεισμού συμπεριλαμβανομένων των απόρων και των παιδιών</a:t>
            </a:r>
          </a:p>
          <a:p>
            <a:pPr marL="342900" indent="-342900">
              <a:spcBef>
                <a:spcPts val="1200"/>
              </a:spcBef>
              <a:buAutoNum type="arabicPeriod"/>
            </a:pPr>
            <a:r>
              <a:rPr lang="el-GR" b="1" i="0" dirty="0">
                <a:solidFill>
                  <a:srgbClr val="0F4761"/>
                </a:solidFill>
                <a:effectLst/>
                <a:latin typeface="Aptos Display" panose="020B0004020202020204" pitchFamily="34" charset="0"/>
              </a:rPr>
              <a:t>Δράση ESO4.12.β</a:t>
            </a:r>
            <a:r>
              <a:rPr lang="el-GR" b="0" i="0" dirty="0">
                <a:solidFill>
                  <a:srgbClr val="0F4761"/>
                </a:solidFill>
                <a:effectLst/>
                <a:latin typeface="Aptos Display" panose="020B0004020202020204" pitchFamily="34" charset="0"/>
              </a:rPr>
              <a:t>: </a:t>
            </a:r>
            <a:r>
              <a:rPr lang="el-GR" b="1" i="0" u="sng" dirty="0">
                <a:solidFill>
                  <a:srgbClr val="0F4761"/>
                </a:solidFill>
                <a:effectLst/>
                <a:highlight>
                  <a:srgbClr val="FFFF00"/>
                </a:highlight>
                <a:latin typeface="Aptos Display" panose="020B0004020202020204" pitchFamily="34" charset="0"/>
              </a:rPr>
              <a:t>Πιλοτική δράση </a:t>
            </a:r>
            <a:r>
              <a:rPr lang="el-GR" b="0" i="0" dirty="0">
                <a:solidFill>
                  <a:srgbClr val="0F4761"/>
                </a:solidFill>
                <a:effectLst/>
                <a:latin typeface="Aptos Display" panose="020B0004020202020204" pitchFamily="34" charset="0"/>
              </a:rPr>
              <a:t>για την παροχή υπηρεσιών κοινωνικής φροντίδας σε ευάλωτα παιδιά και εφήβους των Δήμων Αλεξανδρούπολης και Κομοτηνής π/υ 500.000 €</a:t>
            </a:r>
            <a:r>
              <a:rPr lang="el-GR" dirty="0"/>
              <a:t> </a:t>
            </a:r>
            <a:r>
              <a:rPr lang="en-US" dirty="0"/>
              <a:t>(</a:t>
            </a:r>
            <a:r>
              <a:rPr lang="el-GR" dirty="0">
                <a:solidFill>
                  <a:srgbClr val="0F4761"/>
                </a:solidFill>
                <a:latin typeface="Aptos Display" panose="020B0004020202020204" pitchFamily="34" charset="0"/>
              </a:rPr>
              <a:t>23η Εξειδίκευση – Απόφαση Περιφερειάρχη ΑΜΘ </a:t>
            </a:r>
            <a:r>
              <a:rPr lang="el-GR" dirty="0" err="1">
                <a:solidFill>
                  <a:srgbClr val="0F4761"/>
                </a:solidFill>
                <a:latin typeface="Aptos Display" panose="020B0004020202020204" pitchFamily="34" charset="0"/>
              </a:rPr>
              <a:t>α.π.</a:t>
            </a:r>
            <a:r>
              <a:rPr lang="el-GR" dirty="0">
                <a:solidFill>
                  <a:srgbClr val="0F4761"/>
                </a:solidFill>
                <a:latin typeface="Aptos Display" panose="020B0004020202020204" pitchFamily="34" charset="0"/>
              </a:rPr>
              <a:t> 2070/25-04-2025)</a:t>
            </a:r>
            <a:endParaRPr lang="en-US" dirty="0">
              <a:solidFill>
                <a:srgbClr val="0F4761"/>
              </a:solidFill>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M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latin typeface="Calibri" panose="020F0502020204030204" pitchFamily="34" charset="0"/>
                <a:cs typeface="Calibri" panose="020F0502020204030204" pitchFamily="34" charset="0"/>
              </a:rPr>
              <a:t>Η δράση σχεδιάστηκε και θα υλοποιηθεί σε συστηματική συνεργασία με όλους τους τοπικούς φορείς, υπηρεσίες και κοινωνικές δομές καθώς και την Επιτελική Δομή του Υπουργείου Κοινωνικής Συνοχής και Οικογένειας (ΥΚΟΙΣΟ) και το Εθνικό Κέντρο Κοινωνικής Αλληλεγγύης (ΕΚΚΑ) ως εθνικό συντονιστή της « Εγγύησης για το παιδί» και </a:t>
            </a:r>
            <a:r>
              <a:rPr lang="el-GR" u="sng" dirty="0">
                <a:latin typeface="Calibri" panose="020F0502020204030204" pitchFamily="34" charset="0"/>
                <a:cs typeface="Calibri" panose="020F0502020204030204" pitchFamily="34" charset="0"/>
              </a:rPr>
              <a:t>μπορεί να ενταχθεί στα τοπικά σχέδια δράσης για την καταπολέμηση της παιδικής φτώχειας.</a:t>
            </a:r>
          </a:p>
          <a:p>
            <a:pPr marL="285750" indent="-285750" algn="just">
              <a:spcBef>
                <a:spcPts val="1200"/>
              </a:spcBef>
              <a:buFont typeface="Arial" panose="020B0604020202020204" pitchFamily="34" charset="0"/>
              <a:buChar char="•"/>
            </a:pPr>
            <a:r>
              <a:rPr lang="el-GR" b="1" dirty="0">
                <a:latin typeface="Calibri" panose="020F0502020204030204" pitchFamily="34" charset="0"/>
                <a:cs typeface="Calibri" panose="020F0502020204030204" pitchFamily="34" charset="0"/>
              </a:rPr>
              <a:t>Ομάδα στόχος </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Παιδιά και έφηβοι ηλικίας από 8 έως 18 ετών, τα οποία διαβιούν με την βιολογική τους οικογένεια στις περιοχές της Αλεξανδρούπολης και της Κομοτηνής, δεν έχουν πρόσβαση σε υπηρεσίες και αγαθά ενός μέσου ατόμου της ηλικίας τους, είτε λόγω οικονομικής ένδειας είτε/και λόγω περιθωριοποιημένου περιβάλλοντος. Η κατάσταση αυτή τα καθιστά ευάλωτα σε παιδική εκμετάλλευση, σχολική εγκατάλειψη, αδήλωτη εργασία, άτυπη φυγή, παραβατικές συμπεριφορές.</a:t>
            </a:r>
          </a:p>
          <a:p>
            <a:pPr marL="285750" indent="-285750" algn="just">
              <a:spcBef>
                <a:spcPts val="1200"/>
              </a:spcBef>
              <a:buFont typeface="Arial" panose="020B0604020202020204" pitchFamily="34" charset="0"/>
              <a:buChar char="•"/>
            </a:pPr>
            <a:r>
              <a:rPr lang="el-GR" b="1" dirty="0">
                <a:latin typeface="Calibri" panose="020F0502020204030204" pitchFamily="34" charset="0"/>
                <a:cs typeface="Calibri" panose="020F0502020204030204" pitchFamily="34" charset="0"/>
              </a:rPr>
              <a:t>Δικαιούχος</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Παιδικά Χωριά </a:t>
            </a:r>
            <a:r>
              <a:rPr lang="en-US" dirty="0">
                <a:latin typeface="Calibri" panose="020F0502020204030204" pitchFamily="34" charset="0"/>
                <a:cs typeface="Calibri" panose="020F0502020204030204" pitchFamily="34" charset="0"/>
              </a:rPr>
              <a:t>SOS </a:t>
            </a:r>
            <a:r>
              <a:rPr lang="el-GR" dirty="0">
                <a:latin typeface="Calibri" panose="020F0502020204030204" pitchFamily="34" charset="0"/>
                <a:cs typeface="Calibri" panose="020F0502020204030204" pitchFamily="34" charset="0"/>
              </a:rPr>
              <a:t>Ελλάδος</a:t>
            </a:r>
            <a:endParaRPr lang="el-GR" sz="1400" dirty="0"/>
          </a:p>
          <a:p>
            <a:pPr>
              <a:buNone/>
            </a:pPr>
            <a:br>
              <a:rPr lang="el-GR" sz="1400" dirty="0"/>
            </a:br>
            <a:endParaRPr lang="el-GR" altLang="el-GR" dirty="0">
              <a:latin typeface="Calibri" panose="020F0502020204030204" pitchFamily="34" charset="0"/>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4D5B10DF-ACDB-6E74-4578-88BF3EA3A27B}"/>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86433DC7-1022-F0C0-8F39-01D2386F3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93DA670-8138-D627-98EA-31DCA8FDDC4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4D944DD-255D-D01D-C09B-A0B973D0863F}"/>
              </a:ext>
            </a:extLst>
          </p:cNvPr>
          <p:cNvSpPr>
            <a:spLocks noGrp="1"/>
          </p:cNvSpPr>
          <p:nvPr>
            <p:ph type="title"/>
          </p:nvPr>
        </p:nvSpPr>
        <p:spPr>
          <a:xfrm>
            <a:off x="0" y="164812"/>
            <a:ext cx="12192000" cy="589250"/>
          </a:xfrm>
        </p:spPr>
        <p:txBody>
          <a:bodyPr>
            <a:noAutofit/>
          </a:bodyPr>
          <a:lstStyle/>
          <a:p>
            <a:pPr algn="ct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ΠΕΡΙΦΕΡΕΙΑ ΑΝΑΤΟΛΙΚΗΣ ΜΑΚΕΔΟΝΙΑΣ ΚΑΙ ΘΡΑΚΗΣ     </a:t>
            </a:r>
            <a:br>
              <a:rPr lang="en-US"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l-GR" altLang="el-GR" sz="2000" b="1" dirty="0">
                <a:solidFill>
                  <a:schemeClr val="tx2">
                    <a:lumMod val="60000"/>
                    <a:lumOff val="4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Ειδική Υπηρεσία Διαχείρισης</a:t>
            </a:r>
            <a:endParaRPr lang="el-GR" sz="20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65F2A67D-89A6-15BC-45E3-68388FA28FF3}"/>
              </a:ext>
            </a:extLst>
          </p:cNvPr>
          <p:cNvSpPr txBox="1"/>
          <p:nvPr/>
        </p:nvSpPr>
        <p:spPr>
          <a:xfrm>
            <a:off x="38100" y="1307531"/>
            <a:ext cx="12192000" cy="1492145"/>
          </a:xfrm>
          <a:prstGeom prst="rect">
            <a:avLst/>
          </a:prstGeom>
        </p:spPr>
        <p:txBody>
          <a:bodyPr vert="horz" lIns="91440" tIns="45720" rIns="91440" bIns="45720" rtlCol="0" anchor="ctr">
            <a:norm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l-GR" sz="2600" b="0"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mj-cs"/>
            </a:endParaRPr>
          </a:p>
        </p:txBody>
      </p:sp>
      <p:pic>
        <p:nvPicPr>
          <p:cNvPr id="3" name="Picture 5" descr="perifereia_logo">
            <a:extLst>
              <a:ext uri="{FF2B5EF4-FFF2-40B4-BE49-F238E27FC236}">
                <a16:creationId xmlns:a16="http://schemas.microsoft.com/office/drawing/2014/main" id="{BC30DE92-8FD3-8183-CE39-8D6FE87D3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07" y="56979"/>
            <a:ext cx="7921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25DAA535-9E37-5384-84A3-6C86D6551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1" t="11702" r="82738" b="8299"/>
          <a:stretch>
            <a:fillRect/>
          </a:stretch>
        </p:blipFill>
        <p:spPr bwMode="auto">
          <a:xfrm>
            <a:off x="11138175" y="262077"/>
            <a:ext cx="568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565494D-2ECA-4491-3BF6-E51104DDA9E0}"/>
              </a:ext>
            </a:extLst>
          </p:cNvPr>
          <p:cNvSpPr txBox="1"/>
          <p:nvPr/>
        </p:nvSpPr>
        <p:spPr>
          <a:xfrm>
            <a:off x="1166070" y="861895"/>
            <a:ext cx="10108734" cy="6063198"/>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ΕΞΕΙΔΙΚΕΥΣΕΙΣ ΠΡΟΓΡΑΜΜΑΤΟΣ</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solidFill>
                <a:latin typeface="Calibri" panose="020F0502020204030204" pitchFamily="34" charset="0"/>
                <a:cs typeface="Calibri" panose="020F0502020204030204" pitchFamily="34" charset="0"/>
              </a:rPr>
              <a:t>Η δράση είναι πιλοτική διάρκειας 3 ετών και </a:t>
            </a:r>
            <a:r>
              <a:rPr lang="el-GR" u="sng" dirty="0">
                <a:solidFill>
                  <a:prstClr val="black"/>
                </a:solidFill>
                <a:latin typeface="Calibri" panose="020F0502020204030204" pitchFamily="34" charset="0"/>
                <a:cs typeface="Calibri" panose="020F0502020204030204" pitchFamily="34" charset="0"/>
              </a:rPr>
              <a:t>με βάση τα αποτελέσματα της ενδιάμεσης αξιολόγησης της έπειτα από τον πρώτο χρόνο λειτουργίας</a:t>
            </a:r>
            <a:r>
              <a:rPr lang="el-GR" dirty="0">
                <a:solidFill>
                  <a:prstClr val="black"/>
                </a:solidFill>
                <a:latin typeface="Calibri" panose="020F0502020204030204" pitchFamily="34" charset="0"/>
                <a:cs typeface="Calibri" panose="020F0502020204030204" pitchFamily="34" charset="0"/>
              </a:rPr>
              <a:t>, θα σχεδιαστεί η ανάπτυξη ενός δικτύου παρόμοιων τοπικών δράσεων και από άλλους τυχόν ενδιαφερόμενους φορείς στο σύνολο της Περιφέρειας, στη βάση της τεχνογνωσίας που θα έχει αποκτηθεί</a:t>
            </a:r>
            <a:r>
              <a:rPr lang="el-GR" sz="1400" dirty="0">
                <a:solidFill>
                  <a:srgbClr val="000000"/>
                </a:solidFill>
                <a:latin typeface="ArialMT"/>
                <a:cs typeface="Calibri" panose="020F0502020204030204" pitchFamily="34" charset="0"/>
              </a:rPr>
              <a:t> </a:t>
            </a:r>
            <a:r>
              <a:rPr lang="el-GR" dirty="0">
                <a:solidFill>
                  <a:prstClr val="black"/>
                </a:solidFill>
                <a:latin typeface="Calibri" panose="020F0502020204030204" pitchFamily="34" charset="0"/>
                <a:cs typeface="Calibri" panose="020F0502020204030204" pitchFamily="34" charset="0"/>
              </a:rPr>
              <a:t>και αναμένεται να ωφεληθούν 250 παιδιά </a:t>
            </a:r>
            <a:endParaRPr lang="en-US" dirty="0">
              <a:solidFill>
                <a:prstClr val="black"/>
              </a:solidFill>
              <a:latin typeface="Calibri" panose="020F0502020204030204" pitchFamily="34" charset="0"/>
              <a:cs typeface="Calibri" panose="020F0502020204030204" pitchFamily="34" charset="0"/>
            </a:endParaRPr>
          </a:p>
          <a:p>
            <a:pPr>
              <a:buNone/>
            </a:pPr>
            <a:r>
              <a:rPr lang="el-GR" sz="1400" dirty="0"/>
              <a:t> </a:t>
            </a:r>
          </a:p>
          <a:p>
            <a:pPr>
              <a:buNone/>
            </a:pPr>
            <a:r>
              <a:rPr lang="el-GR" sz="1400" b="0" i="0" dirty="0">
                <a:solidFill>
                  <a:srgbClr val="000000"/>
                </a:solidFill>
                <a:effectLst/>
                <a:latin typeface="ArialMT"/>
              </a:rPr>
              <a:t>Στόχοι της δράσης είναι :</a:t>
            </a:r>
          </a:p>
          <a:p>
            <a:pPr algn="just"/>
            <a:r>
              <a:rPr lang="el-GR" sz="1400" b="0" i="0" dirty="0">
                <a:solidFill>
                  <a:srgbClr val="000000"/>
                </a:solidFill>
                <a:effectLst/>
                <a:latin typeface="SymbolMT"/>
              </a:rPr>
              <a:t>• </a:t>
            </a:r>
            <a:r>
              <a:rPr lang="el-GR" sz="1400" b="0" i="0" dirty="0">
                <a:solidFill>
                  <a:srgbClr val="000000"/>
                </a:solidFill>
                <a:effectLst/>
                <a:latin typeface="ArialMT"/>
              </a:rPr>
              <a:t>Η αύξηση της ψυχικής ανθεκτικότητας, της ψυχοκοινωνικής ευημερίας και της αυτοεκτίμησης των παιδιών και εφήβων που προέρχονται από ευάλωτα οικογενειακά περιβάλλονται στα όρια αποχωρισμού.</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ισότιμη πρόσβαση σε εκπαιδευτικές υπηρεσίες και μείωση του κινδύνου εγκατάλειψης του σχολείου και της εμπλοκής σε συνθήκες παιδικής εργασίας.</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στοχευμένη υποστήριξη σε παιδιά με μαθησιακές δυσκολίες: υπηρεσίες Λογοθεραπείας, Εργοθεραπείας, Ειδικής Αγωγής, Ψυχοθεραπείας.</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παροχή των απαραίτητων μέσων για την ανάπτυξη κοινωνικών, επικοινωνιακών και διαπροσωπικών δεξιοτήτων στο πλαίσιο της προσωπικής ανάπτυξης (soft skills).</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ανάπτυξη, βελτίωση και εξοικείωση δεξιοτήτων μέσω εργαστηρίων που άπτονται κοινωνικών ζητημάτων σε τομείς ψυχικής υγείας, τεχνολογίας, καινοτομίας και δημιουργικότητας καθώς και επαγγελματικής εξέλιξης.</a:t>
            </a:r>
            <a:endParaRPr lang="el-GR" sz="1400" dirty="0"/>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ελαχιστοποίηση των κινδύνων εκμετάλλευσης, κακοποίησης, βίας και εμπλοκής των παιδιών σε παράνομες πράξεις.</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ενίσχυση της συνοχής, των οικογενειακών δεσμών και της ενεργούς συμμετοχής των γονέων σε θέματα που αφορούν τα παιδιά τους ως υποστηρικτικό μέσο.</a:t>
            </a:r>
          </a:p>
          <a:p>
            <a:pPr algn="just">
              <a:buNone/>
            </a:pPr>
            <a:r>
              <a:rPr lang="el-GR" sz="1400" b="0" i="0" dirty="0">
                <a:solidFill>
                  <a:srgbClr val="000000"/>
                </a:solidFill>
                <a:effectLst/>
                <a:latin typeface="SymbolMT"/>
              </a:rPr>
              <a:t>• </a:t>
            </a:r>
            <a:r>
              <a:rPr lang="el-GR" sz="1400" b="0" i="0" dirty="0">
                <a:solidFill>
                  <a:srgbClr val="000000"/>
                </a:solidFill>
                <a:effectLst/>
                <a:latin typeface="ArialMT"/>
              </a:rPr>
              <a:t>Η δικτύωση παιδιών και εφήβων με την τοπική κοινωνία και ενίσχυσης της έννοιας του ενεργού πολίτη.</a:t>
            </a:r>
          </a:p>
          <a:p>
            <a:pPr algn="just"/>
            <a:r>
              <a:rPr lang="el-GR" sz="1400" b="0" i="0" dirty="0">
                <a:solidFill>
                  <a:srgbClr val="000000"/>
                </a:solidFill>
                <a:effectLst/>
                <a:latin typeface="SymbolMT"/>
              </a:rPr>
              <a:t>• </a:t>
            </a:r>
            <a:r>
              <a:rPr lang="el-GR" sz="1400" dirty="0">
                <a:solidFill>
                  <a:srgbClr val="000000"/>
                </a:solidFill>
                <a:latin typeface="ArialMT"/>
              </a:rPr>
              <a:t>Η αύξηση της ευαισθητοποίησης και ενσυναίσθησης της τοπικής κοινωνίας, μέσω της καλλιέργειας κουλτούρας συμπερίληψης και ανεκτικότητας χωρίς κοινωνικό στίγμα.</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l-GR" alt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Εικόνα 8" descr="visual_id_ESPA">
            <a:extLst>
              <a:ext uri="{FF2B5EF4-FFF2-40B4-BE49-F238E27FC236}">
                <a16:creationId xmlns:a16="http://schemas.microsoft.com/office/drawing/2014/main" id="{B449A514-35C1-4D11-3A10-F5AE6CF33300}"/>
              </a:ext>
            </a:extLst>
          </p:cNvPr>
          <p:cNvPicPr>
            <a:picLocks noChangeAspect="1"/>
          </p:cNvPicPr>
          <p:nvPr/>
        </p:nvPicPr>
        <p:blipFill rotWithShape="1">
          <a:blip r:embed="rId4"/>
          <a:srcRect l="74941" t="21188" r="3028" b="18788"/>
          <a:stretch/>
        </p:blipFill>
        <p:spPr bwMode="auto">
          <a:xfrm>
            <a:off x="11065151" y="6073147"/>
            <a:ext cx="714375" cy="449293"/>
          </a:xfrm>
          <a:prstGeom prst="rect">
            <a:avLst/>
          </a:prstGeom>
          <a:noFill/>
          <a:ln w="9525">
            <a:noFill/>
            <a:miter lim="800000"/>
            <a:headEnd/>
            <a:tailEnd/>
          </a:ln>
        </p:spPr>
      </p:pic>
      <p:pic>
        <p:nvPicPr>
          <p:cNvPr id="10" name="Picture 12">
            <a:extLst>
              <a:ext uri="{FF2B5EF4-FFF2-40B4-BE49-F238E27FC236}">
                <a16:creationId xmlns:a16="http://schemas.microsoft.com/office/drawing/2014/main" id="{DCEB8514-B887-7B5E-6A46-E590C2058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9815"/>
          <a:stretch>
            <a:fillRect/>
          </a:stretch>
        </p:blipFill>
        <p:spPr bwMode="auto">
          <a:xfrm>
            <a:off x="516781" y="6143012"/>
            <a:ext cx="50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7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66598</TotalTime>
  <Words>2454</Words>
  <Application>Microsoft Office PowerPoint</Application>
  <PresentationFormat>Ευρεία οθόνη</PresentationFormat>
  <Paragraphs>232</Paragraphs>
  <Slides>24</Slides>
  <Notes>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3</vt:i4>
      </vt:variant>
      <vt:variant>
        <vt:lpstr>Τίτλοι διαφανειών</vt:lpstr>
      </vt:variant>
      <vt:variant>
        <vt:i4>24</vt:i4>
      </vt:variant>
    </vt:vector>
  </HeadingPairs>
  <TitlesOfParts>
    <vt:vector size="36" baseType="lpstr">
      <vt:lpstr>Aptos Display</vt:lpstr>
      <vt:lpstr>Arial</vt:lpstr>
      <vt:lpstr>ArialMT</vt:lpstr>
      <vt:lpstr>ArialNarrow</vt:lpstr>
      <vt:lpstr>Calibri</vt:lpstr>
      <vt:lpstr>SymbolMT</vt:lpstr>
      <vt:lpstr>Times New Roman</vt:lpstr>
      <vt:lpstr>Trebuchet MS</vt:lpstr>
      <vt:lpstr>Wingdings</vt:lpstr>
      <vt:lpstr>Θέμα του Office</vt:lpstr>
      <vt:lpstr>Προσαρμοσμένη σχεδίαση</vt:lpstr>
      <vt:lpstr>1_Προσαρμοσμένη σχεδίαση</vt:lpstr>
      <vt:lpstr> Ενημέρωση για τον Προγραμματισμό των προσκλήσεων &amp; Μεθοδολογία Αξιολόγησης και Κριτήρια Επιλογής Πράξεων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ΠΕΡΙΦΕΡΕΙΑ ΑΝΑΤΟΛΙΚΗΣ ΜΑΚΕΔΟΝΙΑΣ ΚΑΙ ΘΡΑΚΗΣ      Ειδική Υπηρεσία Διαχείρισης</vt:lpstr>
      <vt:lpstr> … ευχαριστούμε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ΔΕΛΑΚΗΣ ΤΡΙΑΝΤΑΦΥΛΛΟΣ</cp:lastModifiedBy>
  <cp:revision>244</cp:revision>
  <cp:lastPrinted>2023-06-27T10:13:49Z</cp:lastPrinted>
  <dcterms:created xsi:type="dcterms:W3CDTF">2022-06-03T15:25:51Z</dcterms:created>
  <dcterms:modified xsi:type="dcterms:W3CDTF">2025-05-16T10:43:05Z</dcterms:modified>
</cp:coreProperties>
</file>