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22"/>
  </p:notesMasterIdLst>
  <p:sldIdLst>
    <p:sldId id="328" r:id="rId4"/>
    <p:sldId id="939" r:id="rId5"/>
    <p:sldId id="941" r:id="rId6"/>
    <p:sldId id="942" r:id="rId7"/>
    <p:sldId id="945" r:id="rId8"/>
    <p:sldId id="943" r:id="rId9"/>
    <p:sldId id="944" r:id="rId10"/>
    <p:sldId id="940" r:id="rId11"/>
    <p:sldId id="323" r:id="rId12"/>
    <p:sldId id="313" r:id="rId13"/>
    <p:sldId id="311" r:id="rId14"/>
    <p:sldId id="930" r:id="rId15"/>
    <p:sldId id="301" r:id="rId16"/>
    <p:sldId id="325" r:id="rId17"/>
    <p:sldId id="931" r:id="rId18"/>
    <p:sldId id="314" r:id="rId19"/>
    <p:sldId id="1607" r:id="rId20"/>
    <p:sldId id="934" r:id="rId21"/>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7E1"/>
    <a:srgbClr val="19BEDE"/>
    <a:srgbClr val="97CA3F"/>
    <a:srgbClr val="00CC99"/>
    <a:srgbClr val="F1A069"/>
    <a:srgbClr val="0D4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6349E-03F0-4272-AF94-B0AE215AF1DA}" v="29" dt="2022-07-07T17:57:5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935" autoAdjust="0"/>
  </p:normalViewPr>
  <p:slideViewPr>
    <p:cSldViewPr snapToGrid="0">
      <p:cViewPr varScale="1">
        <p:scale>
          <a:sx n="82" d="100"/>
          <a:sy n="82" d="100"/>
        </p:scale>
        <p:origin x="9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ta Gourna" userId="daaabff2-ce14-4a9b-8da8-407a947650b4" providerId="ADAL" clId="{1946349E-03F0-4272-AF94-B0AE215AF1DA}"/>
    <pc:docChg chg="undo custSel addSld delSld modSld sldOrd">
      <pc:chgData name="Giota Gourna" userId="daaabff2-ce14-4a9b-8da8-407a947650b4" providerId="ADAL" clId="{1946349E-03F0-4272-AF94-B0AE215AF1DA}" dt="2022-07-07T17:58:11.426" v="1784" actId="47"/>
      <pc:docMkLst>
        <pc:docMk/>
      </pc:docMkLst>
      <pc:sldChg chg="modSp mod">
        <pc:chgData name="Giota Gourna" userId="daaabff2-ce14-4a9b-8da8-407a947650b4" providerId="ADAL" clId="{1946349E-03F0-4272-AF94-B0AE215AF1DA}" dt="2022-07-07T08:52:34.575" v="78" actId="113"/>
        <pc:sldMkLst>
          <pc:docMk/>
          <pc:sldMk cId="3454006219" sldId="256"/>
        </pc:sldMkLst>
        <pc:spChg chg="mod">
          <ac:chgData name="Giota Gourna" userId="daaabff2-ce14-4a9b-8da8-407a947650b4" providerId="ADAL" clId="{1946349E-03F0-4272-AF94-B0AE215AF1DA}" dt="2022-07-07T08:51:08.345" v="43" actId="20577"/>
          <ac:spMkLst>
            <pc:docMk/>
            <pc:sldMk cId="3454006219" sldId="256"/>
            <ac:spMk id="2" creationId="{4EA2F15A-455E-E61D-541D-C3483ADD1525}"/>
          </ac:spMkLst>
        </pc:spChg>
        <pc:spChg chg="mod">
          <ac:chgData name="Giota Gourna" userId="daaabff2-ce14-4a9b-8da8-407a947650b4" providerId="ADAL" clId="{1946349E-03F0-4272-AF94-B0AE215AF1DA}" dt="2022-07-07T08:52:34.575" v="78" actId="113"/>
          <ac:spMkLst>
            <pc:docMk/>
            <pc:sldMk cId="3454006219" sldId="256"/>
            <ac:spMk id="3" creationId="{AF4C35F4-0304-55DE-B493-0D5FA8737181}"/>
          </ac:spMkLst>
        </pc:spChg>
      </pc:sldChg>
      <pc:sldChg chg="addSp modSp del mod ord">
        <pc:chgData name="Giota Gourna" userId="daaabff2-ce14-4a9b-8da8-407a947650b4" providerId="ADAL" clId="{1946349E-03F0-4272-AF94-B0AE215AF1DA}" dt="2022-07-07T13:47:55.741" v="418" actId="47"/>
        <pc:sldMkLst>
          <pc:docMk/>
          <pc:sldMk cId="3475900744" sldId="257"/>
        </pc:sldMkLst>
        <pc:spChg chg="mod">
          <ac:chgData name="Giota Gourna" userId="daaabff2-ce14-4a9b-8da8-407a947650b4" providerId="ADAL" clId="{1946349E-03F0-4272-AF94-B0AE215AF1DA}" dt="2022-07-07T09:53:00.261" v="94" actId="20577"/>
          <ac:spMkLst>
            <pc:docMk/>
            <pc:sldMk cId="3475900744" sldId="257"/>
            <ac:spMk id="2" creationId="{BD81693C-6C53-E8AC-C393-39B6CC6DE902}"/>
          </ac:spMkLst>
        </pc:spChg>
        <pc:spChg chg="mod">
          <ac:chgData name="Giota Gourna" userId="daaabff2-ce14-4a9b-8da8-407a947650b4" providerId="ADAL" clId="{1946349E-03F0-4272-AF94-B0AE215AF1DA}" dt="2022-07-07T10:27:13.928" v="232" actId="27636"/>
          <ac:spMkLst>
            <pc:docMk/>
            <pc:sldMk cId="3475900744" sldId="257"/>
            <ac:spMk id="3" creationId="{46AC22FF-5509-17A2-B10B-EF8597A21A98}"/>
          </ac:spMkLst>
        </pc:spChg>
        <pc:spChg chg="add mod">
          <ac:chgData name="Giota Gourna" userId="daaabff2-ce14-4a9b-8da8-407a947650b4" providerId="ADAL" clId="{1946349E-03F0-4272-AF94-B0AE215AF1DA}" dt="2022-07-07T10:27:51.071" v="236" actId="1076"/>
          <ac:spMkLst>
            <pc:docMk/>
            <pc:sldMk cId="3475900744" sldId="257"/>
            <ac:spMk id="4" creationId="{F1DCA235-B5F7-7675-F773-0BD55CA3F781}"/>
          </ac:spMkLst>
        </pc:spChg>
        <pc:spChg chg="add mod">
          <ac:chgData name="Giota Gourna" userId="daaabff2-ce14-4a9b-8da8-407a947650b4" providerId="ADAL" clId="{1946349E-03F0-4272-AF94-B0AE215AF1DA}" dt="2022-07-07T10:28:01.164" v="237" actId="1076"/>
          <ac:spMkLst>
            <pc:docMk/>
            <pc:sldMk cId="3475900744" sldId="257"/>
            <ac:spMk id="5" creationId="{90FC39E3-BD64-84E0-66CD-486F222243E5}"/>
          </ac:spMkLst>
        </pc:spChg>
      </pc:sldChg>
      <pc:sldChg chg="del ord">
        <pc:chgData name="Giota Gourna" userId="daaabff2-ce14-4a9b-8da8-407a947650b4" providerId="ADAL" clId="{1946349E-03F0-4272-AF94-B0AE215AF1DA}" dt="2022-07-07T17:58:11.426" v="1784" actId="47"/>
        <pc:sldMkLst>
          <pc:docMk/>
          <pc:sldMk cId="1755772975" sldId="258"/>
        </pc:sldMkLst>
      </pc:sldChg>
      <pc:sldChg chg="addSp modSp add del mod">
        <pc:chgData name="Giota Gourna" userId="daaabff2-ce14-4a9b-8da8-407a947650b4" providerId="ADAL" clId="{1946349E-03F0-4272-AF94-B0AE215AF1DA}" dt="2022-07-07T13:47:58.933" v="419" actId="47"/>
        <pc:sldMkLst>
          <pc:docMk/>
          <pc:sldMk cId="1403379544" sldId="260"/>
        </pc:sldMkLst>
        <pc:spChg chg="mod">
          <ac:chgData name="Giota Gourna" userId="daaabff2-ce14-4a9b-8da8-407a947650b4" providerId="ADAL" clId="{1946349E-03F0-4272-AF94-B0AE215AF1DA}" dt="2022-07-07T10:33:31.526" v="253" actId="1076"/>
          <ac:spMkLst>
            <pc:docMk/>
            <pc:sldMk cId="1403379544" sldId="260"/>
            <ac:spMk id="3" creationId="{46AC22FF-5509-17A2-B10B-EF8597A21A98}"/>
          </ac:spMkLst>
        </pc:spChg>
        <pc:spChg chg="mod">
          <ac:chgData name="Giota Gourna" userId="daaabff2-ce14-4a9b-8da8-407a947650b4" providerId="ADAL" clId="{1946349E-03F0-4272-AF94-B0AE215AF1DA}" dt="2022-07-07T10:33:59.300" v="259" actId="1076"/>
          <ac:spMkLst>
            <pc:docMk/>
            <pc:sldMk cId="1403379544" sldId="260"/>
            <ac:spMk id="4" creationId="{F1DCA235-B5F7-7675-F773-0BD55CA3F781}"/>
          </ac:spMkLst>
        </pc:spChg>
        <pc:spChg chg="mod">
          <ac:chgData name="Giota Gourna" userId="daaabff2-ce14-4a9b-8da8-407a947650b4" providerId="ADAL" clId="{1946349E-03F0-4272-AF94-B0AE215AF1DA}" dt="2022-07-07T10:34:02.928" v="260" actId="1076"/>
          <ac:spMkLst>
            <pc:docMk/>
            <pc:sldMk cId="1403379544" sldId="260"/>
            <ac:spMk id="5" creationId="{90FC39E3-BD64-84E0-66CD-486F222243E5}"/>
          </ac:spMkLst>
        </pc:spChg>
        <pc:spChg chg="add mod">
          <ac:chgData name="Giota Gourna" userId="daaabff2-ce14-4a9b-8da8-407a947650b4" providerId="ADAL" clId="{1946349E-03F0-4272-AF94-B0AE215AF1DA}" dt="2022-07-07T10:33:11.501" v="246" actId="1076"/>
          <ac:spMkLst>
            <pc:docMk/>
            <pc:sldMk cId="1403379544" sldId="260"/>
            <ac:spMk id="7" creationId="{0C16085D-0689-0320-9512-AC909630A1A1}"/>
          </ac:spMkLst>
        </pc:spChg>
        <pc:spChg chg="add mod">
          <ac:chgData name="Giota Gourna" userId="daaabff2-ce14-4a9b-8da8-407a947650b4" providerId="ADAL" clId="{1946349E-03F0-4272-AF94-B0AE215AF1DA}" dt="2022-07-07T13:47:21.725" v="398" actId="34136"/>
          <ac:spMkLst>
            <pc:docMk/>
            <pc:sldMk cId="1403379544" sldId="260"/>
            <ac:spMk id="8" creationId="{2F1AE9A8-7297-06F7-C31E-694A3AC98B2D}"/>
          </ac:spMkLst>
        </pc:spChg>
        <pc:spChg chg="add mod">
          <ac:chgData name="Giota Gourna" userId="daaabff2-ce14-4a9b-8da8-407a947650b4" providerId="ADAL" clId="{1946349E-03F0-4272-AF94-B0AE215AF1DA}" dt="2022-07-07T13:44:50.529" v="335" actId="34135"/>
          <ac:spMkLst>
            <pc:docMk/>
            <pc:sldMk cId="1403379544" sldId="260"/>
            <ac:spMk id="10" creationId="{DF254365-6C76-7E7F-05CA-3629FC863782}"/>
          </ac:spMkLst>
        </pc:spChg>
      </pc:sldChg>
      <pc:sldChg chg="addSp delSp modSp add mod">
        <pc:chgData name="Giota Gourna" userId="daaabff2-ce14-4a9b-8da8-407a947650b4" providerId="ADAL" clId="{1946349E-03F0-4272-AF94-B0AE215AF1DA}" dt="2022-07-07T17:39:46.491" v="1638" actId="12"/>
        <pc:sldMkLst>
          <pc:docMk/>
          <pc:sldMk cId="272751732" sldId="261"/>
        </pc:sldMkLst>
        <pc:spChg chg="mod">
          <ac:chgData name="Giota Gourna" userId="daaabff2-ce14-4a9b-8da8-407a947650b4" providerId="ADAL" clId="{1946349E-03F0-4272-AF94-B0AE215AF1DA}" dt="2022-07-07T13:48:05.323" v="429" actId="1035"/>
          <ac:spMkLst>
            <pc:docMk/>
            <pc:sldMk cId="272751732" sldId="261"/>
            <ac:spMk id="2" creationId="{BD81693C-6C53-E8AC-C393-39B6CC6DE902}"/>
          </ac:spMkLst>
        </pc:spChg>
        <pc:spChg chg="del">
          <ac:chgData name="Giota Gourna" userId="daaabff2-ce14-4a9b-8da8-407a947650b4" providerId="ADAL" clId="{1946349E-03F0-4272-AF94-B0AE215AF1DA}" dt="2022-07-07T13:42:57.772" v="318" actId="478"/>
          <ac:spMkLst>
            <pc:docMk/>
            <pc:sldMk cId="272751732" sldId="261"/>
            <ac:spMk id="3" creationId="{46AC22FF-5509-17A2-B10B-EF8597A21A98}"/>
          </ac:spMkLst>
        </pc:spChg>
        <pc:spChg chg="mod">
          <ac:chgData name="Giota Gourna" userId="daaabff2-ce14-4a9b-8da8-407a947650b4" providerId="ADAL" clId="{1946349E-03F0-4272-AF94-B0AE215AF1DA}" dt="2022-07-07T13:45:28.248" v="366" actId="1035"/>
          <ac:spMkLst>
            <pc:docMk/>
            <pc:sldMk cId="272751732" sldId="261"/>
            <ac:spMk id="4" creationId="{F1DCA235-B5F7-7675-F773-0BD55CA3F781}"/>
          </ac:spMkLst>
        </pc:spChg>
        <pc:spChg chg="mod">
          <ac:chgData name="Giota Gourna" userId="daaabff2-ce14-4a9b-8da8-407a947650b4" providerId="ADAL" clId="{1946349E-03F0-4272-AF94-B0AE215AF1DA}" dt="2022-07-07T14:27:08.160" v="593" actId="12"/>
          <ac:spMkLst>
            <pc:docMk/>
            <pc:sldMk cId="272751732" sldId="261"/>
            <ac:spMk id="5" creationId="{90FC39E3-BD64-84E0-66CD-486F222243E5}"/>
          </ac:spMkLst>
        </pc:spChg>
        <pc:spChg chg="del">
          <ac:chgData name="Giota Gourna" userId="daaabff2-ce14-4a9b-8da8-407a947650b4" providerId="ADAL" clId="{1946349E-03F0-4272-AF94-B0AE215AF1DA}" dt="2022-07-07T13:42:56.447" v="317" actId="478"/>
          <ac:spMkLst>
            <pc:docMk/>
            <pc:sldMk cId="272751732" sldId="261"/>
            <ac:spMk id="7" creationId="{0C16085D-0689-0320-9512-AC909630A1A1}"/>
          </ac:spMkLst>
        </pc:spChg>
        <pc:spChg chg="del">
          <ac:chgData name="Giota Gourna" userId="daaabff2-ce14-4a9b-8da8-407a947650b4" providerId="ADAL" clId="{1946349E-03F0-4272-AF94-B0AE215AF1DA}" dt="2022-07-07T13:43:22.261" v="322" actId="478"/>
          <ac:spMkLst>
            <pc:docMk/>
            <pc:sldMk cId="272751732" sldId="261"/>
            <ac:spMk id="8" creationId="{2F1AE9A8-7297-06F7-C31E-694A3AC98B2D}"/>
          </ac:spMkLst>
        </pc:spChg>
        <pc:spChg chg="add mod ord">
          <ac:chgData name="Giota Gourna" userId="daaabff2-ce14-4a9b-8da8-407a947650b4" providerId="ADAL" clId="{1946349E-03F0-4272-AF94-B0AE215AF1DA}" dt="2022-07-07T14:21:31.174" v="548" actId="255"/>
          <ac:spMkLst>
            <pc:docMk/>
            <pc:sldMk cId="272751732" sldId="261"/>
            <ac:spMk id="9" creationId="{690E8D76-9490-6ED3-D0E6-8ADCBCC039C0}"/>
          </ac:spMkLst>
        </pc:spChg>
        <pc:spChg chg="del">
          <ac:chgData name="Giota Gourna" userId="daaabff2-ce14-4a9b-8da8-407a947650b4" providerId="ADAL" clId="{1946349E-03F0-4272-AF94-B0AE215AF1DA}" dt="2022-07-07T13:43:20.744" v="321" actId="478"/>
          <ac:spMkLst>
            <pc:docMk/>
            <pc:sldMk cId="272751732" sldId="261"/>
            <ac:spMk id="10" creationId="{DF254365-6C76-7E7F-05CA-3629FC863782}"/>
          </ac:spMkLst>
        </pc:spChg>
        <pc:spChg chg="add del">
          <ac:chgData name="Giota Gourna" userId="daaabff2-ce14-4a9b-8da8-407a947650b4" providerId="ADAL" clId="{1946349E-03F0-4272-AF94-B0AE215AF1DA}" dt="2022-07-07T13:43:41.368" v="326" actId="22"/>
          <ac:spMkLst>
            <pc:docMk/>
            <pc:sldMk cId="272751732" sldId="261"/>
            <ac:spMk id="12" creationId="{C487E15C-1C57-0820-99A8-95182348D968}"/>
          </ac:spMkLst>
        </pc:spChg>
        <pc:spChg chg="add del mod">
          <ac:chgData name="Giota Gourna" userId="daaabff2-ce14-4a9b-8da8-407a947650b4" providerId="ADAL" clId="{1946349E-03F0-4272-AF94-B0AE215AF1DA}" dt="2022-07-07T13:46:38.298" v="396" actId="478"/>
          <ac:spMkLst>
            <pc:docMk/>
            <pc:sldMk cId="272751732" sldId="261"/>
            <ac:spMk id="13" creationId="{D786DDAE-0E95-D755-1E70-0CE44A9BF648}"/>
          </ac:spMkLst>
        </pc:spChg>
        <pc:spChg chg="add mod">
          <ac:chgData name="Giota Gourna" userId="daaabff2-ce14-4a9b-8da8-407a947650b4" providerId="ADAL" clId="{1946349E-03F0-4272-AF94-B0AE215AF1DA}" dt="2022-07-07T17:39:46.491" v="1638" actId="12"/>
          <ac:spMkLst>
            <pc:docMk/>
            <pc:sldMk cId="272751732" sldId="261"/>
            <ac:spMk id="14" creationId="{4C2C21FD-0B80-D31A-DC91-92AEB7E3A419}"/>
          </ac:spMkLst>
        </pc:spChg>
        <pc:spChg chg="add mod">
          <ac:chgData name="Giota Gourna" userId="daaabff2-ce14-4a9b-8da8-407a947650b4" providerId="ADAL" clId="{1946349E-03F0-4272-AF94-B0AE215AF1DA}" dt="2022-07-07T14:20:11.514" v="494" actId="14100"/>
          <ac:spMkLst>
            <pc:docMk/>
            <pc:sldMk cId="272751732" sldId="261"/>
            <ac:spMk id="15" creationId="{9091B8C1-E810-3127-C2B7-03A5F57090F0}"/>
          </ac:spMkLst>
        </pc:spChg>
      </pc:sldChg>
      <pc:sldChg chg="addSp delSp modSp new mod">
        <pc:chgData name="Giota Gourna" userId="daaabff2-ce14-4a9b-8da8-407a947650b4" providerId="ADAL" clId="{1946349E-03F0-4272-AF94-B0AE215AF1DA}" dt="2022-07-07T17:34:15.614" v="1469" actId="5793"/>
        <pc:sldMkLst>
          <pc:docMk/>
          <pc:sldMk cId="3397084644" sldId="262"/>
        </pc:sldMkLst>
        <pc:spChg chg="mod">
          <ac:chgData name="Giota Gourna" userId="daaabff2-ce14-4a9b-8da8-407a947650b4" providerId="ADAL" clId="{1946349E-03F0-4272-AF94-B0AE215AF1DA}" dt="2022-07-07T17:33:37.616" v="1456" actId="20577"/>
          <ac:spMkLst>
            <pc:docMk/>
            <pc:sldMk cId="3397084644" sldId="262"/>
            <ac:spMk id="2" creationId="{FAED3EB8-E7D0-AFB5-21EA-DDA3DCA8E5DD}"/>
          </ac:spMkLst>
        </pc:spChg>
        <pc:spChg chg="mod">
          <ac:chgData name="Giota Gourna" userId="daaabff2-ce14-4a9b-8da8-407a947650b4" providerId="ADAL" clId="{1946349E-03F0-4272-AF94-B0AE215AF1DA}" dt="2022-07-07T17:34:15.614" v="1469" actId="5793"/>
          <ac:spMkLst>
            <pc:docMk/>
            <pc:sldMk cId="3397084644" sldId="262"/>
            <ac:spMk id="3" creationId="{8CACE1A1-357C-000E-5639-8BAF0E494512}"/>
          </ac:spMkLst>
        </pc:spChg>
        <pc:picChg chg="add del mod">
          <ac:chgData name="Giota Gourna" userId="daaabff2-ce14-4a9b-8da8-407a947650b4" providerId="ADAL" clId="{1946349E-03F0-4272-AF94-B0AE215AF1DA}" dt="2022-07-07T17:33:33.058" v="1443" actId="22"/>
          <ac:picMkLst>
            <pc:docMk/>
            <pc:sldMk cId="3397084644" sldId="262"/>
            <ac:picMk id="5" creationId="{E5FFE04C-9109-CD01-E3D4-D7C8B96ED4CE}"/>
          </ac:picMkLst>
        </pc:picChg>
      </pc:sldChg>
      <pc:sldChg chg="modSp add del mod">
        <pc:chgData name="Giota Gourna" userId="daaabff2-ce14-4a9b-8da8-407a947650b4" providerId="ADAL" clId="{1946349E-03F0-4272-AF94-B0AE215AF1DA}" dt="2022-07-07T15:08:13.948" v="897" actId="47"/>
        <pc:sldMkLst>
          <pc:docMk/>
          <pc:sldMk cId="3623120648" sldId="263"/>
        </pc:sldMkLst>
        <pc:spChg chg="mod">
          <ac:chgData name="Giota Gourna" userId="daaabff2-ce14-4a9b-8da8-407a947650b4" providerId="ADAL" clId="{1946349E-03F0-4272-AF94-B0AE215AF1DA}" dt="2022-07-07T14:54:32.462" v="655" actId="20577"/>
          <ac:spMkLst>
            <pc:docMk/>
            <pc:sldMk cId="3623120648" sldId="263"/>
            <ac:spMk id="2" creationId="{FAED3EB8-E7D0-AFB5-21EA-DDA3DCA8E5DD}"/>
          </ac:spMkLst>
        </pc:spChg>
        <pc:spChg chg="mod">
          <ac:chgData name="Giota Gourna" userId="daaabff2-ce14-4a9b-8da8-407a947650b4" providerId="ADAL" clId="{1946349E-03F0-4272-AF94-B0AE215AF1DA}" dt="2022-07-07T15:00:55.012" v="760" actId="20577"/>
          <ac:spMkLst>
            <pc:docMk/>
            <pc:sldMk cId="3623120648" sldId="263"/>
            <ac:spMk id="3" creationId="{8CACE1A1-357C-000E-5639-8BAF0E494512}"/>
          </ac:spMkLst>
        </pc:spChg>
      </pc:sldChg>
      <pc:sldChg chg="addSp delSp modSp add del mod">
        <pc:chgData name="Giota Gourna" userId="daaabff2-ce14-4a9b-8da8-407a947650b4" providerId="ADAL" clId="{1946349E-03F0-4272-AF94-B0AE215AF1DA}" dt="2022-07-07T17:19:03.563" v="1260" actId="47"/>
        <pc:sldMkLst>
          <pc:docMk/>
          <pc:sldMk cId="4078113328" sldId="264"/>
        </pc:sldMkLst>
        <pc:spChg chg="mod">
          <ac:chgData name="Giota Gourna" userId="daaabff2-ce14-4a9b-8da8-407a947650b4" providerId="ADAL" clId="{1946349E-03F0-4272-AF94-B0AE215AF1DA}" dt="2022-07-07T16:31:29.040" v="1068" actId="20577"/>
          <ac:spMkLst>
            <pc:docMk/>
            <pc:sldMk cId="4078113328" sldId="264"/>
            <ac:spMk id="2" creationId="{FAED3EB8-E7D0-AFB5-21EA-DDA3DCA8E5DD}"/>
          </ac:spMkLst>
        </pc:spChg>
        <pc:spChg chg="del mod">
          <ac:chgData name="Giota Gourna" userId="daaabff2-ce14-4a9b-8da8-407a947650b4" providerId="ADAL" clId="{1946349E-03F0-4272-AF94-B0AE215AF1DA}" dt="2022-07-07T16:31:55.221" v="1069" actId="478"/>
          <ac:spMkLst>
            <pc:docMk/>
            <pc:sldMk cId="4078113328" sldId="264"/>
            <ac:spMk id="3" creationId="{8CACE1A1-357C-000E-5639-8BAF0E494512}"/>
          </ac:spMkLst>
        </pc:spChg>
        <pc:spChg chg="add del mod">
          <ac:chgData name="Giota Gourna" userId="daaabff2-ce14-4a9b-8da8-407a947650b4" providerId="ADAL" clId="{1946349E-03F0-4272-AF94-B0AE215AF1DA}" dt="2022-07-07T16:31:57.462" v="1070" actId="478"/>
          <ac:spMkLst>
            <pc:docMk/>
            <pc:sldMk cId="4078113328" sldId="264"/>
            <ac:spMk id="5" creationId="{FD9B4A8C-3C27-8B43-8A50-1ED2EE27CD48}"/>
          </ac:spMkLst>
        </pc:spChg>
        <pc:picChg chg="add mod">
          <ac:chgData name="Giota Gourna" userId="daaabff2-ce14-4a9b-8da8-407a947650b4" providerId="ADAL" clId="{1946349E-03F0-4272-AF94-B0AE215AF1DA}" dt="2022-07-07T16:34:41.395" v="1119" actId="1038"/>
          <ac:picMkLst>
            <pc:docMk/>
            <pc:sldMk cId="4078113328" sldId="264"/>
            <ac:picMk id="7" creationId="{425E2689-DB7B-E72C-65C3-08B1A7E70381}"/>
          </ac:picMkLst>
        </pc:picChg>
        <pc:picChg chg="add del mod">
          <ac:chgData name="Giota Gourna" userId="daaabff2-ce14-4a9b-8da8-407a947650b4" providerId="ADAL" clId="{1946349E-03F0-4272-AF94-B0AE215AF1DA}" dt="2022-07-07T16:32:50.830" v="1079" actId="478"/>
          <ac:picMkLst>
            <pc:docMk/>
            <pc:sldMk cId="4078113328" sldId="264"/>
            <ac:picMk id="9" creationId="{69A598B8-D73D-BA50-23BC-6501FDCB0278}"/>
          </ac:picMkLst>
        </pc:picChg>
        <pc:picChg chg="add mod">
          <ac:chgData name="Giota Gourna" userId="daaabff2-ce14-4a9b-8da8-407a947650b4" providerId="ADAL" clId="{1946349E-03F0-4272-AF94-B0AE215AF1DA}" dt="2022-07-07T16:34:22.917" v="1109" actId="14100"/>
          <ac:picMkLst>
            <pc:docMk/>
            <pc:sldMk cId="4078113328" sldId="264"/>
            <ac:picMk id="11" creationId="{221A1817-7F48-DB10-912B-8AB964E06217}"/>
          </ac:picMkLst>
        </pc:picChg>
        <pc:picChg chg="add mod">
          <ac:chgData name="Giota Gourna" userId="daaabff2-ce14-4a9b-8da8-407a947650b4" providerId="ADAL" clId="{1946349E-03F0-4272-AF94-B0AE215AF1DA}" dt="2022-07-07T16:34:37.650" v="1116" actId="1038"/>
          <ac:picMkLst>
            <pc:docMk/>
            <pc:sldMk cId="4078113328" sldId="264"/>
            <ac:picMk id="13" creationId="{F31C280D-7405-8F69-90D0-6DDAAC881A24}"/>
          </ac:picMkLst>
        </pc:picChg>
      </pc:sldChg>
      <pc:sldChg chg="modSp add mod ord">
        <pc:chgData name="Giota Gourna" userId="daaabff2-ce14-4a9b-8da8-407a947650b4" providerId="ADAL" clId="{1946349E-03F0-4272-AF94-B0AE215AF1DA}" dt="2022-07-07T17:39:57.903" v="1639" actId="12"/>
        <pc:sldMkLst>
          <pc:docMk/>
          <pc:sldMk cId="2068885019" sldId="265"/>
        </pc:sldMkLst>
        <pc:spChg chg="mod">
          <ac:chgData name="Giota Gourna" userId="daaabff2-ce14-4a9b-8da8-407a947650b4" providerId="ADAL" clId="{1946349E-03F0-4272-AF94-B0AE215AF1DA}" dt="2022-07-07T17:39:57.903" v="1639" actId="12"/>
          <ac:spMkLst>
            <pc:docMk/>
            <pc:sldMk cId="2068885019" sldId="265"/>
            <ac:spMk id="3" creationId="{8CACE1A1-357C-000E-5639-8BAF0E494512}"/>
          </ac:spMkLst>
        </pc:spChg>
      </pc:sldChg>
      <pc:sldChg chg="addSp delSp modSp add mod">
        <pc:chgData name="Giota Gourna" userId="daaabff2-ce14-4a9b-8da8-407a947650b4" providerId="ADAL" clId="{1946349E-03F0-4272-AF94-B0AE215AF1DA}" dt="2022-07-07T17:19:17.226" v="1261" actId="207"/>
        <pc:sldMkLst>
          <pc:docMk/>
          <pc:sldMk cId="3563610974" sldId="266"/>
        </pc:sldMkLst>
        <pc:spChg chg="mod">
          <ac:chgData name="Giota Gourna" userId="daaabff2-ce14-4a9b-8da8-407a947650b4" providerId="ADAL" clId="{1946349E-03F0-4272-AF94-B0AE215AF1DA}" dt="2022-07-07T17:18:24.942" v="1243" actId="1035"/>
          <ac:spMkLst>
            <pc:docMk/>
            <pc:sldMk cId="3563610974" sldId="266"/>
            <ac:spMk id="2" creationId="{FAED3EB8-E7D0-AFB5-21EA-DDA3DCA8E5DD}"/>
          </ac:spMkLst>
        </pc:spChg>
        <pc:graphicFrameChg chg="add mod modGraphic">
          <ac:chgData name="Giota Gourna" userId="daaabff2-ce14-4a9b-8da8-407a947650b4" providerId="ADAL" clId="{1946349E-03F0-4272-AF94-B0AE215AF1DA}" dt="2022-07-07T17:19:17.226" v="1261" actId="207"/>
          <ac:graphicFrameMkLst>
            <pc:docMk/>
            <pc:sldMk cId="3563610974" sldId="266"/>
            <ac:graphicFrameMk id="3" creationId="{EBE2D192-CFE6-C85F-3B59-E829F74BEED2}"/>
          </ac:graphicFrameMkLst>
        </pc:graphicFrameChg>
        <pc:picChg chg="del">
          <ac:chgData name="Giota Gourna" userId="daaabff2-ce14-4a9b-8da8-407a947650b4" providerId="ADAL" clId="{1946349E-03F0-4272-AF94-B0AE215AF1DA}" dt="2022-07-07T16:50:40.411" v="1121" actId="478"/>
          <ac:picMkLst>
            <pc:docMk/>
            <pc:sldMk cId="3563610974" sldId="266"/>
            <ac:picMk id="7" creationId="{425E2689-DB7B-E72C-65C3-08B1A7E70381}"/>
          </ac:picMkLst>
        </pc:picChg>
        <pc:picChg chg="del">
          <ac:chgData name="Giota Gourna" userId="daaabff2-ce14-4a9b-8da8-407a947650b4" providerId="ADAL" clId="{1946349E-03F0-4272-AF94-B0AE215AF1DA}" dt="2022-07-07T16:50:42.363" v="1122" actId="478"/>
          <ac:picMkLst>
            <pc:docMk/>
            <pc:sldMk cId="3563610974" sldId="266"/>
            <ac:picMk id="11" creationId="{221A1817-7F48-DB10-912B-8AB964E06217}"/>
          </ac:picMkLst>
        </pc:picChg>
        <pc:picChg chg="del">
          <ac:chgData name="Giota Gourna" userId="daaabff2-ce14-4a9b-8da8-407a947650b4" providerId="ADAL" clId="{1946349E-03F0-4272-AF94-B0AE215AF1DA}" dt="2022-07-07T16:50:44.066" v="1123" actId="478"/>
          <ac:picMkLst>
            <pc:docMk/>
            <pc:sldMk cId="3563610974" sldId="266"/>
            <ac:picMk id="13" creationId="{F31C280D-7405-8F69-90D0-6DDAAC881A24}"/>
          </ac:picMkLst>
        </pc:picChg>
      </pc:sldChg>
      <pc:sldChg chg="addSp delSp modSp add mod chgLayout">
        <pc:chgData name="Giota Gourna" userId="daaabff2-ce14-4a9b-8da8-407a947650b4" providerId="ADAL" clId="{1946349E-03F0-4272-AF94-B0AE215AF1DA}" dt="2022-07-07T17:40:04.718" v="1640" actId="5793"/>
        <pc:sldMkLst>
          <pc:docMk/>
          <pc:sldMk cId="3732358916" sldId="267"/>
        </pc:sldMkLst>
        <pc:spChg chg="mod ord">
          <ac:chgData name="Giota Gourna" userId="daaabff2-ce14-4a9b-8da8-407a947650b4" providerId="ADAL" clId="{1946349E-03F0-4272-AF94-B0AE215AF1DA}" dt="2022-07-07T17:34:31.578" v="1470" actId="700"/>
          <ac:spMkLst>
            <pc:docMk/>
            <pc:sldMk cId="3732358916" sldId="267"/>
            <ac:spMk id="2" creationId="{FAED3EB8-E7D0-AFB5-21EA-DDA3DCA8E5DD}"/>
          </ac:spMkLst>
        </pc:spChg>
        <pc:spChg chg="del">
          <ac:chgData name="Giota Gourna" userId="daaabff2-ce14-4a9b-8da8-407a947650b4" providerId="ADAL" clId="{1946349E-03F0-4272-AF94-B0AE215AF1DA}" dt="2022-07-07T17:22:40.855" v="1291" actId="478"/>
          <ac:spMkLst>
            <pc:docMk/>
            <pc:sldMk cId="3732358916" sldId="267"/>
            <ac:spMk id="3" creationId="{8CACE1A1-357C-000E-5639-8BAF0E494512}"/>
          </ac:spMkLst>
        </pc:spChg>
        <pc:spChg chg="add del mod">
          <ac:chgData name="Giota Gourna" userId="daaabff2-ce14-4a9b-8da8-407a947650b4" providerId="ADAL" clId="{1946349E-03F0-4272-AF94-B0AE215AF1DA}" dt="2022-07-07T17:22:43.275" v="1292" actId="478"/>
          <ac:spMkLst>
            <pc:docMk/>
            <pc:sldMk cId="3732358916" sldId="267"/>
            <ac:spMk id="5" creationId="{42E358CA-9FB1-522E-6D51-AB4396C7475F}"/>
          </ac:spMkLst>
        </pc:spChg>
        <pc:spChg chg="add mod ord">
          <ac:chgData name="Giota Gourna" userId="daaabff2-ce14-4a9b-8da8-407a947650b4" providerId="ADAL" clId="{1946349E-03F0-4272-AF94-B0AE215AF1DA}" dt="2022-07-07T17:40:04.718" v="1640" actId="5793"/>
          <ac:spMkLst>
            <pc:docMk/>
            <pc:sldMk cId="3732358916" sldId="267"/>
            <ac:spMk id="6" creationId="{F9F9C5F2-631C-BB8C-B5AC-301A1707620C}"/>
          </ac:spMkLst>
        </pc:spChg>
        <pc:picChg chg="add mod">
          <ac:chgData name="Giota Gourna" userId="daaabff2-ce14-4a9b-8da8-407a947650b4" providerId="ADAL" clId="{1946349E-03F0-4272-AF94-B0AE215AF1DA}" dt="2022-07-07T17:35:48.883" v="1562" actId="1076"/>
          <ac:picMkLst>
            <pc:docMk/>
            <pc:sldMk cId="3732358916" sldId="267"/>
            <ac:picMk id="8" creationId="{EF3D8EA9-8D75-653D-383B-6FDC2F8BE0C0}"/>
          </ac:picMkLst>
        </pc:picChg>
      </pc:sldChg>
      <pc:sldChg chg="addSp delSp modSp add mod">
        <pc:chgData name="Giota Gourna" userId="daaabff2-ce14-4a9b-8da8-407a947650b4" providerId="ADAL" clId="{1946349E-03F0-4272-AF94-B0AE215AF1DA}" dt="2022-07-07T17:40:22.218" v="1642" actId="5793"/>
        <pc:sldMkLst>
          <pc:docMk/>
          <pc:sldMk cId="745576582" sldId="268"/>
        </pc:sldMkLst>
        <pc:spChg chg="mod">
          <ac:chgData name="Giota Gourna" userId="daaabff2-ce14-4a9b-8da8-407a947650b4" providerId="ADAL" clId="{1946349E-03F0-4272-AF94-B0AE215AF1DA}" dt="2022-07-07T17:40:22.218" v="1642" actId="5793"/>
          <ac:spMkLst>
            <pc:docMk/>
            <pc:sldMk cId="745576582" sldId="268"/>
            <ac:spMk id="6" creationId="{F9F9C5F2-631C-BB8C-B5AC-301A1707620C}"/>
          </ac:spMkLst>
        </pc:spChg>
        <pc:picChg chg="add mod">
          <ac:chgData name="Giota Gourna" userId="daaabff2-ce14-4a9b-8da8-407a947650b4" providerId="ADAL" clId="{1946349E-03F0-4272-AF94-B0AE215AF1DA}" dt="2022-07-07T17:38:31.512" v="1592" actId="1076"/>
          <ac:picMkLst>
            <pc:docMk/>
            <pc:sldMk cId="745576582" sldId="268"/>
            <ac:picMk id="4" creationId="{C7887A96-1A39-9C9C-2873-9CAD51C78F83}"/>
          </ac:picMkLst>
        </pc:picChg>
        <pc:picChg chg="del">
          <ac:chgData name="Giota Gourna" userId="daaabff2-ce14-4a9b-8da8-407a947650b4" providerId="ADAL" clId="{1946349E-03F0-4272-AF94-B0AE215AF1DA}" dt="2022-07-07T17:37:13.263" v="1570" actId="478"/>
          <ac:picMkLst>
            <pc:docMk/>
            <pc:sldMk cId="745576582" sldId="268"/>
            <ac:picMk id="8" creationId="{EF3D8EA9-8D75-653D-383B-6FDC2F8BE0C0}"/>
          </ac:picMkLst>
        </pc:picChg>
      </pc:sldChg>
      <pc:sldChg chg="addSp delSp modSp add mod">
        <pc:chgData name="Giota Gourna" userId="daaabff2-ce14-4a9b-8da8-407a947650b4" providerId="ADAL" clId="{1946349E-03F0-4272-AF94-B0AE215AF1DA}" dt="2022-07-07T17:42:01.670" v="1652" actId="1076"/>
        <pc:sldMkLst>
          <pc:docMk/>
          <pc:sldMk cId="2993454574" sldId="269"/>
        </pc:sldMkLst>
        <pc:spChg chg="mod">
          <ac:chgData name="Giota Gourna" userId="daaabff2-ce14-4a9b-8da8-407a947650b4" providerId="ADAL" clId="{1946349E-03F0-4272-AF94-B0AE215AF1DA}" dt="2022-07-07T17:39:26.053" v="1637" actId="20577"/>
          <ac:spMkLst>
            <pc:docMk/>
            <pc:sldMk cId="2993454574" sldId="269"/>
            <ac:spMk id="2" creationId="{FAED3EB8-E7D0-AFB5-21EA-DDA3DCA8E5DD}"/>
          </ac:spMkLst>
        </pc:spChg>
        <pc:spChg chg="add del mod">
          <ac:chgData name="Giota Gourna" userId="daaabff2-ce14-4a9b-8da8-407a947650b4" providerId="ADAL" clId="{1946349E-03F0-4272-AF94-B0AE215AF1DA}" dt="2022-07-07T17:41:14.050" v="1644" actId="478"/>
          <ac:spMkLst>
            <pc:docMk/>
            <pc:sldMk cId="2993454574" sldId="269"/>
            <ac:spMk id="5" creationId="{96E8277C-3F03-D31E-3684-89F234400F33}"/>
          </ac:spMkLst>
        </pc:spChg>
        <pc:spChg chg="del">
          <ac:chgData name="Giota Gourna" userId="daaabff2-ce14-4a9b-8da8-407a947650b4" providerId="ADAL" clId="{1946349E-03F0-4272-AF94-B0AE215AF1DA}" dt="2022-07-07T17:41:12.965" v="1643" actId="478"/>
          <ac:spMkLst>
            <pc:docMk/>
            <pc:sldMk cId="2993454574" sldId="269"/>
            <ac:spMk id="6" creationId="{F9F9C5F2-631C-BB8C-B5AC-301A1707620C}"/>
          </ac:spMkLst>
        </pc:spChg>
        <pc:picChg chg="del">
          <ac:chgData name="Giota Gourna" userId="daaabff2-ce14-4a9b-8da8-407a947650b4" providerId="ADAL" clId="{1946349E-03F0-4272-AF94-B0AE215AF1DA}" dt="2022-07-07T17:41:14.737" v="1645" actId="478"/>
          <ac:picMkLst>
            <pc:docMk/>
            <pc:sldMk cId="2993454574" sldId="269"/>
            <ac:picMk id="4" creationId="{C7887A96-1A39-9C9C-2873-9CAD51C78F83}"/>
          </ac:picMkLst>
        </pc:picChg>
        <pc:picChg chg="add mod">
          <ac:chgData name="Giota Gourna" userId="daaabff2-ce14-4a9b-8da8-407a947650b4" providerId="ADAL" clId="{1946349E-03F0-4272-AF94-B0AE215AF1DA}" dt="2022-07-07T17:42:01.670" v="1652" actId="1076"/>
          <ac:picMkLst>
            <pc:docMk/>
            <pc:sldMk cId="2993454574" sldId="269"/>
            <ac:picMk id="8" creationId="{A90B9E8C-F870-30A2-E96D-79332D6E5C45}"/>
          </ac:picMkLst>
        </pc:picChg>
        <pc:picChg chg="add mod">
          <ac:chgData name="Giota Gourna" userId="daaabff2-ce14-4a9b-8da8-407a947650b4" providerId="ADAL" clId="{1946349E-03F0-4272-AF94-B0AE215AF1DA}" dt="2022-07-07T17:41:49.711" v="1651" actId="1076"/>
          <ac:picMkLst>
            <pc:docMk/>
            <pc:sldMk cId="2993454574" sldId="269"/>
            <ac:picMk id="10" creationId="{D31B0159-9AE2-44E6-81F7-30F00F5AD189}"/>
          </ac:picMkLst>
        </pc:picChg>
      </pc:sldChg>
      <pc:sldChg chg="addSp delSp modSp add mod">
        <pc:chgData name="Giota Gourna" userId="daaabff2-ce14-4a9b-8da8-407a947650b4" providerId="ADAL" clId="{1946349E-03F0-4272-AF94-B0AE215AF1DA}" dt="2022-07-07T17:46:33.747" v="1695" actId="1037"/>
        <pc:sldMkLst>
          <pc:docMk/>
          <pc:sldMk cId="2900153524" sldId="270"/>
        </pc:sldMkLst>
        <pc:picChg chg="add del">
          <ac:chgData name="Giota Gourna" userId="daaabff2-ce14-4a9b-8da8-407a947650b4" providerId="ADAL" clId="{1946349E-03F0-4272-AF94-B0AE215AF1DA}" dt="2022-07-07T17:43:15.180" v="1657" actId="478"/>
          <ac:picMkLst>
            <pc:docMk/>
            <pc:sldMk cId="2900153524" sldId="270"/>
            <ac:picMk id="4" creationId="{F70427D5-A70B-0FD2-9811-E7BF3A1606FB}"/>
          </ac:picMkLst>
        </pc:picChg>
        <pc:picChg chg="add mod">
          <ac:chgData name="Giota Gourna" userId="daaabff2-ce14-4a9b-8da8-407a947650b4" providerId="ADAL" clId="{1946349E-03F0-4272-AF94-B0AE215AF1DA}" dt="2022-07-07T17:46:28.762" v="1694" actId="1076"/>
          <ac:picMkLst>
            <pc:docMk/>
            <pc:sldMk cId="2900153524" sldId="270"/>
            <ac:picMk id="6" creationId="{31F44AB4-A51C-9254-4B44-B6A4C92D9ED9}"/>
          </ac:picMkLst>
        </pc:picChg>
        <pc:picChg chg="del">
          <ac:chgData name="Giota Gourna" userId="daaabff2-ce14-4a9b-8da8-407a947650b4" providerId="ADAL" clId="{1946349E-03F0-4272-AF94-B0AE215AF1DA}" dt="2022-07-07T17:42:08.212" v="1655" actId="478"/>
          <ac:picMkLst>
            <pc:docMk/>
            <pc:sldMk cId="2900153524" sldId="270"/>
            <ac:picMk id="8" creationId="{A90B9E8C-F870-30A2-E96D-79332D6E5C45}"/>
          </ac:picMkLst>
        </pc:picChg>
        <pc:picChg chg="add mod modCrop">
          <ac:chgData name="Giota Gourna" userId="daaabff2-ce14-4a9b-8da8-407a947650b4" providerId="ADAL" clId="{1946349E-03F0-4272-AF94-B0AE215AF1DA}" dt="2022-07-07T17:46:02.343" v="1690" actId="14100"/>
          <ac:picMkLst>
            <pc:docMk/>
            <pc:sldMk cId="2900153524" sldId="270"/>
            <ac:picMk id="9" creationId="{3FA36217-FF9F-0FD5-5F80-A58518C11193}"/>
          </ac:picMkLst>
        </pc:picChg>
        <pc:picChg chg="del">
          <ac:chgData name="Giota Gourna" userId="daaabff2-ce14-4a9b-8da8-407a947650b4" providerId="ADAL" clId="{1946349E-03F0-4272-AF94-B0AE215AF1DA}" dt="2022-07-07T17:42:07.426" v="1654" actId="478"/>
          <ac:picMkLst>
            <pc:docMk/>
            <pc:sldMk cId="2900153524" sldId="270"/>
            <ac:picMk id="10" creationId="{D31B0159-9AE2-44E6-81F7-30F00F5AD189}"/>
          </ac:picMkLst>
        </pc:picChg>
        <pc:picChg chg="add mod modCrop">
          <ac:chgData name="Giota Gourna" userId="daaabff2-ce14-4a9b-8da8-407a947650b4" providerId="ADAL" clId="{1946349E-03F0-4272-AF94-B0AE215AF1DA}" dt="2022-07-07T17:46:33.747" v="1695" actId="1037"/>
          <ac:picMkLst>
            <pc:docMk/>
            <pc:sldMk cId="2900153524" sldId="270"/>
            <ac:picMk id="12" creationId="{0888F052-B621-9E5E-1AE0-2F1A86B91B4C}"/>
          </ac:picMkLst>
        </pc:picChg>
      </pc:sldChg>
      <pc:sldChg chg="addSp delSp modSp add mod">
        <pc:chgData name="Giota Gourna" userId="daaabff2-ce14-4a9b-8da8-407a947650b4" providerId="ADAL" clId="{1946349E-03F0-4272-AF94-B0AE215AF1DA}" dt="2022-07-07T17:51:39.009" v="1710" actId="14100"/>
        <pc:sldMkLst>
          <pc:docMk/>
          <pc:sldMk cId="3059090847" sldId="271"/>
        </pc:sldMkLst>
        <pc:picChg chg="add mod">
          <ac:chgData name="Giota Gourna" userId="daaabff2-ce14-4a9b-8da8-407a947650b4" providerId="ADAL" clId="{1946349E-03F0-4272-AF94-B0AE215AF1DA}" dt="2022-07-07T17:50:46.832" v="1701" actId="14100"/>
          <ac:picMkLst>
            <pc:docMk/>
            <pc:sldMk cId="3059090847" sldId="271"/>
            <ac:picMk id="4" creationId="{D98747DB-E32E-BF2B-CB77-1985D11A4CD8}"/>
          </ac:picMkLst>
        </pc:picChg>
        <pc:picChg chg="del">
          <ac:chgData name="Giota Gourna" userId="daaabff2-ce14-4a9b-8da8-407a947650b4" providerId="ADAL" clId="{1946349E-03F0-4272-AF94-B0AE215AF1DA}" dt="2022-07-07T17:50:39.788" v="1697" actId="478"/>
          <ac:picMkLst>
            <pc:docMk/>
            <pc:sldMk cId="3059090847" sldId="271"/>
            <ac:picMk id="6" creationId="{31F44AB4-A51C-9254-4B44-B6A4C92D9ED9}"/>
          </ac:picMkLst>
        </pc:picChg>
        <pc:picChg chg="add mod modCrop">
          <ac:chgData name="Giota Gourna" userId="daaabff2-ce14-4a9b-8da8-407a947650b4" providerId="ADAL" clId="{1946349E-03F0-4272-AF94-B0AE215AF1DA}" dt="2022-07-07T17:51:39.009" v="1710" actId="14100"/>
          <ac:picMkLst>
            <pc:docMk/>
            <pc:sldMk cId="3059090847" sldId="271"/>
            <ac:picMk id="7" creationId="{B6AC16DB-56FC-9DCB-6151-B4F097786126}"/>
          </ac:picMkLst>
        </pc:picChg>
        <pc:picChg chg="del">
          <ac:chgData name="Giota Gourna" userId="daaabff2-ce14-4a9b-8da8-407a947650b4" providerId="ADAL" clId="{1946349E-03F0-4272-AF94-B0AE215AF1DA}" dt="2022-07-07T17:50:50.838" v="1702" actId="478"/>
          <ac:picMkLst>
            <pc:docMk/>
            <pc:sldMk cId="3059090847" sldId="271"/>
            <ac:picMk id="9" creationId="{3FA36217-FF9F-0FD5-5F80-A58518C11193}"/>
          </ac:picMkLst>
        </pc:picChg>
        <pc:picChg chg="del">
          <ac:chgData name="Giota Gourna" userId="daaabff2-ce14-4a9b-8da8-407a947650b4" providerId="ADAL" clId="{1946349E-03F0-4272-AF94-B0AE215AF1DA}" dt="2022-07-07T17:50:52.509" v="1703" actId="478"/>
          <ac:picMkLst>
            <pc:docMk/>
            <pc:sldMk cId="3059090847" sldId="271"/>
            <ac:picMk id="12" creationId="{0888F052-B621-9E5E-1AE0-2F1A86B91B4C}"/>
          </ac:picMkLst>
        </pc:picChg>
      </pc:sldChg>
      <pc:sldChg chg="addSp delSp modSp add mod">
        <pc:chgData name="Giota Gourna" userId="daaabff2-ce14-4a9b-8da8-407a947650b4" providerId="ADAL" clId="{1946349E-03F0-4272-AF94-B0AE215AF1DA}" dt="2022-07-07T17:53:02.834" v="1721" actId="1076"/>
        <pc:sldMkLst>
          <pc:docMk/>
          <pc:sldMk cId="2398198442" sldId="272"/>
        </pc:sldMkLst>
        <pc:picChg chg="del">
          <ac:chgData name="Giota Gourna" userId="daaabff2-ce14-4a9b-8da8-407a947650b4" providerId="ADAL" clId="{1946349E-03F0-4272-AF94-B0AE215AF1DA}" dt="2022-07-07T17:52:26.374" v="1712" actId="478"/>
          <ac:picMkLst>
            <pc:docMk/>
            <pc:sldMk cId="2398198442" sldId="272"/>
            <ac:picMk id="4" creationId="{D98747DB-E32E-BF2B-CB77-1985D11A4CD8}"/>
          </ac:picMkLst>
        </pc:picChg>
        <pc:picChg chg="add mod">
          <ac:chgData name="Giota Gourna" userId="daaabff2-ce14-4a9b-8da8-407a947650b4" providerId="ADAL" clId="{1946349E-03F0-4272-AF94-B0AE215AF1DA}" dt="2022-07-07T17:52:39.069" v="1717" actId="1076"/>
          <ac:picMkLst>
            <pc:docMk/>
            <pc:sldMk cId="2398198442" sldId="272"/>
            <ac:picMk id="5" creationId="{BFB7E428-3708-2D9A-1D7E-997549770F56}"/>
          </ac:picMkLst>
        </pc:picChg>
        <pc:picChg chg="del">
          <ac:chgData name="Giota Gourna" userId="daaabff2-ce14-4a9b-8da8-407a947650b4" providerId="ADAL" clId="{1946349E-03F0-4272-AF94-B0AE215AF1DA}" dt="2022-07-07T17:52:35.528" v="1716" actId="478"/>
          <ac:picMkLst>
            <pc:docMk/>
            <pc:sldMk cId="2398198442" sldId="272"/>
            <ac:picMk id="7" creationId="{B6AC16DB-56FC-9DCB-6151-B4F097786126}"/>
          </ac:picMkLst>
        </pc:picChg>
        <pc:picChg chg="add mod">
          <ac:chgData name="Giota Gourna" userId="daaabff2-ce14-4a9b-8da8-407a947650b4" providerId="ADAL" clId="{1946349E-03F0-4272-AF94-B0AE215AF1DA}" dt="2022-07-07T17:53:02.834" v="1721" actId="1076"/>
          <ac:picMkLst>
            <pc:docMk/>
            <pc:sldMk cId="2398198442" sldId="272"/>
            <ac:picMk id="8" creationId="{BAC4B5E3-80FC-0ABF-4C28-F4B406986259}"/>
          </ac:picMkLst>
        </pc:picChg>
      </pc:sldChg>
      <pc:sldChg chg="addSp delSp modSp add mod chgLayout">
        <pc:chgData name="Giota Gourna" userId="daaabff2-ce14-4a9b-8da8-407a947650b4" providerId="ADAL" clId="{1946349E-03F0-4272-AF94-B0AE215AF1DA}" dt="2022-07-07T17:58:05.755" v="1783" actId="1076"/>
        <pc:sldMkLst>
          <pc:docMk/>
          <pc:sldMk cId="4222403670" sldId="273"/>
        </pc:sldMkLst>
        <pc:spChg chg="mod ord">
          <ac:chgData name="Giota Gourna" userId="daaabff2-ce14-4a9b-8da8-407a947650b4" providerId="ADAL" clId="{1946349E-03F0-4272-AF94-B0AE215AF1DA}" dt="2022-07-07T17:54:24.240" v="1732" actId="700"/>
          <ac:spMkLst>
            <pc:docMk/>
            <pc:sldMk cId="4222403670" sldId="273"/>
            <ac:spMk id="2" creationId="{FAED3EB8-E7D0-AFB5-21EA-DDA3DCA8E5DD}"/>
          </ac:spMkLst>
        </pc:spChg>
        <pc:spChg chg="add mod ord">
          <ac:chgData name="Giota Gourna" userId="daaabff2-ce14-4a9b-8da8-407a947650b4" providerId="ADAL" clId="{1946349E-03F0-4272-AF94-B0AE215AF1DA}" dt="2022-07-07T17:55:49.523" v="1761" actId="1076"/>
          <ac:spMkLst>
            <pc:docMk/>
            <pc:sldMk cId="4222403670" sldId="273"/>
            <ac:spMk id="4" creationId="{88AD855D-3788-E6B2-AACF-1364C899278D}"/>
          </ac:spMkLst>
        </pc:spChg>
        <pc:grpChg chg="add mod">
          <ac:chgData name="Giota Gourna" userId="daaabff2-ce14-4a9b-8da8-407a947650b4" providerId="ADAL" clId="{1946349E-03F0-4272-AF94-B0AE215AF1DA}" dt="2022-07-07T17:58:05.755" v="1783" actId="1076"/>
          <ac:grpSpMkLst>
            <pc:docMk/>
            <pc:sldMk cId="4222403670" sldId="273"/>
            <ac:grpSpMk id="13" creationId="{7085142A-3840-8DA9-08B0-DE86B648157C}"/>
          </ac:grpSpMkLst>
        </pc:grpChg>
        <pc:picChg chg="add del">
          <ac:chgData name="Giota Gourna" userId="daaabff2-ce14-4a9b-8da8-407a947650b4" providerId="ADAL" clId="{1946349E-03F0-4272-AF94-B0AE215AF1DA}" dt="2022-07-07T17:54:26.746" v="1733" actId="478"/>
          <ac:picMkLst>
            <pc:docMk/>
            <pc:sldMk cId="4222403670" sldId="273"/>
            <ac:picMk id="3" creationId="{A47CBC7B-9FF1-C1C1-B68A-8E4BFFCD7EFC}"/>
          </ac:picMkLst>
        </pc:picChg>
        <pc:picChg chg="del">
          <ac:chgData name="Giota Gourna" userId="daaabff2-ce14-4a9b-8da8-407a947650b4" providerId="ADAL" clId="{1946349E-03F0-4272-AF94-B0AE215AF1DA}" dt="2022-07-07T17:53:55.778" v="1729" actId="478"/>
          <ac:picMkLst>
            <pc:docMk/>
            <pc:sldMk cId="4222403670" sldId="273"/>
            <ac:picMk id="5" creationId="{BFB7E428-3708-2D9A-1D7E-997549770F56}"/>
          </ac:picMkLst>
        </pc:picChg>
        <pc:picChg chg="add mod modCrop">
          <ac:chgData name="Giota Gourna" userId="daaabff2-ce14-4a9b-8da8-407a947650b4" providerId="ADAL" clId="{1946349E-03F0-4272-AF94-B0AE215AF1DA}" dt="2022-07-07T17:57:59.118" v="1782" actId="164"/>
          <ac:picMkLst>
            <pc:docMk/>
            <pc:sldMk cId="4222403670" sldId="273"/>
            <ac:picMk id="7" creationId="{5C09EFF0-254F-DEAA-4405-C13DF9E1C8E9}"/>
          </ac:picMkLst>
        </pc:picChg>
        <pc:picChg chg="del">
          <ac:chgData name="Giota Gourna" userId="daaabff2-ce14-4a9b-8da8-407a947650b4" providerId="ADAL" clId="{1946349E-03F0-4272-AF94-B0AE215AF1DA}" dt="2022-07-07T17:53:56.378" v="1730" actId="478"/>
          <ac:picMkLst>
            <pc:docMk/>
            <pc:sldMk cId="4222403670" sldId="273"/>
            <ac:picMk id="8" creationId="{BAC4B5E3-80FC-0ABF-4C28-F4B406986259}"/>
          </ac:picMkLst>
        </pc:picChg>
        <pc:picChg chg="add mod modCrop">
          <ac:chgData name="Giota Gourna" userId="daaabff2-ce14-4a9b-8da8-407a947650b4" providerId="ADAL" clId="{1946349E-03F0-4272-AF94-B0AE215AF1DA}" dt="2022-07-07T17:57:59.118" v="1782" actId="164"/>
          <ac:picMkLst>
            <pc:docMk/>
            <pc:sldMk cId="4222403670" sldId="273"/>
            <ac:picMk id="10" creationId="{2FB9CD26-AC50-1552-D894-2C729834D7EF}"/>
          </ac:picMkLst>
        </pc:picChg>
        <pc:picChg chg="add mod modCrop">
          <ac:chgData name="Giota Gourna" userId="daaabff2-ce14-4a9b-8da8-407a947650b4" providerId="ADAL" clId="{1946349E-03F0-4272-AF94-B0AE215AF1DA}" dt="2022-07-07T17:57:59.118" v="1782" actId="164"/>
          <ac:picMkLst>
            <pc:docMk/>
            <pc:sldMk cId="4222403670" sldId="273"/>
            <ac:picMk id="12" creationId="{25D0573C-3E13-D5D9-C9E8-0650DB6ABC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4302125" cy="3429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5622925" y="0"/>
            <a:ext cx="4302125" cy="342900"/>
          </a:xfrm>
          <a:prstGeom prst="rect">
            <a:avLst/>
          </a:prstGeom>
        </p:spPr>
        <p:txBody>
          <a:bodyPr vert="horz" lIns="91440" tIns="45720" rIns="91440" bIns="45720" rtlCol="0"/>
          <a:lstStyle>
            <a:lvl1pPr algn="r">
              <a:defRPr sz="1200"/>
            </a:lvl1pPr>
          </a:lstStyle>
          <a:p>
            <a:fld id="{A0645060-0BDF-4D57-A0BB-A911BE42F556}" type="datetimeFigureOut">
              <a:rPr lang="el-GR" smtClean="0"/>
              <a:pPr/>
              <a:t>19/5/2025</a:t>
            </a:fld>
            <a:endParaRPr lang="el-GR"/>
          </a:p>
        </p:txBody>
      </p:sp>
      <p:sp>
        <p:nvSpPr>
          <p:cNvPr id="4" name="3 - Θέση εικόνας διαφάνειας"/>
          <p:cNvSpPr>
            <a:spLocks noGrp="1" noRot="1" noChangeAspect="1"/>
          </p:cNvSpPr>
          <p:nvPr>
            <p:ph type="sldImg" idx="2"/>
          </p:nvPr>
        </p:nvSpPr>
        <p:spPr>
          <a:xfrm>
            <a:off x="2676525" y="514350"/>
            <a:ext cx="4573588"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992188" y="3257550"/>
            <a:ext cx="7942262" cy="30861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6513513"/>
            <a:ext cx="4302125" cy="3429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5622925" y="6513513"/>
            <a:ext cx="4302125" cy="342900"/>
          </a:xfrm>
          <a:prstGeom prst="rect">
            <a:avLst/>
          </a:prstGeom>
        </p:spPr>
        <p:txBody>
          <a:bodyPr vert="horz" lIns="91440" tIns="45720" rIns="91440" bIns="45720" rtlCol="0" anchor="b"/>
          <a:lstStyle>
            <a:lvl1pPr algn="r">
              <a:defRPr sz="1200"/>
            </a:lvl1pPr>
          </a:lstStyle>
          <a:p>
            <a:fld id="{2C46014D-1570-4CB2-AE97-99A85B41771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Verdana" panose="020B0604030504040204" pitchFamily="34" charset="0"/>
                <a:ea typeface="Verdana" panose="020B0604030504040204" pitchFamily="34" charset="0"/>
              </a:rPr>
              <a:t>Σύμφωνα με την αποτίμηση των Στρατηγικών και των επιμέρους Δράσεων της προηγούμενης ΠΠ, διαπιστώνεται ότι όλες είχαν θετικό ή πολύ θετικό αντίκτυπο στην  ελληνική οικονομία. </a:t>
            </a:r>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2</a:t>
            </a:fld>
            <a:endParaRPr lang="el-GR"/>
          </a:p>
        </p:txBody>
      </p:sp>
    </p:spTree>
    <p:extLst>
      <p:ext uri="{BB962C8B-B14F-4D97-AF65-F5344CB8AC3E}">
        <p14:creationId xmlns:p14="http://schemas.microsoft.com/office/powerpoint/2010/main" val="162475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None/>
            </a:pPr>
            <a:r>
              <a:rPr lang="el-GR" dirty="0">
                <a:latin typeface="Verdana" panose="020B0604030504040204" pitchFamily="34" charset="0"/>
                <a:ea typeface="Verdana" panose="020B0604030504040204" pitchFamily="34" charset="0"/>
              </a:rPr>
              <a:t>Η εστίαση του Σχεδίου Αξιολόγησης στοχεύει:</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στην αξιολόγηση της </a:t>
            </a:r>
            <a:r>
              <a:rPr lang="el-GR" b="1" dirty="0">
                <a:latin typeface="Verdana" panose="020B0604030504040204" pitchFamily="34" charset="0"/>
                <a:ea typeface="Verdana" panose="020B0604030504040204" pitchFamily="34" charset="0"/>
              </a:rPr>
              <a:t>εφαρμογής των δράσεων</a:t>
            </a:r>
            <a:r>
              <a:rPr lang="el-GR" dirty="0">
                <a:latin typeface="Verdana" panose="020B0604030504040204" pitchFamily="34" charset="0"/>
                <a:ea typeface="Verdana" panose="020B0604030504040204" pitchFamily="34" charset="0"/>
              </a:rPr>
              <a:t> με επαρκείς εκροές και συγκεκριμένα προβλήματα,</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στην εκτίμηση της </a:t>
            </a:r>
            <a:r>
              <a:rPr lang="el-GR" b="1" dirty="0">
                <a:latin typeface="Verdana" panose="020B0604030504040204" pitchFamily="34" charset="0"/>
                <a:ea typeface="Verdana" panose="020B0604030504040204" pitchFamily="34" charset="0"/>
              </a:rPr>
              <a:t>αποτελεσματικότητας και αποδοτικότητας</a:t>
            </a:r>
            <a:r>
              <a:rPr lang="el-GR" dirty="0">
                <a:latin typeface="Verdana" panose="020B0604030504040204" pitchFamily="34" charset="0"/>
                <a:ea typeface="Verdana" panose="020B0604030504040204" pitchFamily="34" charset="0"/>
              </a:rPr>
              <a:t> του συνολικού Προγράμματος,</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στην αξιολόγηση </a:t>
            </a:r>
            <a:r>
              <a:rPr lang="el-GR" b="1" dirty="0">
                <a:latin typeface="Verdana" panose="020B0604030504040204" pitchFamily="34" charset="0"/>
                <a:ea typeface="Verdana" panose="020B0604030504040204" pitchFamily="34" charset="0"/>
              </a:rPr>
              <a:t>κοινωνικών παρεμβάσεων</a:t>
            </a:r>
            <a:r>
              <a:rPr lang="el-GR" dirty="0">
                <a:latin typeface="Verdana" panose="020B0604030504040204" pitchFamily="34" charset="0"/>
                <a:ea typeface="Verdana" panose="020B0604030504040204" pitchFamily="34" charset="0"/>
              </a:rPr>
              <a:t> και δράσεων ανάπτυξης ανθρώπινου δυναμικού, σε συνέργεια με το ΕΠ «Ανάπτυξη Ανθρώπινου Δυναμικού, Εκπαίδευση &amp; Δια βίου Μάθηση»,</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και στη </a:t>
            </a:r>
            <a:r>
              <a:rPr lang="el-GR" b="1" dirty="0">
                <a:latin typeface="Verdana" panose="020B0604030504040204" pitchFamily="34" charset="0"/>
                <a:ea typeface="Verdana" panose="020B0604030504040204" pitchFamily="34" charset="0"/>
              </a:rPr>
              <a:t>θεματική αξιολόγηση κρίσιμων εργαλείων</a:t>
            </a:r>
            <a:r>
              <a:rPr lang="el-GR" dirty="0">
                <a:latin typeface="Verdana" panose="020B0604030504040204" pitchFamily="34" charset="0"/>
                <a:ea typeface="Verdana" panose="020B0604030504040204" pitchFamily="34" charset="0"/>
              </a:rPr>
              <a:t> για την Περιφερειακή Ανάπτυξη, όπως η RIS3, οι Ολοκληρωμένες Χωρικές Επενδύσεις και οι δράσεις για το Περιβάλλον, την Ενέργεια και την Κλιματική Αλλαγή.</a:t>
            </a:r>
          </a:p>
          <a:p>
            <a:endParaRPr lang="el-GR" dirty="0"/>
          </a:p>
        </p:txBody>
      </p:sp>
      <p:sp>
        <p:nvSpPr>
          <p:cNvPr id="4" name="3 - Θέση αριθμού διαφάνειας"/>
          <p:cNvSpPr>
            <a:spLocks noGrp="1"/>
          </p:cNvSpPr>
          <p:nvPr>
            <p:ph type="sldNum" sz="quarter" idx="10"/>
          </p:nvPr>
        </p:nvSpPr>
        <p:spPr/>
        <p:txBody>
          <a:bodyPr/>
          <a:lstStyle/>
          <a:p>
            <a:fld id="{2C46014D-1570-4CB2-AE97-99A85B417716}" type="slidenum">
              <a:rPr lang="el-GR" smtClean="0"/>
              <a:pPr/>
              <a:t>12</a:t>
            </a:fld>
            <a:endParaRPr lang="el-GR"/>
          </a:p>
        </p:txBody>
      </p:sp>
    </p:spTree>
    <p:extLst>
      <p:ext uri="{BB962C8B-B14F-4D97-AF65-F5344CB8AC3E}">
        <p14:creationId xmlns:p14="http://schemas.microsoft.com/office/powerpoint/2010/main" val="396698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l-GR" sz="1200" kern="1200" dirty="0">
                <a:solidFill>
                  <a:schemeClr val="tx1"/>
                </a:solidFill>
                <a:latin typeface="Verdana" panose="020B0604030504040204" pitchFamily="34" charset="0"/>
                <a:ea typeface="Verdana" panose="020B0604030504040204" pitchFamily="34" charset="0"/>
                <a:cs typeface="+mn-cs"/>
              </a:rPr>
              <a:t>Να ευχαριστήσουμε τους συναδέλφους από την </a:t>
            </a:r>
            <a:r>
              <a:rPr lang="el-GR" sz="1200" dirty="0">
                <a:solidFill>
                  <a:srgbClr val="1F3864"/>
                </a:solidFill>
                <a:effectLst/>
                <a:latin typeface="Verdana" panose="020B0604030504040204" pitchFamily="34" charset="0"/>
                <a:ea typeface="Verdana" panose="020B0604030504040204" pitchFamily="34" charset="0"/>
              </a:rPr>
              <a:t>ΕΥΣΣΑΕ για τις κατευθύνσεις &amp; τη συνεργασία, και κυρίως για το συντονισμό των ενεργειών μας, και να αναφέρουμε ότι, όπως και οι υπόλοιπες Περιφέρειες, έχουμε εκπληρώσει την απαίτηση ανάρτησης των Σχεδίων Αξιολόγησης  στην ιστοσελίδα του προγράμματος και στην SFC.</a:t>
            </a:r>
          </a:p>
        </p:txBody>
      </p:sp>
      <p:sp>
        <p:nvSpPr>
          <p:cNvPr id="4" name="3 - Θέση αριθμού διαφάνειας"/>
          <p:cNvSpPr>
            <a:spLocks noGrp="1"/>
          </p:cNvSpPr>
          <p:nvPr>
            <p:ph type="sldNum" sz="quarter" idx="10"/>
          </p:nvPr>
        </p:nvSpPr>
        <p:spPr/>
        <p:txBody>
          <a:bodyPr/>
          <a:lstStyle/>
          <a:p>
            <a:fld id="{2C46014D-1570-4CB2-AE97-99A85B417716}" type="slidenum">
              <a:rPr lang="el-GR" smtClean="0"/>
              <a:pPr/>
              <a:t>13</a:t>
            </a:fld>
            <a:endParaRPr lang="el-GR"/>
          </a:p>
        </p:txBody>
      </p:sp>
    </p:spTree>
    <p:extLst>
      <p:ext uri="{BB962C8B-B14F-4D97-AF65-F5344CB8AC3E}">
        <p14:creationId xmlns:p14="http://schemas.microsoft.com/office/powerpoint/2010/main" val="84271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Verdana" panose="020B0604030504040204" pitchFamily="34" charset="0"/>
                <a:ea typeface="Verdana" panose="020B0604030504040204" pitchFamily="34" charset="0"/>
                <a:cs typeface="+mn-cs"/>
              </a:rPr>
              <a:t>Όπως και οι περισσότερες Διαχειριστικές Αρχές, έχουμε ήδη </a:t>
            </a:r>
            <a:r>
              <a:rPr lang="el-GR" sz="1200" kern="1200" dirty="0" err="1">
                <a:solidFill>
                  <a:schemeClr val="tx1"/>
                </a:solidFill>
                <a:latin typeface="Verdana" panose="020B0604030504040204" pitchFamily="34" charset="0"/>
                <a:ea typeface="Verdana" panose="020B0604030504040204" pitchFamily="34" charset="0"/>
                <a:cs typeface="+mn-cs"/>
              </a:rPr>
              <a:t>επικαιροποίησει</a:t>
            </a:r>
            <a:r>
              <a:rPr lang="el-GR" sz="1200" kern="1200" dirty="0">
                <a:solidFill>
                  <a:schemeClr val="tx1"/>
                </a:solidFill>
                <a:latin typeface="Verdana" panose="020B0604030504040204" pitchFamily="34" charset="0"/>
                <a:ea typeface="Verdana" panose="020B0604030504040204" pitchFamily="34" charset="0"/>
                <a:cs typeface="+mn-cs"/>
              </a:rPr>
              <a:t> </a:t>
            </a:r>
            <a:r>
              <a:rPr lang="el-GR" sz="1200" dirty="0">
                <a:effectLst/>
                <a:latin typeface="Verdana" panose="020B0604030504040204" pitchFamily="34" charset="0"/>
                <a:ea typeface="Verdana" panose="020B0604030504040204" pitchFamily="34" charset="0"/>
              </a:rPr>
              <a:t>το Σχέδιο Αξιολόγησης λόγω </a:t>
            </a:r>
            <a:r>
              <a:rPr lang="el-GR" sz="1200" kern="1200" dirty="0">
                <a:solidFill>
                  <a:schemeClr val="tx1"/>
                </a:solidFill>
                <a:latin typeface="Verdana" panose="020B0604030504040204" pitchFamily="34" charset="0"/>
                <a:ea typeface="Verdana" panose="020B0604030504040204" pitchFamily="34" charset="0"/>
                <a:cs typeface="+mn-cs"/>
              </a:rPr>
              <a:t>- της συνηθέστερης αιτίας </a:t>
            </a:r>
            <a:r>
              <a:rPr lang="el-GR" sz="1200" kern="1200" dirty="0" err="1">
                <a:solidFill>
                  <a:schemeClr val="tx1"/>
                </a:solidFill>
                <a:latin typeface="Verdana" panose="020B0604030504040204" pitchFamily="34" charset="0"/>
                <a:ea typeface="Verdana" panose="020B0604030504040204" pitchFamily="34" charset="0"/>
                <a:cs typeface="+mn-cs"/>
              </a:rPr>
              <a:t>δλδ</a:t>
            </a:r>
            <a:r>
              <a:rPr lang="el-GR" sz="1200" kern="1200" dirty="0">
                <a:solidFill>
                  <a:schemeClr val="tx1"/>
                </a:solidFill>
                <a:latin typeface="Verdana" panose="020B0604030504040204" pitchFamily="34" charset="0"/>
                <a:ea typeface="Verdana" panose="020B0604030504040204" pitchFamily="34" charset="0"/>
                <a:cs typeface="+mn-cs"/>
              </a:rPr>
              <a:t>- της χρονικής μετάθεσης της 1</a:t>
            </a:r>
            <a:r>
              <a:rPr lang="el-GR" sz="1200" kern="1200" baseline="30000" dirty="0">
                <a:solidFill>
                  <a:schemeClr val="tx1"/>
                </a:solidFill>
                <a:latin typeface="Verdana" panose="020B0604030504040204" pitchFamily="34" charset="0"/>
                <a:ea typeface="Verdana" panose="020B0604030504040204" pitchFamily="34" charset="0"/>
                <a:cs typeface="+mn-cs"/>
              </a:rPr>
              <a:t>ης</a:t>
            </a:r>
            <a:r>
              <a:rPr lang="el-GR" sz="1200" kern="1200" dirty="0">
                <a:solidFill>
                  <a:schemeClr val="tx1"/>
                </a:solidFill>
                <a:latin typeface="Verdana" panose="020B0604030504040204" pitchFamily="34" charset="0"/>
                <a:ea typeface="Verdana" panose="020B0604030504040204" pitchFamily="34" charset="0"/>
                <a:cs typeface="+mn-cs"/>
              </a:rPr>
              <a:t> Ενδιάμεσης Αξιολόγησης καθώς αποσυνδέθηκε από την Ενδιάμεση Επανεξέταση.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Verdana" panose="020B0604030504040204" pitchFamily="34" charset="0"/>
                <a:ea typeface="Verdana" panose="020B0604030504040204" pitchFamily="34" charset="0"/>
              </a:rPr>
              <a:t>Η Ενδιάμεση Αξιολόγηση του ΠεΠ </a:t>
            </a:r>
            <a:r>
              <a:rPr lang="el-GR" sz="1200" u="none" dirty="0">
                <a:solidFill>
                  <a:srgbClr val="7030A0"/>
                </a:solidFill>
                <a:latin typeface="Verdana" panose="020B0604030504040204" pitchFamily="34" charset="0"/>
                <a:ea typeface="Verdana" panose="020B0604030504040204" pitchFamily="34" charset="0"/>
              </a:rPr>
              <a:t>ΑΜΘ 2021-2027 τρέχει ήδη από τις 24/4/25, και σύμφωνα με το χρονοδιάγραμμα θα ολοκληρωθεί σε 1 χρόνο (</a:t>
            </a:r>
            <a:r>
              <a:rPr lang="el-GR" sz="1200" b="1" u="none" dirty="0">
                <a:solidFill>
                  <a:srgbClr val="7030A0"/>
                </a:solidFill>
                <a:latin typeface="Verdana" panose="020B0604030504040204" pitchFamily="34" charset="0"/>
                <a:ea typeface="Verdana" panose="020B0604030504040204" pitchFamily="34" charset="0"/>
              </a:rPr>
              <a:t>24/04/26</a:t>
            </a:r>
            <a:r>
              <a:rPr lang="el-GR" sz="1200" u="none" dirty="0">
                <a:solidFill>
                  <a:srgbClr val="7030A0"/>
                </a:solidFill>
                <a:latin typeface="Verdana" panose="020B0604030504040204" pitchFamily="34" charset="0"/>
                <a:ea typeface="Verdana" panose="020B0604030504040204" pitchFamily="34" charset="0"/>
              </a:rPr>
              <a:t>)</a:t>
            </a:r>
          </a:p>
          <a:p>
            <a:pPr marL="0" marR="0" lvl="0" indent="0" algn="just" defTabSz="914400" rtl="0" eaLnBrk="1" fontAlgn="auto" latinLnBrk="0" hangingPunct="1">
              <a:lnSpc>
                <a:spcPct val="107000"/>
              </a:lnSpc>
              <a:spcBef>
                <a:spcPts val="0"/>
              </a:spcBef>
              <a:spcAft>
                <a:spcPts val="400"/>
              </a:spcAft>
              <a:buClrTx/>
              <a:buSzTx/>
              <a:buFontTx/>
              <a:buNone/>
              <a:tabLst/>
              <a:defRPr/>
            </a:pPr>
            <a:r>
              <a:rPr lang="el-GR" sz="1200" dirty="0">
                <a:effectLst/>
                <a:latin typeface="Verdana" panose="020B0604030504040204" pitchFamily="34" charset="0"/>
                <a:ea typeface="Verdana" panose="020B0604030504040204" pitchFamily="34" charset="0"/>
                <a:cs typeface="Times New Roman" panose="02020603050405020304" pitchFamily="18" charset="0"/>
              </a:rPr>
              <a:t>Η συγκεκριμένη αξιολόγηση διενεργείται κατ’ απαίτηση του άρθρου 18 του </a:t>
            </a:r>
            <a:r>
              <a:rPr lang="el-GR" sz="1200" b="0" i="0" dirty="0">
                <a:solidFill>
                  <a:srgbClr val="333333"/>
                </a:solidFill>
                <a:effectLst/>
                <a:latin typeface="Verdana" panose="020B0604030504040204" pitchFamily="34" charset="0"/>
                <a:ea typeface="Verdana" panose="020B0604030504040204" pitchFamily="34" charset="0"/>
              </a:rPr>
              <a:t>Κανονισμού (ΕΕ) 2021/1060 για τον καθορισμό κοινών διατάξεων για τα Ευρωπαϊκά Ταμεία</a:t>
            </a:r>
            <a:r>
              <a:rPr lang="el-GR" sz="1200" dirty="0">
                <a:effectLst/>
                <a:latin typeface="Verdana" panose="020B0604030504040204" pitchFamily="34" charset="0"/>
                <a:ea typeface="Verdana" panose="020B0604030504040204" pitchFamily="34" charset="0"/>
                <a:cs typeface="Times New Roman" panose="02020603050405020304" pitchFamily="18" charset="0"/>
              </a:rPr>
              <a:t>.</a:t>
            </a:r>
          </a:p>
          <a:p>
            <a:pPr algn="just">
              <a:lnSpc>
                <a:spcPct val="107000"/>
              </a:lnSpc>
              <a:spcAft>
                <a:spcPts val="400"/>
              </a:spcAft>
              <a:buNone/>
            </a:pPr>
            <a:r>
              <a:rPr lang="el-GR" sz="1200" dirty="0">
                <a:effectLst/>
                <a:latin typeface="Verdana" panose="020B0604030504040204" pitchFamily="34" charset="0"/>
                <a:ea typeface="Verdana" panose="020B0604030504040204" pitchFamily="34" charset="0"/>
                <a:cs typeface="Times New Roman" panose="02020603050405020304" pitchFamily="18" charset="0"/>
              </a:rPr>
              <a:t>Αντικείμενό της αποτελεί τόσο η αποτίμηση της εφαρμογής για τη βελτίωση της απόδοσης του σχεδιασμού και της υλοποίησης του Προγράμματος, όσο και η εκτίμηση  τη συνεισφοράς των ΕΔΕΤ στους στόχους του Προγράμματος.</a:t>
            </a:r>
          </a:p>
          <a:p>
            <a:pPr algn="just">
              <a:lnSpc>
                <a:spcPct val="107000"/>
              </a:lnSpc>
              <a:spcAft>
                <a:spcPts val="400"/>
              </a:spcAft>
            </a:pPr>
            <a:r>
              <a:rPr lang="el-GR" sz="1200" dirty="0">
                <a:effectLst/>
                <a:latin typeface="Verdana" panose="020B0604030504040204" pitchFamily="34" charset="0"/>
                <a:ea typeface="Verdana" panose="020B0604030504040204" pitchFamily="34" charset="0"/>
                <a:cs typeface="Times New Roman" panose="02020603050405020304" pitchFamily="18" charset="0"/>
              </a:rPr>
              <a:t>Η αξιολόγηση θα καλύψει όλες τις Προτεραιότητες και τους Ειδικούς Στόχους του Προγράμματος, περιλαμβανομένης και της Προτεραιότητας της Τεχνικής Βοήθειας.</a:t>
            </a:r>
            <a:endParaRPr lang="el-GR" sz="1200" dirty="0">
              <a:latin typeface="Verdana" panose="020B0604030504040204" pitchFamily="34" charset="0"/>
              <a:ea typeface="Verdana" panose="020B060403050404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14</a:t>
            </a:fld>
            <a:endParaRPr lang="el-GR"/>
          </a:p>
        </p:txBody>
      </p:sp>
    </p:spTree>
    <p:extLst>
      <p:ext uri="{BB962C8B-B14F-4D97-AF65-F5344CB8AC3E}">
        <p14:creationId xmlns:p14="http://schemas.microsoft.com/office/powerpoint/2010/main" val="425438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latin typeface="Verdana" panose="020B0604030504040204" pitchFamily="34" charset="0"/>
                <a:ea typeface="Verdana" panose="020B0604030504040204" pitchFamily="34" charset="0"/>
              </a:rPr>
              <a:t>Όπως αναφέρθηκε και προηγουμένως, η Ενδιάμεση Αξιολόγηση του ΠεΠ </a:t>
            </a:r>
            <a:r>
              <a:rPr lang="el-GR" sz="1200" u="none" dirty="0">
                <a:solidFill>
                  <a:srgbClr val="7030A0"/>
                </a:solidFill>
                <a:latin typeface="Verdana" panose="020B0604030504040204" pitchFamily="34" charset="0"/>
                <a:ea typeface="Verdana" panose="020B0604030504040204" pitchFamily="34" charset="0"/>
              </a:rPr>
              <a:t>ΑΜΘ 2021-2027 τρέχει ήδη από τις 24/4, και σύμφωνα με το χρονοδιάγραμμα θα ολοκληρωθεί σε 1 χρόνο (</a:t>
            </a:r>
            <a:r>
              <a:rPr lang="el-GR" sz="1200" b="1" u="none" dirty="0">
                <a:solidFill>
                  <a:srgbClr val="7030A0"/>
                </a:solidFill>
                <a:latin typeface="Verdana" panose="020B0604030504040204" pitchFamily="34" charset="0"/>
                <a:ea typeface="Verdana" panose="020B0604030504040204" pitchFamily="34" charset="0"/>
              </a:rPr>
              <a:t>24/04/26</a:t>
            </a:r>
            <a:r>
              <a:rPr lang="el-GR" sz="1200" u="none" dirty="0">
                <a:solidFill>
                  <a:srgbClr val="7030A0"/>
                </a:solidFill>
                <a:latin typeface="Verdana" panose="020B0604030504040204" pitchFamily="34" charset="0"/>
                <a:ea typeface="Verdana" panose="020B0604030504040204" pitchFamily="34" charset="0"/>
              </a:rPr>
              <a:t>)</a:t>
            </a:r>
          </a:p>
          <a:p>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16</a:t>
            </a:fld>
            <a:endParaRPr lang="el-GR"/>
          </a:p>
        </p:txBody>
      </p:sp>
    </p:spTree>
    <p:extLst>
      <p:ext uri="{BB962C8B-B14F-4D97-AF65-F5344CB8AC3E}">
        <p14:creationId xmlns:p14="http://schemas.microsoft.com/office/powerpoint/2010/main" val="269585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fontScale="92500" lnSpcReduction="20000"/>
          </a:bodyPr>
          <a:lstStyle/>
          <a:p>
            <a:pPr algn="l"/>
            <a:r>
              <a:rPr lang="el-GR" sz="1200" b="0" i="0" dirty="0">
                <a:solidFill>
                  <a:srgbClr val="000000"/>
                </a:solidFill>
                <a:effectLst/>
                <a:latin typeface="Verdana" panose="020B0604030504040204" pitchFamily="34" charset="0"/>
                <a:ea typeface="Verdana" panose="020B0604030504040204" pitchFamily="34" charset="0"/>
              </a:rPr>
              <a:t>Σύμβαση </a:t>
            </a:r>
            <a:r>
              <a:rPr lang="el-GR" sz="1200" b="0" i="0" u="sng" strike="noStrike" baseline="0" dirty="0">
                <a:solidFill>
                  <a:srgbClr val="000000"/>
                </a:solidFill>
                <a:latin typeface="Verdana" panose="020B0604030504040204" pitchFamily="34" charset="0"/>
                <a:ea typeface="Verdana" panose="020B0604030504040204" pitchFamily="34" charset="0"/>
              </a:rPr>
              <a:t>12/11/2024</a:t>
            </a:r>
            <a:r>
              <a:rPr lang="el-GR" sz="1200" b="0" i="0" u="none" strike="noStrike" baseline="0" dirty="0">
                <a:solidFill>
                  <a:srgbClr val="000000"/>
                </a:solidFill>
                <a:latin typeface="Verdana" panose="020B0604030504040204" pitchFamily="34" charset="0"/>
                <a:ea typeface="Verdana" panose="020B0604030504040204" pitchFamily="34" charset="0"/>
              </a:rPr>
              <a:t> 	</a:t>
            </a:r>
          </a:p>
          <a:p>
            <a:endParaRPr lang="el-GR" sz="1200" b="0" i="0" dirty="0">
              <a:solidFill>
                <a:srgbClr val="000000"/>
              </a:solidFill>
              <a:effectLst/>
              <a:latin typeface="Verdana" panose="020B0604030504040204" pitchFamily="34" charset="0"/>
              <a:ea typeface="Verdana" panose="020B0604030504040204" pitchFamily="34" charset="0"/>
            </a:endParaRPr>
          </a:p>
          <a:p>
            <a:r>
              <a:rPr lang="el-GR" sz="1200" b="0" i="0" dirty="0">
                <a:solidFill>
                  <a:srgbClr val="000000"/>
                </a:solidFill>
                <a:effectLst/>
                <a:latin typeface="Verdana" panose="020B0604030504040204" pitchFamily="34" charset="0"/>
                <a:ea typeface="Verdana" panose="020B0604030504040204" pitchFamily="34" charset="0"/>
              </a:rPr>
              <a:t>Έχουμε παραλάβει το 1</a:t>
            </a:r>
            <a:r>
              <a:rPr lang="el-GR" sz="1200" b="0" i="0" baseline="30000" dirty="0">
                <a:solidFill>
                  <a:srgbClr val="000000"/>
                </a:solidFill>
                <a:effectLst/>
                <a:latin typeface="Verdana" panose="020B0604030504040204" pitchFamily="34" charset="0"/>
                <a:ea typeface="Verdana" panose="020B0604030504040204" pitchFamily="34" charset="0"/>
              </a:rPr>
              <a:t>ο</a:t>
            </a:r>
            <a:r>
              <a:rPr lang="el-GR" sz="1200" b="0" i="0" dirty="0">
                <a:solidFill>
                  <a:srgbClr val="000000"/>
                </a:solidFill>
                <a:effectLst/>
                <a:latin typeface="Verdana" panose="020B0604030504040204" pitchFamily="34" charset="0"/>
                <a:ea typeface="Verdana" panose="020B0604030504040204" pitchFamily="34" charset="0"/>
              </a:rPr>
              <a:t> Παραδοτέο που περιλαμβάνει τα</a:t>
            </a:r>
            <a:r>
              <a:rPr lang="en-US" sz="1200" b="0" i="0" dirty="0">
                <a:solidFill>
                  <a:srgbClr val="000000"/>
                </a:solidFill>
                <a:effectLst/>
                <a:latin typeface="Verdana" panose="020B0604030504040204" pitchFamily="34" charset="0"/>
                <a:ea typeface="Verdana" panose="020B0604030504040204" pitchFamily="34" charset="0"/>
              </a:rPr>
              <a:t>:</a:t>
            </a:r>
          </a:p>
          <a:p>
            <a:r>
              <a:rPr lang="el-GR" sz="1200" b="0" i="0" u="sng" dirty="0">
                <a:solidFill>
                  <a:srgbClr val="000000"/>
                </a:solidFill>
                <a:effectLst/>
                <a:latin typeface="Verdana" panose="020B0604030504040204" pitchFamily="34" charset="0"/>
                <a:ea typeface="Verdana" panose="020B0604030504040204" pitchFamily="34" charset="0"/>
              </a:rPr>
              <a:t>Α’ Στάδιο</a:t>
            </a:r>
            <a:r>
              <a:rPr lang="el-GR" sz="1200" b="0" i="0" dirty="0">
                <a:solidFill>
                  <a:srgbClr val="000000"/>
                </a:solidFill>
                <a:effectLst/>
                <a:latin typeface="Verdana" panose="020B0604030504040204" pitchFamily="34" charset="0"/>
                <a:ea typeface="Verdana" panose="020B0604030504040204" pitchFamily="34" charset="0"/>
              </a:rPr>
              <a:t>: Συλλογή Δεδομένων</a:t>
            </a:r>
            <a:r>
              <a:rPr lang="el-GR" sz="1200" dirty="0">
                <a:latin typeface="Verdana" panose="020B0604030504040204" pitchFamily="34" charset="0"/>
                <a:ea typeface="Verdana" panose="020B0604030504040204" pitchFamily="34" charset="0"/>
              </a:rPr>
              <a:t> </a:t>
            </a:r>
            <a:br>
              <a:rPr lang="el-GR" sz="1200" dirty="0">
                <a:latin typeface="Verdana" panose="020B0604030504040204" pitchFamily="34" charset="0"/>
                <a:ea typeface="Verdana" panose="020B0604030504040204" pitchFamily="34" charset="0"/>
              </a:rPr>
            </a:br>
            <a:r>
              <a:rPr lang="el-GR" sz="1200" b="0" i="0" dirty="0">
                <a:solidFill>
                  <a:srgbClr val="000000"/>
                </a:solidFill>
                <a:effectLst/>
                <a:latin typeface="Verdana" panose="020B0604030504040204" pitchFamily="34" charset="0"/>
                <a:ea typeface="Verdana" panose="020B0604030504040204" pitchFamily="34" charset="0"/>
              </a:rPr>
              <a:t>Γενικά, Αξιολόγηση δράσεων επιμόρφωσης,  Δράσεων δικτύωσης, Αποτίμηση του ρόλου των μεντόρων/συμβούλων, Αξιολόγηση του κοινωνικού αντίκτυπου.</a:t>
            </a:r>
            <a:endParaRPr lang="el-GR" sz="1200" dirty="0">
              <a:latin typeface="Verdana" panose="020B0604030504040204" pitchFamily="34" charset="0"/>
              <a:ea typeface="Verdana" panose="020B0604030504040204" pitchFamily="34" charset="0"/>
            </a:endParaRPr>
          </a:p>
          <a:p>
            <a:pPr>
              <a:buNone/>
            </a:pPr>
            <a:r>
              <a:rPr lang="el-GR" sz="1200" b="0" i="0" u="sng" dirty="0">
                <a:solidFill>
                  <a:srgbClr val="000000"/>
                </a:solidFill>
                <a:effectLst/>
                <a:latin typeface="Verdana" panose="020B0604030504040204" pitchFamily="34" charset="0"/>
                <a:ea typeface="Verdana" panose="020B0604030504040204" pitchFamily="34" charset="0"/>
              </a:rPr>
              <a:t>Β’ Στάδιο</a:t>
            </a:r>
            <a:r>
              <a:rPr lang="el-GR" sz="1200" b="0" i="0" dirty="0">
                <a:solidFill>
                  <a:srgbClr val="000000"/>
                </a:solidFill>
                <a:effectLst/>
                <a:latin typeface="Verdana" panose="020B0604030504040204" pitchFamily="34" charset="0"/>
                <a:ea typeface="Verdana" panose="020B0604030504040204" pitchFamily="34" charset="0"/>
              </a:rPr>
              <a:t>: Ανάλυση Δεδομένων - SWOT</a:t>
            </a:r>
            <a:r>
              <a:rPr lang="el-GR" sz="1200" dirty="0">
                <a:latin typeface="Verdana" panose="020B0604030504040204" pitchFamily="34" charset="0"/>
                <a:ea typeface="Verdana" panose="020B0604030504040204" pitchFamily="34" charset="0"/>
              </a:rPr>
              <a:t> </a:t>
            </a:r>
          </a:p>
          <a:p>
            <a:pPr>
              <a:buNone/>
            </a:pPr>
            <a:endParaRPr lang="en-US" sz="1200" dirty="0">
              <a:latin typeface="Verdana" panose="020B0604030504040204" pitchFamily="34" charset="0"/>
              <a:ea typeface="Verdana" panose="020B0604030504040204" pitchFamily="34" charset="0"/>
            </a:endParaRPr>
          </a:p>
          <a:p>
            <a:pPr algn="l"/>
            <a:r>
              <a:rPr lang="el-GR" sz="1200" b="0" i="0" u="sng" strike="noStrike" baseline="0" dirty="0">
                <a:solidFill>
                  <a:srgbClr val="000000"/>
                </a:solidFill>
                <a:latin typeface="Verdana" panose="020B0604030504040204" pitchFamily="34" charset="0"/>
                <a:ea typeface="Verdana" panose="020B0604030504040204" pitchFamily="34" charset="0"/>
              </a:rPr>
              <a:t>12/</a:t>
            </a:r>
            <a:r>
              <a:rPr lang="en-US" sz="1200" b="0" i="0" u="sng" strike="noStrike" baseline="0" dirty="0">
                <a:solidFill>
                  <a:srgbClr val="000000"/>
                </a:solidFill>
                <a:latin typeface="Verdana" panose="020B0604030504040204" pitchFamily="34" charset="0"/>
                <a:ea typeface="Verdana" panose="020B0604030504040204" pitchFamily="34" charset="0"/>
              </a:rPr>
              <a:t>07</a:t>
            </a:r>
            <a:r>
              <a:rPr lang="el-GR" sz="1200" b="0" i="0" u="sng" strike="noStrike" baseline="0" dirty="0">
                <a:solidFill>
                  <a:srgbClr val="000000"/>
                </a:solidFill>
                <a:latin typeface="Verdana" panose="020B0604030504040204" pitchFamily="34" charset="0"/>
                <a:ea typeface="Verdana" panose="020B0604030504040204" pitchFamily="34" charset="0"/>
              </a:rPr>
              <a:t>/202</a:t>
            </a:r>
            <a:r>
              <a:rPr lang="en-US" sz="1200" b="0" i="0" u="sng" strike="noStrike" baseline="0" dirty="0">
                <a:solidFill>
                  <a:srgbClr val="000000"/>
                </a:solidFill>
                <a:latin typeface="Verdana" panose="020B0604030504040204" pitchFamily="34" charset="0"/>
                <a:ea typeface="Verdana" panose="020B0604030504040204" pitchFamily="34" charset="0"/>
              </a:rPr>
              <a:t>5 </a:t>
            </a:r>
            <a:r>
              <a:rPr lang="el-GR" sz="1200" b="0" i="0" u="none" strike="noStrike" baseline="0" dirty="0">
                <a:solidFill>
                  <a:srgbClr val="000000"/>
                </a:solidFill>
                <a:latin typeface="Verdana" panose="020B0604030504040204" pitchFamily="34" charset="0"/>
                <a:ea typeface="Verdana" panose="020B0604030504040204" pitchFamily="34" charset="0"/>
              </a:rPr>
              <a:t>θα</a:t>
            </a:r>
            <a:r>
              <a:rPr lang="el-GR" sz="1200" b="0" i="0" dirty="0">
                <a:solidFill>
                  <a:srgbClr val="000000"/>
                </a:solidFill>
                <a:effectLst/>
                <a:latin typeface="Verdana" panose="020B0604030504040204" pitchFamily="34" charset="0"/>
                <a:ea typeface="Verdana" panose="020B0604030504040204" pitchFamily="34" charset="0"/>
              </a:rPr>
              <a:t> παραλάβουμε το 2</a:t>
            </a:r>
            <a:r>
              <a:rPr lang="el-GR" sz="1200" b="0" i="0" baseline="30000" dirty="0">
                <a:solidFill>
                  <a:srgbClr val="000000"/>
                </a:solidFill>
                <a:effectLst/>
                <a:latin typeface="Verdana" panose="020B0604030504040204" pitchFamily="34" charset="0"/>
                <a:ea typeface="Verdana" panose="020B0604030504040204" pitchFamily="34" charset="0"/>
              </a:rPr>
              <a:t>ο</a:t>
            </a:r>
            <a:r>
              <a:rPr lang="el-GR" sz="1200" b="0" i="0" dirty="0">
                <a:solidFill>
                  <a:srgbClr val="000000"/>
                </a:solidFill>
                <a:effectLst/>
                <a:latin typeface="Verdana" panose="020B0604030504040204" pitchFamily="34" charset="0"/>
                <a:ea typeface="Verdana" panose="020B0604030504040204" pitchFamily="34" charset="0"/>
              </a:rPr>
              <a:t> Παραδοτέο που περιλαμβάνει </a:t>
            </a:r>
            <a:r>
              <a:rPr lang="en-US" sz="1200" b="0" i="0" dirty="0">
                <a:solidFill>
                  <a:srgbClr val="000000"/>
                </a:solidFill>
                <a:effectLst/>
                <a:latin typeface="Verdana" panose="020B0604030504040204" pitchFamily="34" charset="0"/>
                <a:ea typeface="Verdana" panose="020B0604030504040204" pitchFamily="34" charset="0"/>
              </a:rPr>
              <a:t>:</a:t>
            </a:r>
            <a:endParaRPr lang="el-GR" sz="1200" dirty="0">
              <a:latin typeface="Verdana" panose="020B0604030504040204" pitchFamily="34" charset="0"/>
              <a:ea typeface="Verdana" panose="020B0604030504040204" pitchFamily="34" charset="0"/>
            </a:endParaRPr>
          </a:p>
          <a:p>
            <a:pPr>
              <a:buNone/>
            </a:pPr>
            <a:r>
              <a:rPr lang="el-GR" sz="1200" b="0" i="0" u="sng" dirty="0">
                <a:solidFill>
                  <a:srgbClr val="000000"/>
                </a:solidFill>
                <a:effectLst/>
                <a:latin typeface="Verdana" panose="020B0604030504040204" pitchFamily="34" charset="0"/>
                <a:ea typeface="Verdana" panose="020B0604030504040204" pitchFamily="34" charset="0"/>
              </a:rPr>
              <a:t>Γ’ Στάδιο</a:t>
            </a:r>
            <a:r>
              <a:rPr lang="el-GR" sz="1200" b="0" i="0" dirty="0">
                <a:solidFill>
                  <a:srgbClr val="000000"/>
                </a:solidFill>
                <a:effectLst/>
                <a:latin typeface="Verdana" panose="020B0604030504040204" pitchFamily="34" charset="0"/>
                <a:ea typeface="Verdana" panose="020B0604030504040204" pitchFamily="34" charset="0"/>
              </a:rPr>
              <a:t>: Ανάδειξη Κρίσιμων Στοιχείων</a:t>
            </a:r>
            <a:r>
              <a:rPr lang="el-GR" sz="1200" dirty="0">
                <a:latin typeface="Verdana" panose="020B0604030504040204" pitchFamily="34" charset="0"/>
                <a:ea typeface="Verdana" panose="020B0604030504040204" pitchFamily="34" charset="0"/>
              </a:rPr>
              <a:t> </a:t>
            </a:r>
            <a:br>
              <a:rPr lang="el-GR" sz="1200" dirty="0">
                <a:latin typeface="Verdana" panose="020B0604030504040204" pitchFamily="34" charset="0"/>
                <a:ea typeface="Verdana" panose="020B0604030504040204" pitchFamily="34" charset="0"/>
              </a:rPr>
            </a:br>
            <a:r>
              <a:rPr lang="el-GR" sz="1200" b="0" i="0" u="sng" dirty="0">
                <a:solidFill>
                  <a:srgbClr val="000000"/>
                </a:solidFill>
                <a:effectLst/>
                <a:latin typeface="Verdana" panose="020B0604030504040204" pitchFamily="34" charset="0"/>
                <a:ea typeface="Verdana" panose="020B0604030504040204" pitchFamily="34" charset="0"/>
              </a:rPr>
              <a:t>Δ’ Στάδιο</a:t>
            </a:r>
            <a:r>
              <a:rPr lang="el-GR" sz="1200" b="0" i="0" dirty="0">
                <a:solidFill>
                  <a:srgbClr val="000000"/>
                </a:solidFill>
                <a:effectLst/>
                <a:latin typeface="Verdana" panose="020B0604030504040204" pitchFamily="34" charset="0"/>
                <a:ea typeface="Verdana" panose="020B0604030504040204" pitchFamily="34" charset="0"/>
              </a:rPr>
              <a:t>: Προτάσεις Βελτίωσης</a:t>
            </a:r>
            <a:r>
              <a:rPr lang="el-GR" sz="1200" dirty="0">
                <a:latin typeface="Verdana" panose="020B0604030504040204" pitchFamily="34" charset="0"/>
                <a:ea typeface="Verdana" panose="020B0604030504040204" pitchFamily="34" charset="0"/>
              </a:rPr>
              <a:t> </a:t>
            </a:r>
            <a:br>
              <a:rPr lang="el-GR" sz="1200" dirty="0">
                <a:latin typeface="Verdana" panose="020B0604030504040204" pitchFamily="34" charset="0"/>
                <a:ea typeface="Verdana" panose="020B0604030504040204" pitchFamily="34" charset="0"/>
              </a:rPr>
            </a:br>
            <a:r>
              <a:rPr lang="el-GR" sz="1200" b="0" i="0" dirty="0">
                <a:solidFill>
                  <a:srgbClr val="000000"/>
                </a:solidFill>
                <a:effectLst/>
                <a:latin typeface="Verdana" panose="020B0604030504040204" pitchFamily="34" charset="0"/>
                <a:ea typeface="Verdana" panose="020B0604030504040204" pitchFamily="34" charset="0"/>
              </a:rPr>
              <a:t>Βασικές προτεραιότητες: Προώθηση της Δικτύωσης, Εξειδίκευση, Κοινές Υπηρεσίες και Προγράμματα των Θερμοκοιτίδων.</a:t>
            </a:r>
            <a:r>
              <a:rPr lang="el-GR" sz="1200" dirty="0">
                <a:latin typeface="Verdana" panose="020B0604030504040204" pitchFamily="34" charset="0"/>
                <a:ea typeface="Verdana" panose="020B0604030504040204" pitchFamily="34" charset="0"/>
              </a:rPr>
              <a:t> </a:t>
            </a:r>
            <a:br>
              <a:rPr lang="el-GR" dirty="0"/>
            </a:br>
            <a:br>
              <a:rPr lang="el-GR" dirty="0"/>
            </a:br>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17</a:t>
            </a:fld>
            <a:endParaRPr lang="el-GR"/>
          </a:p>
        </p:txBody>
      </p:sp>
    </p:spTree>
    <p:extLst>
      <p:ext uri="{BB962C8B-B14F-4D97-AF65-F5344CB8AC3E}">
        <p14:creationId xmlns:p14="http://schemas.microsoft.com/office/powerpoint/2010/main" val="400272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18</a:t>
            </a:fld>
            <a:endParaRPr lang="el-GR"/>
          </a:p>
        </p:txBody>
      </p:sp>
    </p:spTree>
    <p:extLst>
      <p:ext uri="{BB962C8B-B14F-4D97-AF65-F5344CB8AC3E}">
        <p14:creationId xmlns:p14="http://schemas.microsoft.com/office/powerpoint/2010/main" val="9033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buNone/>
            </a:pPr>
            <a:r>
              <a:rPr lang="el-GR" b="1" dirty="0">
                <a:latin typeface="Verdana" panose="020B0604030504040204" pitchFamily="34" charset="0"/>
                <a:ea typeface="Verdana" panose="020B0604030504040204" pitchFamily="34" charset="0"/>
              </a:rPr>
              <a:t>Δυνατά σημεία:</a:t>
            </a:r>
          </a:p>
          <a:p>
            <a:pPr>
              <a:buFont typeface="Arial" panose="020B0604020202020204" pitchFamily="34" charset="0"/>
              <a:buChar char="•"/>
            </a:pPr>
            <a:r>
              <a:rPr lang="el-GR" dirty="0" err="1">
                <a:latin typeface="Verdana" panose="020B0604030504040204" pitchFamily="34" charset="0"/>
                <a:ea typeface="Verdana" panose="020B0604030504040204" pitchFamily="34" charset="0"/>
              </a:rPr>
              <a:t>Στοχευμένη</a:t>
            </a:r>
            <a:r>
              <a:rPr lang="el-GR" dirty="0">
                <a:latin typeface="Verdana" panose="020B0604030504040204" pitchFamily="34" charset="0"/>
                <a:ea typeface="Verdana" panose="020B0604030504040204" pitchFamily="34" charset="0"/>
              </a:rPr>
              <a:t> αξιολόγηση και επιλογή.</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Καινοτόμες δράσεις (εργαστήρια πολιτών, ψηφιακά εργαλεία).</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Προβολή και </a:t>
            </a:r>
            <a:r>
              <a:rPr lang="el-GR" dirty="0" err="1">
                <a:latin typeface="Verdana" panose="020B0604030504040204" pitchFamily="34" charset="0"/>
                <a:ea typeface="Verdana" panose="020B0604030504040204" pitchFamily="34" charset="0"/>
              </a:rPr>
              <a:t>προβλεψιμότητα</a:t>
            </a:r>
            <a:r>
              <a:rPr lang="el-GR" dirty="0">
                <a:latin typeface="Verdana" panose="020B0604030504040204" pitchFamily="34" charset="0"/>
                <a:ea typeface="Verdana" panose="020B0604030504040204" pitchFamily="34" charset="0"/>
              </a:rPr>
              <a:t>.</a:t>
            </a:r>
          </a:p>
          <a:p>
            <a:pPr>
              <a:buNone/>
            </a:pPr>
            <a:r>
              <a:rPr lang="el-GR" b="1" dirty="0">
                <a:latin typeface="Verdana" panose="020B0604030504040204" pitchFamily="34" charset="0"/>
                <a:ea typeface="Verdana" panose="020B0604030504040204" pitchFamily="34" charset="0"/>
              </a:rPr>
              <a:t>Αδυναμίες:</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Καθυστερήσεις, διοικητικές δυσκολίες, αποσπασματικότητα έργων.</a:t>
            </a:r>
          </a:p>
          <a:p>
            <a:pPr>
              <a:buFont typeface="Arial" panose="020B0604020202020204" pitchFamily="34" charset="0"/>
              <a:buChar char="•"/>
            </a:pPr>
            <a:r>
              <a:rPr lang="el-GR" dirty="0">
                <a:latin typeface="Verdana" panose="020B0604030504040204" pitchFamily="34" charset="0"/>
                <a:ea typeface="Verdana" panose="020B0604030504040204" pitchFamily="34" charset="0"/>
              </a:rPr>
              <a:t>Περιορισμένη ωριμότητα και </a:t>
            </a:r>
            <a:r>
              <a:rPr lang="el-GR" dirty="0" err="1">
                <a:latin typeface="Verdana" panose="020B0604030504040204" pitchFamily="34" charset="0"/>
                <a:ea typeface="Verdana" panose="020B0604030504040204" pitchFamily="34" charset="0"/>
              </a:rPr>
              <a:t>υποστελέχωση</a:t>
            </a:r>
            <a:r>
              <a:rPr lang="el-GR" dirty="0">
                <a:latin typeface="Verdana" panose="020B0604030504040204" pitchFamily="34" charset="0"/>
                <a:ea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3</a:t>
            </a:fld>
            <a:endParaRPr lang="el-GR"/>
          </a:p>
        </p:txBody>
      </p:sp>
    </p:spTree>
    <p:extLst>
      <p:ext uri="{BB962C8B-B14F-4D97-AF65-F5344CB8AC3E}">
        <p14:creationId xmlns:p14="http://schemas.microsoft.com/office/powerpoint/2010/main" val="14190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4</a:t>
            </a:fld>
            <a:endParaRPr lang="el-GR"/>
          </a:p>
        </p:txBody>
      </p:sp>
    </p:spTree>
    <p:extLst>
      <p:ext uri="{BB962C8B-B14F-4D97-AF65-F5344CB8AC3E}">
        <p14:creationId xmlns:p14="http://schemas.microsoft.com/office/powerpoint/2010/main" val="75245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Verdana" panose="020B0604030504040204" pitchFamily="34" charset="0"/>
                <a:ea typeface="Verdana" panose="020B0604030504040204" pitchFamily="34" charset="0"/>
              </a:rPr>
              <a:t>Συνολικά, οι παρεμβάσεις του ΕΣΠΑ συνέβαλαν στην </a:t>
            </a:r>
            <a:r>
              <a:rPr lang="el-GR" b="1" dirty="0">
                <a:latin typeface="Verdana" panose="020B0604030504040204" pitchFamily="34" charset="0"/>
                <a:ea typeface="Verdana" panose="020B0604030504040204" pitchFamily="34" charset="0"/>
              </a:rPr>
              <a:t>ενίσχυση της ανθεκτικότητας και ανταγωνιστικότητας των ελληνικών επιχειρήσεων</a:t>
            </a:r>
            <a:r>
              <a:rPr lang="el-GR" dirty="0">
                <a:latin typeface="Verdana" panose="020B0604030504040204" pitchFamily="34" charset="0"/>
                <a:ea typeface="Verdana" panose="020B0604030504040204" pitchFamily="34" charset="0"/>
              </a:rPr>
              <a:t> σε μία ιδιαίτερα κρίσιμη περίοδο.</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Verdana" panose="020B0604030504040204" pitchFamily="34" charset="0"/>
                <a:ea typeface="Verdana" panose="020B0604030504040204" pitchFamily="34" charset="0"/>
              </a:rPr>
              <a:t>Θεσσαλία &amp; Αν. Μακεδονία/Θράκη: υψηλή συγκέντρωση σε επιχειρηματικότητα &amp; καινοτομία.</a:t>
            </a:r>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5</a:t>
            </a:fld>
            <a:endParaRPr lang="el-GR"/>
          </a:p>
        </p:txBody>
      </p:sp>
    </p:spTree>
    <p:extLst>
      <p:ext uri="{BB962C8B-B14F-4D97-AF65-F5344CB8AC3E}">
        <p14:creationId xmlns:p14="http://schemas.microsoft.com/office/powerpoint/2010/main" val="189857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6</a:t>
            </a:fld>
            <a:endParaRPr lang="el-GR"/>
          </a:p>
        </p:txBody>
      </p:sp>
    </p:spTree>
    <p:extLst>
      <p:ext uri="{BB962C8B-B14F-4D97-AF65-F5344CB8AC3E}">
        <p14:creationId xmlns:p14="http://schemas.microsoft.com/office/powerpoint/2010/main" val="197937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200" b="0" dirty="0">
                <a:solidFill>
                  <a:srgbClr val="7030A0"/>
                </a:solidFill>
                <a:latin typeface="Verdana" panose="020B0604030504040204" pitchFamily="34" charset="0"/>
                <a:ea typeface="Verdana" panose="020B0604030504040204" pitchFamily="34" charset="0"/>
              </a:rPr>
              <a:t>Η έρευνα σε δικαιούχους φορείς συνηγορεί ότι: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200" b="0" dirty="0">
                <a:solidFill>
                  <a:srgbClr val="7030A0"/>
                </a:solidFill>
                <a:latin typeface="Verdana" panose="020B0604030504040204" pitchFamily="34" charset="0"/>
                <a:ea typeface="Verdana" panose="020B0604030504040204" pitchFamily="34" charset="0"/>
              </a:rPr>
              <a:t>στη συντριπτική τους πλειοψηφία (90%) οι δικαιούχοι φορείς αναγνωρίζουν την κάλυψη αναγκών τους μέσω της υλοποίησης των Πράξεων. Παρόλα αυτά σε ποσοστό 80% αναγνωρίζουν ότι εξακολουθούν και παραμένουν ανάγκες που πρέπει να καλυφθούν περαιτέρω,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Verdana" panose="020B0604030504040204" pitchFamily="34" charset="0"/>
                <a:ea typeface="Verdana" panose="020B0604030504040204" pitchFamily="34" charset="0"/>
              </a:rPr>
              <a:t>Είναι ενδεικτικό ότι δημιουργήθηκαν 27 νέες θέσεις εργασίας ανά 100 επιχειρήσεις</a:t>
            </a:r>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7</a:t>
            </a:fld>
            <a:endParaRPr lang="el-GR"/>
          </a:p>
        </p:txBody>
      </p:sp>
    </p:spTree>
    <p:extLst>
      <p:ext uri="{BB962C8B-B14F-4D97-AF65-F5344CB8AC3E}">
        <p14:creationId xmlns:p14="http://schemas.microsoft.com/office/powerpoint/2010/main" val="335638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u="none" dirty="0">
                <a:latin typeface="Verdana" panose="020B0604030504040204" pitchFamily="34" charset="0"/>
                <a:ea typeface="Verdana" panose="020B0604030504040204" pitchFamily="34" charset="0"/>
              </a:rPr>
              <a:t>Η </a:t>
            </a:r>
            <a:r>
              <a:rPr lang="el-GR" sz="1200" u="none" dirty="0" err="1">
                <a:solidFill>
                  <a:srgbClr val="7030A0"/>
                </a:solidFill>
                <a:latin typeface="Verdana" panose="020B0604030504040204" pitchFamily="34" charset="0"/>
                <a:ea typeface="Verdana" panose="020B0604030504040204" pitchFamily="34" charset="0"/>
              </a:rPr>
              <a:t>Πολύθεματική</a:t>
            </a:r>
            <a:r>
              <a:rPr lang="el-GR" sz="1200" u="none" dirty="0">
                <a:solidFill>
                  <a:srgbClr val="7030A0"/>
                </a:solidFill>
                <a:latin typeface="Verdana" panose="020B0604030504040204" pitchFamily="34" charset="0"/>
                <a:ea typeface="Verdana" panose="020B0604030504040204" pitchFamily="34" charset="0"/>
              </a:rPr>
              <a:t> Αξιολόγηση Επιπτώσεων ΕΠ ΑΜΘ 2014-2020 </a:t>
            </a:r>
            <a:r>
              <a:rPr lang="el-GR" u="none" dirty="0">
                <a:latin typeface="Verdana" panose="020B0604030504040204" pitchFamily="34" charset="0"/>
                <a:ea typeface="Verdana" panose="020B0604030504040204" pitchFamily="34" charset="0"/>
              </a:rPr>
              <a:t>διενεργείται από τις 24/4 και θα ολοκληρωθεί εντός 6 μηνών.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u="none" dirty="0">
                <a:latin typeface="Verdana" panose="020B0604030504040204" pitchFamily="34" charset="0"/>
                <a:ea typeface="Verdana" panose="020B0604030504040204" pitchFamily="34" charset="0"/>
              </a:rPr>
              <a:t>Τα αποτελέσματά της, όπως και όλων των αξιολογήσεων που διενεργήθηκαν για την ΠΠ 2014-2020, </a:t>
            </a:r>
            <a:r>
              <a:rPr lang="el-GR" sz="1200" dirty="0">
                <a:effectLst/>
                <a:latin typeface="Verdana" panose="020B0604030504040204" pitchFamily="34" charset="0"/>
                <a:ea typeface="Verdana" panose="020B0604030504040204" pitchFamily="34" charset="0"/>
                <a:cs typeface="Times New Roman" panose="02020603050405020304" pitchFamily="18" charset="0"/>
              </a:rPr>
              <a:t>αξιοποιούνται για τις συνεχιζόμενες δράσεις και για το σχεδιασμό των νέων δράσεων του ΠεΠ ΑΜΘ 2021-2027.</a:t>
            </a:r>
            <a:endParaRPr lang="el-GR" u="none" dirty="0">
              <a:latin typeface="Verdana" panose="020B0604030504040204" pitchFamily="34" charset="0"/>
              <a:ea typeface="Verdana" panose="020B0604030504040204" pitchFamily="34" charset="0"/>
            </a:endParaRPr>
          </a:p>
        </p:txBody>
      </p:sp>
      <p:sp>
        <p:nvSpPr>
          <p:cNvPr id="4" name="Θέση αριθμού διαφάνειας 3"/>
          <p:cNvSpPr>
            <a:spLocks noGrp="1"/>
          </p:cNvSpPr>
          <p:nvPr>
            <p:ph type="sldNum" sz="quarter" idx="5"/>
          </p:nvPr>
        </p:nvSpPr>
        <p:spPr/>
        <p:txBody>
          <a:bodyPr/>
          <a:lstStyle/>
          <a:p>
            <a:fld id="{2C46014D-1570-4CB2-AE97-99A85B417716}" type="slidenum">
              <a:rPr lang="el-GR" smtClean="0"/>
              <a:pPr/>
              <a:t>8</a:t>
            </a:fld>
            <a:endParaRPr lang="el-GR"/>
          </a:p>
        </p:txBody>
      </p:sp>
    </p:spTree>
    <p:extLst>
      <p:ext uri="{BB962C8B-B14F-4D97-AF65-F5344CB8AC3E}">
        <p14:creationId xmlns:p14="http://schemas.microsoft.com/office/powerpoint/2010/main" val="388471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l-GR" dirty="0">
                <a:latin typeface="Verdana" panose="020B0604030504040204" pitchFamily="34" charset="0"/>
                <a:ea typeface="Verdana" panose="020B0604030504040204" pitchFamily="34" charset="0"/>
              </a:rPr>
              <a:t>Η </a:t>
            </a:r>
            <a:r>
              <a:rPr lang="el-GR" b="1" dirty="0">
                <a:latin typeface="Verdana" panose="020B0604030504040204" pitchFamily="34" charset="0"/>
                <a:ea typeface="Verdana" panose="020B0604030504040204" pitchFamily="34" charset="0"/>
              </a:rPr>
              <a:t>αξιολόγηση</a:t>
            </a:r>
            <a:r>
              <a:rPr lang="el-GR" dirty="0">
                <a:latin typeface="Verdana" panose="020B0604030504040204" pitchFamily="34" charset="0"/>
                <a:ea typeface="Verdana" panose="020B0604030504040204" pitchFamily="34" charset="0"/>
              </a:rPr>
              <a:t> αποτελεί βασικό εργαλείο στρατηγικού σχεδιασμού, με στόχο τη βελτίωση της ποιότητας και της εφαρμογής του. Μέσω της συλλογής και ανάλυσης δεδομένων με καθορισμένη μεθοδολογία, εξετάζεται κατά πόσο υλοποιούνται οι αρχικοί στόχοι, εντοπίζονται τυχόν αποκλίσεις και προσδιορίζονται τα αναμενόμενα αποτελέσματα. Συμβάλλει στον εντοπισμό βέλτιστων πρακτικών, στην ενσωμάτωσή τους σε νέες δράσεις και υποστηρίζει τη λήψη αποφάσεων με τεκμηριωμένες πληροφορίες, αποτελώντας μέρος του Συστήματος Αυτομάτου Ελέγχου (ΣΑΕ).</a:t>
            </a:r>
          </a:p>
        </p:txBody>
      </p:sp>
      <p:sp>
        <p:nvSpPr>
          <p:cNvPr id="4" name="3 - Θέση αριθμού διαφάνειας"/>
          <p:cNvSpPr>
            <a:spLocks noGrp="1"/>
          </p:cNvSpPr>
          <p:nvPr>
            <p:ph type="sldNum" sz="quarter" idx="10"/>
          </p:nvPr>
        </p:nvSpPr>
        <p:spPr/>
        <p:txBody>
          <a:bodyPr/>
          <a:lstStyle/>
          <a:p>
            <a:fld id="{2C46014D-1570-4CB2-AE97-99A85B417716}"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C46014D-1570-4CB2-AE97-99A85B417716}"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pPr/>
              <a:t>19/5/2025</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20710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C8F0F-BA7E-7CB9-3A54-6BEA479714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B75243-BBCD-43CE-822F-C6F698352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B4CB97-2DE6-EC80-87E7-BD3E198C2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3E93E-16E7-C099-DED5-97837B9E7858}"/>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6" name="Θέση υποσέλιδου 5">
            <a:extLst>
              <a:ext uri="{FF2B5EF4-FFF2-40B4-BE49-F238E27FC236}">
                <a16:creationId xmlns:a16="http://schemas.microsoft.com/office/drawing/2014/main" id="{AF45B22E-AFD4-EB40-0F5A-7DDF7541110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6FC40F-9A36-69D8-5960-73B06ADCDBF5}"/>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377632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5BD0E-ACB0-F32F-2E40-61B53F91E9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9647C48-58F9-1D41-3599-64F8768DB10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EB6C4A-BE76-9C2C-CF1D-3B213480673C}"/>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4102D70D-9B4B-0C37-CBA9-2DE8780220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2EDDF-5764-A8EC-CADA-CCA704B90D43}"/>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181652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77DC1C3-C346-6B0A-080D-73E65C565F5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DBF89DD-2E67-7AAC-5247-4A9E9D00A52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C0E958-0C65-C4CA-3376-45E282750974}"/>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B64282EE-F41D-7F6B-2076-C658F59BDB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64A46E9-1CC2-A7D2-B18C-69D2B3FBE553}"/>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2239199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6752D1B5-BA53-6481-474E-2EE7A6D1FF12}"/>
              </a:ext>
            </a:extLst>
          </p:cNvPr>
          <p:cNvSpPr>
            <a:spLocks noGrp="1"/>
          </p:cNvSpPr>
          <p:nvPr>
            <p:ph type="dt" sz="half" idx="10"/>
          </p:nvPr>
        </p:nvSpPr>
        <p:spPr/>
        <p:txBody>
          <a:bodyPr/>
          <a:lstStyle/>
          <a:p>
            <a:fld id="{FA18AEA9-71C6-468C-BEB2-7FB1CAECB70F}"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pPr/>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74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D0C6C0E5-DD5B-BA78-40FF-F7582005C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2" name="Τίτλος 1">
            <a:extLst>
              <a:ext uri="{FF2B5EF4-FFF2-40B4-BE49-F238E27FC236}">
                <a16:creationId xmlns:a16="http://schemas.microsoft.com/office/drawing/2014/main" id="{CEF3DD6A-C41C-BF98-3C60-D704770421F8}"/>
              </a:ext>
            </a:extLst>
          </p:cNvPr>
          <p:cNvSpPr>
            <a:spLocks noGrp="1"/>
          </p:cNvSpPr>
          <p:nvPr>
            <p:ph type="ctrTitle"/>
          </p:nvPr>
        </p:nvSpPr>
        <p:spPr>
          <a:xfrm>
            <a:off x="1417320" y="1395008"/>
            <a:ext cx="9357360" cy="1463675"/>
          </a:xfrm>
        </p:spPr>
        <p:txBody>
          <a:bodyPr anchor="b">
            <a:normAutofit/>
          </a:bodyPr>
          <a:lstStyle>
            <a:lvl1pPr algn="l">
              <a:defRPr sz="3600">
                <a:solidFill>
                  <a:schemeClr val="bg1"/>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E1F1562-A7AD-1FD8-C13E-7FFFD730A6E6}"/>
              </a:ext>
            </a:extLst>
          </p:cNvPr>
          <p:cNvSpPr>
            <a:spLocks noGrp="1"/>
          </p:cNvSpPr>
          <p:nvPr>
            <p:ph type="subTitle" idx="1"/>
          </p:nvPr>
        </p:nvSpPr>
        <p:spPr>
          <a:xfrm>
            <a:off x="1417320" y="3036773"/>
            <a:ext cx="6928658" cy="803707"/>
          </a:xfrm>
        </p:spPr>
        <p:txBody>
          <a:bodyPr>
            <a:normAutofit/>
          </a:bodyPr>
          <a:lstStyle>
            <a:lvl1pPr marL="0" indent="0" algn="l">
              <a:buNone/>
              <a:defRPr sz="1600">
                <a:solidFill>
                  <a:srgbClr val="19BEDE"/>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AEF9C73-72CF-FBDA-2FD3-B2372849EA8C}"/>
              </a:ext>
            </a:extLst>
          </p:cNvPr>
          <p:cNvSpPr>
            <a:spLocks noGrp="1"/>
          </p:cNvSpPr>
          <p:nvPr>
            <p:ph type="dt" sz="half" idx="10"/>
          </p:nvPr>
        </p:nvSpPr>
        <p:spPr/>
        <p:txBody>
          <a:bodyPr/>
          <a:lstStyle/>
          <a:p>
            <a:fld id="{33312B16-8557-4743-8EE6-3DDFEC79069C}" type="datetimeFigureOut">
              <a:rPr lang="el-GR" smtClean="0"/>
              <a:t>19/5/2025</a:t>
            </a:fld>
            <a:endParaRPr lang="el-GR" dirty="0"/>
          </a:p>
        </p:txBody>
      </p:sp>
      <p:sp>
        <p:nvSpPr>
          <p:cNvPr id="5" name="Θέση υποσέλιδου 4">
            <a:extLst>
              <a:ext uri="{FF2B5EF4-FFF2-40B4-BE49-F238E27FC236}">
                <a16:creationId xmlns:a16="http://schemas.microsoft.com/office/drawing/2014/main" id="{32887C82-0744-840D-E8FC-98DB4A29E4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BAB3BAB-2282-65B1-B77C-BBF5A897F707}"/>
              </a:ext>
            </a:extLst>
          </p:cNvPr>
          <p:cNvSpPr>
            <a:spLocks noGrp="1"/>
          </p:cNvSpPr>
          <p:nvPr>
            <p:ph type="sldNum" sz="quarter" idx="12"/>
          </p:nvPr>
        </p:nvSpPr>
        <p:spPr/>
        <p:txBody>
          <a:bodyPr/>
          <a:lstStyle/>
          <a:p>
            <a:fld id="{C6DD6E9A-F6BC-4101-9D32-73E53CB7934B}" type="slidenum">
              <a:rPr lang="el-GR" smtClean="0"/>
              <a:t>‹#›</a:t>
            </a:fld>
            <a:endParaRPr lang="el-GR"/>
          </a:p>
        </p:txBody>
      </p:sp>
    </p:spTree>
    <p:extLst>
      <p:ext uri="{BB962C8B-B14F-4D97-AF65-F5344CB8AC3E}">
        <p14:creationId xmlns:p14="http://schemas.microsoft.com/office/powerpoint/2010/main" val="50732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51F3F-A005-3BA9-10E2-3A482100AD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B6E654C-8964-0AF7-34FF-BD50C2CF211F}"/>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4" name="Θέση υποσέλιδου 3">
            <a:extLst>
              <a:ext uri="{FF2B5EF4-FFF2-40B4-BE49-F238E27FC236}">
                <a16:creationId xmlns:a16="http://schemas.microsoft.com/office/drawing/2014/main" id="{2DA513F4-377C-8213-406E-E05FDA99FCA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66D9FAF-D353-4D75-6242-880A95ACE3F6}"/>
              </a:ext>
            </a:extLst>
          </p:cNvPr>
          <p:cNvSpPr>
            <a:spLocks noGrp="1"/>
          </p:cNvSpPr>
          <p:nvPr>
            <p:ph type="sldNum" sz="quarter" idx="12"/>
          </p:nvPr>
        </p:nvSpPr>
        <p:spPr/>
        <p:txBody>
          <a:bodyPr/>
          <a:lstStyle/>
          <a:p>
            <a:fld id="{C6DD6E9A-F6BC-4101-9D32-73E53CB7934B}" type="slidenum">
              <a:rPr lang="el-GR" smtClean="0"/>
              <a:pPr/>
              <a:t>‹#›</a:t>
            </a:fld>
            <a:endParaRPr lang="el-GR"/>
          </a:p>
        </p:txBody>
      </p:sp>
      <p:sp>
        <p:nvSpPr>
          <p:cNvPr id="6" name="Θέση περιεχομένου 2">
            <a:extLst>
              <a:ext uri="{FF2B5EF4-FFF2-40B4-BE49-F238E27FC236}">
                <a16:creationId xmlns:a16="http://schemas.microsoft.com/office/drawing/2014/main" id="{38F1B451-D1F7-FA4D-007E-083E8C9EDCBE}"/>
              </a:ext>
            </a:extLst>
          </p:cNvPr>
          <p:cNvSpPr>
            <a:spLocks noGrp="1"/>
          </p:cNvSpPr>
          <p:nvPr>
            <p:ph idx="1"/>
          </p:nvPr>
        </p:nvSpPr>
        <p:spPr>
          <a:xfrm>
            <a:off x="838200" y="1825625"/>
            <a:ext cx="10515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49384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E5B180-03A5-54B2-FF10-D88D62CB1B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8BD2AB-2786-DEEA-66E7-D27B1A80A32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7A3B8E-6754-BC80-511E-63AA56052E42}"/>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BD22244D-72CD-2979-F484-8014864503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DE94E2-BE2B-0F7F-9628-25ECE7C8DDBC}"/>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234181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C31601-5B7E-E389-2AE1-ABDA92D4B0E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6131FF-6BD8-B2C6-28DD-930B5881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26B1E2-C7FB-27B2-717D-5D4208E3B7BD}"/>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2B663768-C5D9-E0C5-8700-0D441B623D5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7E914-FAC1-1C33-3BE9-CA363AF22B56}"/>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314083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5962-0662-A4B9-DA37-982F3BC194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2EBBE3A-CF74-1428-8034-9927074D226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B8698B-2578-4AE5-A22A-F33DC80AAEB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C2523CD-C411-DF42-96BE-5013E8427F8E}"/>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6" name="Θέση υποσέλιδου 5">
            <a:extLst>
              <a:ext uri="{FF2B5EF4-FFF2-40B4-BE49-F238E27FC236}">
                <a16:creationId xmlns:a16="http://schemas.microsoft.com/office/drawing/2014/main" id="{F00A34AE-467F-C56F-F5D0-88345088A7C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02BEBD-379D-CE1B-D170-5AB319ADCDCA}"/>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212496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81447-91D5-E3FA-4665-322C6E37777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7BB54E7-9723-FC84-5E40-FD9C5B5EA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C01F0D-5FB6-E559-65AD-E935293C164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A9E3192-004C-C164-D50A-320CAC785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B456367-AB5B-6B8B-AE42-39EAD7C3D14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0E4C15F-4F64-8D60-AEC3-0EE18BA892D8}"/>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8" name="Θέση υποσέλιδου 7">
            <a:extLst>
              <a:ext uri="{FF2B5EF4-FFF2-40B4-BE49-F238E27FC236}">
                <a16:creationId xmlns:a16="http://schemas.microsoft.com/office/drawing/2014/main" id="{2BDE0303-FC11-56B8-3B92-8680921BFA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3985EC7-CF44-F42B-603E-2ED0A46960BE}"/>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22593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2C978-79DA-B2DF-BA1E-F79B7076B06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FC4F3B5-BCDD-E310-F14E-9B644255DCC0}"/>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4" name="Θέση υποσέλιδου 3">
            <a:extLst>
              <a:ext uri="{FF2B5EF4-FFF2-40B4-BE49-F238E27FC236}">
                <a16:creationId xmlns:a16="http://schemas.microsoft.com/office/drawing/2014/main" id="{B0D03EE5-8F19-1B71-D626-2B7DE5A4C10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86306C-C37E-5F48-0ECB-7BD8E9D24CCE}"/>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9720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23DC95-1F9B-1304-D7CB-2DFB69813285}"/>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3" name="Θέση υποσέλιδου 2">
            <a:extLst>
              <a:ext uri="{FF2B5EF4-FFF2-40B4-BE49-F238E27FC236}">
                <a16:creationId xmlns:a16="http://schemas.microsoft.com/office/drawing/2014/main" id="{FFEEAAAA-C5B4-8079-5026-3F96E46F0A5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38664D-825B-70E2-B424-B0E48334834F}"/>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30815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D9265-3AED-E571-B24E-474E4433C96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26D340B-9A85-D1A4-B2A3-B979FECF7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1AF9A-BCBF-4FEE-E23D-9E871691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209292-DA13-E712-0F08-993783B9C4A1}"/>
              </a:ext>
            </a:extLst>
          </p:cNvPr>
          <p:cNvSpPr>
            <a:spLocks noGrp="1"/>
          </p:cNvSpPr>
          <p:nvPr>
            <p:ph type="dt" sz="half" idx="10"/>
          </p:nvPr>
        </p:nvSpPr>
        <p:spPr/>
        <p:txBody>
          <a:bodyPr/>
          <a:lstStyle/>
          <a:p>
            <a:fld id="{33312B16-8557-4743-8EE6-3DDFEC79069C}" type="datetimeFigureOut">
              <a:rPr lang="el-GR" smtClean="0"/>
              <a:pPr/>
              <a:t>19/5/2025</a:t>
            </a:fld>
            <a:endParaRPr lang="el-GR"/>
          </a:p>
        </p:txBody>
      </p:sp>
      <p:sp>
        <p:nvSpPr>
          <p:cNvPr id="6" name="Θέση υποσέλιδου 5">
            <a:extLst>
              <a:ext uri="{FF2B5EF4-FFF2-40B4-BE49-F238E27FC236}">
                <a16:creationId xmlns:a16="http://schemas.microsoft.com/office/drawing/2014/main" id="{BCA5D16D-8992-6C3A-7D88-AB6205BCA1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CFBF6E2-149E-8E53-CE23-E07A765AF943}"/>
              </a:ext>
            </a:extLst>
          </p:cNvPr>
          <p:cNvSpPr>
            <a:spLocks noGrp="1"/>
          </p:cNvSpPr>
          <p:nvPr>
            <p:ph type="sldNum" sz="quarter" idx="12"/>
          </p:nvPr>
        </p:nvSpPr>
        <p:spPr/>
        <p:txBody>
          <a:bodyPr/>
          <a:lstStyle/>
          <a:p>
            <a:fld id="{C6DD6E9A-F6BC-4101-9D32-73E53CB7934B}" type="slidenum">
              <a:rPr lang="el-GR" smtClean="0"/>
              <a:pPr/>
              <a:t>‹#›</a:t>
            </a:fld>
            <a:endParaRPr lang="el-GR"/>
          </a:p>
        </p:txBody>
      </p:sp>
    </p:spTree>
    <p:extLst>
      <p:ext uri="{BB962C8B-B14F-4D97-AF65-F5344CB8AC3E}">
        <p14:creationId xmlns:p14="http://schemas.microsoft.com/office/powerpoint/2010/main" val="39986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396CA78-E66D-AA14-B2F5-C8BA18BBFBF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2" name="Θέση τίτλου 1">
            <a:extLst>
              <a:ext uri="{FF2B5EF4-FFF2-40B4-BE49-F238E27FC236}">
                <a16:creationId xmlns:a16="http://schemas.microsoft.com/office/drawing/2014/main" id="{751C3A3A-2600-909B-C7FA-BAFEDE7B2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4AA6C-A549-9668-BC95-EFB991848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ημερομηνίας 3">
            <a:extLst>
              <a:ext uri="{FF2B5EF4-FFF2-40B4-BE49-F238E27FC236}">
                <a16:creationId xmlns:a16="http://schemas.microsoft.com/office/drawing/2014/main" id="{C052320E-A551-2E40-8D7A-9CCB3B42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2B16-8557-4743-8EE6-3DDFEC79069C}"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295BD96A-21E8-290D-D80B-E4C72C952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A3E2E86-9DD1-AA85-BEF6-A05BBC05D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0D4F8C"/>
                </a:solidFill>
              </a:defRPr>
            </a:lvl1pPr>
          </a:lstStyle>
          <a:p>
            <a:fld id="{C6DD6E9A-F6BC-4101-9D32-73E53CB7934B}" type="slidenum">
              <a:rPr lang="el-GR" smtClean="0"/>
              <a:pPr/>
              <a:t>‹#›</a:t>
            </a:fld>
            <a:endParaRPr lang="el-GR" dirty="0"/>
          </a:p>
        </p:txBody>
      </p:sp>
      <p:pic>
        <p:nvPicPr>
          <p:cNvPr id="9" name="Εικόνα 8">
            <a:extLst>
              <a:ext uri="{FF2B5EF4-FFF2-40B4-BE49-F238E27FC236}">
                <a16:creationId xmlns:a16="http://schemas.microsoft.com/office/drawing/2014/main" id="{3D71919C-7B8B-91A4-B0A8-D0AF9F0448D2}"/>
              </a:ext>
            </a:extLst>
          </p:cNvPr>
          <p:cNvPicPr>
            <a:picLocks noChangeAspect="1"/>
          </p:cNvPicPr>
          <p:nvPr userDrawn="1"/>
        </p:nvPicPr>
        <p:blipFill>
          <a:blip r:embed="rId15" cstate="print"/>
          <a:stretch>
            <a:fillRect/>
          </a:stretch>
        </p:blipFill>
        <p:spPr>
          <a:xfrm>
            <a:off x="764771" y="6198569"/>
            <a:ext cx="3208713" cy="631482"/>
          </a:xfrm>
          <a:prstGeom prst="rect">
            <a:avLst/>
          </a:prstGeom>
        </p:spPr>
      </p:pic>
    </p:spTree>
    <p:extLst>
      <p:ext uri="{BB962C8B-B14F-4D97-AF65-F5344CB8AC3E}">
        <p14:creationId xmlns:p14="http://schemas.microsoft.com/office/powerpoint/2010/main" val="303870931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4F8C"/>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4F8C"/>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4F8C"/>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4F8C"/>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707571" y="887639"/>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4" name="Θέση ημερομηνίας 3">
            <a:extLst>
              <a:ext uri="{FF2B5EF4-FFF2-40B4-BE49-F238E27FC236}">
                <a16:creationId xmlns:a16="http://schemas.microsoft.com/office/drawing/2014/main" id="{6DB554EC-C5F1-0DD1-BF83-B5ECC0159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8AEA9-71C6-468C-BEB2-7FB1CAECB70F}" type="datetimeFigureOut">
              <a:rPr lang="el-GR" smtClean="0"/>
              <a:pPr/>
              <a:t>19/5/2025</a:t>
            </a:fld>
            <a:endParaRPr lang="el-G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DC26-6129-45E6-B3DE-8F39747A7F71}" type="slidenum">
              <a:rPr lang="el-GR" smtClean="0"/>
              <a:pPr/>
              <a:t>‹#›</a:t>
            </a:fld>
            <a:endParaRPr lang="el-GR"/>
          </a:p>
        </p:txBody>
      </p:sp>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600" kern="1200">
          <a:solidFill>
            <a:srgbClr val="19BEDE"/>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CC5C05D-F72B-3C8D-9F68-730B308ADC6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2" r="-52"/>
          <a:stretch/>
        </p:blipFill>
        <p:spPr>
          <a:xfrm>
            <a:off x="51755" y="5385848"/>
            <a:ext cx="2889850" cy="1360014"/>
          </a:xfrm>
          <a:prstGeom prst="snip1Rect">
            <a:avLst/>
          </a:prstGeom>
        </p:spPr>
      </p:pic>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3" name="Υπότιτλος 2">
            <a:extLst>
              <a:ext uri="{FF2B5EF4-FFF2-40B4-BE49-F238E27FC236}">
                <a16:creationId xmlns:a16="http://schemas.microsoft.com/office/drawing/2014/main" id="{AF4C35F4-0304-55DE-B493-0D5FA8737181}"/>
              </a:ext>
            </a:extLst>
          </p:cNvPr>
          <p:cNvSpPr>
            <a:spLocks noGrp="1"/>
          </p:cNvSpPr>
          <p:nvPr>
            <p:ph type="subTitle" idx="1"/>
          </p:nvPr>
        </p:nvSpPr>
        <p:spPr>
          <a:xfrm>
            <a:off x="1500122" y="2774599"/>
            <a:ext cx="4412998" cy="803707"/>
          </a:xfrm>
        </p:spPr>
        <p:txBody>
          <a:bodyPr>
            <a:normAutofit fontScale="92500"/>
          </a:bodyPr>
          <a:lstStyle/>
          <a:p>
            <a:r>
              <a:rPr lang="el-GR" sz="1700" b="1" dirty="0">
                <a:solidFill>
                  <a:srgbClr val="00BFE0"/>
                </a:solidFill>
              </a:rPr>
              <a:t>4η Συνεδρίαση Επιτροπής Παρακολούθησης</a:t>
            </a:r>
          </a:p>
          <a:p>
            <a:r>
              <a:rPr lang="el-GR" b="1" dirty="0">
                <a:solidFill>
                  <a:srgbClr val="00BFE0"/>
                </a:solidFill>
              </a:rPr>
              <a:t>Κομοτηνή, 20/0</a:t>
            </a:r>
            <a:r>
              <a:rPr lang="en-US" b="1" dirty="0">
                <a:solidFill>
                  <a:srgbClr val="00BFE0"/>
                </a:solidFill>
              </a:rPr>
              <a:t>5</a:t>
            </a:r>
            <a:r>
              <a:rPr lang="el-GR" b="1" dirty="0">
                <a:solidFill>
                  <a:srgbClr val="00BFE0"/>
                </a:solidFill>
              </a:rPr>
              <a:t>/2025</a:t>
            </a:r>
          </a:p>
        </p:txBody>
      </p:sp>
      <p:sp>
        <p:nvSpPr>
          <p:cNvPr id="9" name="Τίτλος 1">
            <a:extLst>
              <a:ext uri="{FF2B5EF4-FFF2-40B4-BE49-F238E27FC236}">
                <a16:creationId xmlns:a16="http://schemas.microsoft.com/office/drawing/2014/main" id="{3C5EEA00-762D-753E-2632-8A268899FB38}"/>
              </a:ext>
            </a:extLst>
          </p:cNvPr>
          <p:cNvSpPr>
            <a:spLocks noGrp="1"/>
          </p:cNvSpPr>
          <p:nvPr>
            <p:ph type="ctrTitle"/>
          </p:nvPr>
        </p:nvSpPr>
        <p:spPr>
          <a:xfrm>
            <a:off x="827714" y="569028"/>
            <a:ext cx="10536572" cy="1463675"/>
          </a:xfrm>
        </p:spPr>
        <p:txBody>
          <a:bodyPr>
            <a:noAutofit/>
          </a:bodyPr>
          <a:lstStyle/>
          <a:p>
            <a:pPr algn="ctr">
              <a:lnSpc>
                <a:spcPct val="120000"/>
              </a:lnSpc>
            </a:pPr>
            <a:br>
              <a:rPr lang="el-GR" sz="2800" dirty="0"/>
            </a:br>
            <a:r>
              <a:rPr lang="el-GR" sz="2800" dirty="0"/>
              <a:t>Ενημέρωση για θέματα Αξιολόγησης του Προγράμματος</a:t>
            </a:r>
          </a:p>
        </p:txBody>
      </p:sp>
      <p:sp>
        <p:nvSpPr>
          <p:cNvPr id="2" name="Τίτλος 1">
            <a:extLst>
              <a:ext uri="{FF2B5EF4-FFF2-40B4-BE49-F238E27FC236}">
                <a16:creationId xmlns:a16="http://schemas.microsoft.com/office/drawing/2014/main" id="{86FBFB45-B561-BE8C-0C64-62FEA2C67611}"/>
              </a:ext>
            </a:extLst>
          </p:cNvPr>
          <p:cNvSpPr txBox="1">
            <a:spLocks/>
          </p:cNvSpPr>
          <p:nvPr/>
        </p:nvSpPr>
        <p:spPr>
          <a:xfrm>
            <a:off x="0" y="1"/>
            <a:ext cx="12192000" cy="2034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Trebuchet MS" panose="020B0603020202020204" pitchFamily="34" charset="0"/>
                <a:ea typeface="+mj-ea"/>
                <a:cs typeface="+mj-cs"/>
              </a:defRPr>
            </a:lvl1pPr>
          </a:lstStyle>
          <a:p>
            <a:pPr algn="ctr"/>
            <a:r>
              <a:rPr lang="el-GR" sz="2800" b="1" dirty="0"/>
              <a:t>Πρόγραμμα </a:t>
            </a:r>
            <a:br>
              <a:rPr lang="el-GR" sz="2800" b="1" dirty="0"/>
            </a:br>
            <a:r>
              <a:rPr lang="el-GR" sz="2800" b="1" dirty="0"/>
              <a:t>«Ανατολική Μακεδονία, Θράκη» 2021-2027</a:t>
            </a:r>
            <a:br>
              <a:rPr lang="en-US" sz="2800" b="1" dirty="0"/>
            </a:br>
            <a:r>
              <a:rPr lang="el-GR" sz="1000" i="1" dirty="0">
                <a:latin typeface="+mn-lt"/>
              </a:rPr>
              <a:t> </a:t>
            </a:r>
            <a:endParaRPr lang="el-GR" sz="1000" dirty="0"/>
          </a:p>
        </p:txBody>
      </p:sp>
      <p:sp>
        <p:nvSpPr>
          <p:cNvPr id="5" name="7 - TextBox">
            <a:extLst>
              <a:ext uri="{FF2B5EF4-FFF2-40B4-BE49-F238E27FC236}">
                <a16:creationId xmlns:a16="http://schemas.microsoft.com/office/drawing/2014/main" id="{3A907EBC-2276-8CFF-B755-F63524A2E53F}"/>
              </a:ext>
            </a:extLst>
          </p:cNvPr>
          <p:cNvSpPr txBox="1">
            <a:spLocks noChangeArrowheads="1"/>
          </p:cNvSpPr>
          <p:nvPr/>
        </p:nvSpPr>
        <p:spPr bwMode="auto">
          <a:xfrm>
            <a:off x="8100205" y="5637866"/>
            <a:ext cx="40917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None/>
            </a:pPr>
            <a:r>
              <a:rPr lang="el-GR" altLang="el-GR" sz="1800" b="1" dirty="0">
                <a:solidFill>
                  <a:srgbClr val="144E8C"/>
                </a:solidFill>
                <a:latin typeface="Calibri" panose="020F0502020204030204" pitchFamily="34" charset="0"/>
                <a:cs typeface="Arial" panose="020B0604020202020204" pitchFamily="34" charset="0"/>
              </a:rPr>
              <a:t>Ιωάννης </a:t>
            </a:r>
            <a:r>
              <a:rPr lang="el-GR" altLang="el-GR" sz="1800" b="1" dirty="0" err="1">
                <a:solidFill>
                  <a:srgbClr val="144E8C"/>
                </a:solidFill>
                <a:latin typeface="Calibri" panose="020F0502020204030204" pitchFamily="34" charset="0"/>
                <a:cs typeface="Arial" panose="020B0604020202020204" pitchFamily="34" charset="0"/>
              </a:rPr>
              <a:t>Κεσανλής</a:t>
            </a:r>
            <a:br>
              <a:rPr lang="el-GR" altLang="el-GR" sz="1800" b="1" dirty="0">
                <a:solidFill>
                  <a:srgbClr val="144E8C"/>
                </a:solidFill>
                <a:latin typeface="Calibri" panose="020F0502020204030204" pitchFamily="34" charset="0"/>
                <a:cs typeface="Arial" panose="020B0604020202020204" pitchFamily="34" charset="0"/>
              </a:rPr>
            </a:br>
            <a:r>
              <a:rPr lang="el-GR" altLang="el-GR" sz="1600" dirty="0">
                <a:solidFill>
                  <a:srgbClr val="144E8C"/>
                </a:solidFill>
                <a:latin typeface="Calibri" panose="020F0502020204030204" pitchFamily="34" charset="0"/>
                <a:cs typeface="Arial" panose="020B0604020202020204" pitchFamily="34" charset="0"/>
              </a:rPr>
              <a:t>Μονάδα Α’, Προγραμματισμού &amp; Αξιολόγησης</a:t>
            </a: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228030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627017" y="1201784"/>
            <a:ext cx="11142617" cy="4833256"/>
          </a:xfrm>
        </p:spPr>
        <p:txBody>
          <a:bodyPr>
            <a:noAutofit/>
          </a:bodyPr>
          <a:lstStyle/>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O στόχος είναι η αποτίμηση / αξιολόγηση της αποδοτικότητας και αποτελεσματικότητας του Προγράμματος καθώς η αξιολόγηση της ορθότητας της Λογικής της Παρέμβασης (</a:t>
            </a:r>
            <a:r>
              <a:rPr lang="el-GR" sz="1700" dirty="0" err="1">
                <a:solidFill>
                  <a:srgbClr val="7030A0"/>
                </a:solidFill>
              </a:rPr>
              <a:t>intervention</a:t>
            </a:r>
            <a:r>
              <a:rPr lang="el-GR" sz="1700" dirty="0">
                <a:solidFill>
                  <a:srgbClr val="7030A0"/>
                </a:solidFill>
              </a:rPr>
              <a:t> </a:t>
            </a:r>
            <a:r>
              <a:rPr lang="el-GR" sz="1700" dirty="0" err="1">
                <a:solidFill>
                  <a:srgbClr val="7030A0"/>
                </a:solidFill>
              </a:rPr>
              <a:t>logic</a:t>
            </a:r>
            <a:r>
              <a:rPr lang="el-GR" sz="1700" dirty="0">
                <a:solidFill>
                  <a:srgbClr val="7030A0"/>
                </a:solidFill>
              </a:rPr>
              <a:t>). Παράλληλα, σκοπός των αξιολογήσεων είναι να εκτιμηθεί:</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η συνάφεια των παρεμβάσεων του Προγράμματος σε σχέση με τις διαπιστωθείσες ανάγκες και στόχους του,</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κατά πόσον οι παρεμβάσεις υλοποιούνται αποτελεσματικά,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κατά πόσον οι παρεμβάσεις υλοποιούνται αποδοτικά σε σχέση με το κόστος,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η συνεισφορά των ΕΔΕΤ στους στόχους του Προγράμματος,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η συμβολή του Προγράμματος στους στόχους του «ΕΣΠΑ 2021-2027»</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
        <p:nvSpPr>
          <p:cNvPr id="6" name="Τίτλος 1">
            <a:extLst>
              <a:ext uri="{FF2B5EF4-FFF2-40B4-BE49-F238E27FC236}">
                <a16:creationId xmlns:a16="http://schemas.microsoft.com/office/drawing/2014/main" id="{2CF1C2E3-8AF3-B78D-0BA7-E6F587512403}"/>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spTree>
    <p:extLst>
      <p:ext uri="{BB962C8B-B14F-4D97-AF65-F5344CB8AC3E}">
        <p14:creationId xmlns:p14="http://schemas.microsoft.com/office/powerpoint/2010/main" val="358730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524691" y="1294842"/>
            <a:ext cx="11142617" cy="3585751"/>
          </a:xfrm>
        </p:spPr>
        <p:txBody>
          <a:bodyPr>
            <a:noAutofit/>
          </a:bodyPr>
          <a:lstStyle/>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Οι προσδοκίες από την υλοποίηση των αξιολογήσεων αφορούν σε:</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Επίτευξη ολοκληρωμένων κι επιστημονικά άρτιων αξιολογήσεων.</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Επίτευξη μιας συμμετοχικής διαδικασίας κατά την αξιολόγηση (</a:t>
            </a:r>
            <a:r>
              <a:rPr lang="el-GR" sz="1700" dirty="0" err="1">
                <a:solidFill>
                  <a:srgbClr val="7030A0"/>
                </a:solidFill>
              </a:rPr>
              <a:t>inclusive</a:t>
            </a:r>
            <a:r>
              <a:rPr lang="el-GR" sz="1700" dirty="0">
                <a:solidFill>
                  <a:srgbClr val="7030A0"/>
                </a:solidFill>
              </a:rPr>
              <a:t> </a:t>
            </a:r>
            <a:r>
              <a:rPr lang="el-GR" sz="1700" dirty="0" err="1">
                <a:solidFill>
                  <a:srgbClr val="7030A0"/>
                </a:solidFill>
              </a:rPr>
              <a:t>evaluation</a:t>
            </a:r>
            <a:r>
              <a:rPr lang="el-GR" sz="1700"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Ανταπόκριση στις απαιτήσεις του χρονοδιαγράμματος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Εξειδίκευση του νέου σχεδιασμού.</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
        <p:nvSpPr>
          <p:cNvPr id="6" name="Τίτλος 1">
            <a:extLst>
              <a:ext uri="{FF2B5EF4-FFF2-40B4-BE49-F238E27FC236}">
                <a16:creationId xmlns:a16="http://schemas.microsoft.com/office/drawing/2014/main" id="{F7B44FBA-5305-5E28-8EF7-886B81B5298E}"/>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spTree>
    <p:extLst>
      <p:ext uri="{BB962C8B-B14F-4D97-AF65-F5344CB8AC3E}">
        <p14:creationId xmlns:p14="http://schemas.microsoft.com/office/powerpoint/2010/main" val="358730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CACE1A1-357C-000E-5639-8BAF0E494512}"/>
              </a:ext>
            </a:extLst>
          </p:cNvPr>
          <p:cNvSpPr>
            <a:spLocks noGrp="1"/>
          </p:cNvSpPr>
          <p:nvPr>
            <p:ph idx="1"/>
          </p:nvPr>
        </p:nvSpPr>
        <p:spPr>
          <a:xfrm>
            <a:off x="661741" y="924448"/>
            <a:ext cx="11142617" cy="3585751"/>
          </a:xfrm>
        </p:spPr>
        <p:txBody>
          <a:bodyPr>
            <a:noAutofit/>
          </a:bodyPr>
          <a:lstStyle/>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Ως μέθοδοι αξιολόγησης προκρίθηκαν:</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Βιβλιογραφική έρευνα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Ανάλυση στοιχείων δεικτών (στοιχεία φυσικής και οικονομικής προόδου) συστήματος παρακολούθησης,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Στατιστική ανάλυση με έμφαση στις τιμές των Δείκτες εκροών και αποτελέσματος του Προγράμματος,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r>
              <a:rPr lang="el-GR" sz="1700" dirty="0" err="1">
                <a:solidFill>
                  <a:srgbClr val="7030A0"/>
                </a:solidFill>
              </a:rPr>
              <a:t>Εδικά</a:t>
            </a:r>
            <a:r>
              <a:rPr lang="el-GR" sz="1700" dirty="0">
                <a:solidFill>
                  <a:srgbClr val="7030A0"/>
                </a:solidFill>
              </a:rPr>
              <a:t> για τις ΟΧΕ, χρήση επιτόπιας έρευνας και εκπόνηση Μελετών Περιπτώσεων (</a:t>
            </a:r>
            <a:r>
              <a:rPr lang="el-GR" sz="1700" dirty="0" err="1">
                <a:solidFill>
                  <a:srgbClr val="7030A0"/>
                </a:solidFill>
              </a:rPr>
              <a:t>case</a:t>
            </a:r>
            <a:r>
              <a:rPr lang="el-GR" sz="1700" dirty="0">
                <a:solidFill>
                  <a:srgbClr val="7030A0"/>
                </a:solidFill>
              </a:rPr>
              <a:t> </a:t>
            </a:r>
            <a:r>
              <a:rPr lang="el-GR" sz="1700" dirty="0" err="1">
                <a:solidFill>
                  <a:srgbClr val="7030A0"/>
                </a:solidFill>
              </a:rPr>
              <a:t>studies</a:t>
            </a:r>
            <a:r>
              <a:rPr lang="el-GR" sz="1700" dirty="0">
                <a:solidFill>
                  <a:srgbClr val="7030A0"/>
                </a:solidFill>
              </a:rPr>
              <a:t>) για τις Ο.Χ.Ε,</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Για τις </a:t>
            </a:r>
            <a:r>
              <a:rPr lang="el-GR" sz="1700" dirty="0" err="1">
                <a:solidFill>
                  <a:srgbClr val="7030A0"/>
                </a:solidFill>
              </a:rPr>
              <a:t>αξιολόγησεις</a:t>
            </a:r>
            <a:r>
              <a:rPr lang="el-GR" sz="1700" dirty="0">
                <a:solidFill>
                  <a:srgbClr val="7030A0"/>
                </a:solidFill>
              </a:rPr>
              <a:t> επιπτώσεων η </a:t>
            </a:r>
            <a:r>
              <a:rPr lang="el-GR" sz="1700" dirty="0" err="1">
                <a:solidFill>
                  <a:srgbClr val="7030A0"/>
                </a:solidFill>
              </a:rPr>
              <a:t>Theory</a:t>
            </a:r>
            <a:r>
              <a:rPr lang="el-GR" sz="1700" dirty="0">
                <a:solidFill>
                  <a:srgbClr val="7030A0"/>
                </a:solidFill>
              </a:rPr>
              <a:t> </a:t>
            </a:r>
            <a:r>
              <a:rPr lang="el-GR" sz="1700" dirty="0" err="1">
                <a:solidFill>
                  <a:srgbClr val="7030A0"/>
                </a:solidFill>
              </a:rPr>
              <a:t>Based</a:t>
            </a:r>
            <a:r>
              <a:rPr lang="el-GR" sz="1700" dirty="0">
                <a:solidFill>
                  <a:srgbClr val="7030A0"/>
                </a:solidFill>
              </a:rPr>
              <a:t> </a:t>
            </a:r>
            <a:r>
              <a:rPr lang="el-GR" sz="1700" dirty="0" err="1">
                <a:solidFill>
                  <a:srgbClr val="7030A0"/>
                </a:solidFill>
              </a:rPr>
              <a:t>Evaluation</a:t>
            </a:r>
            <a:r>
              <a:rPr lang="el-GR" sz="1700"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Ειδικά για δράσεις ΕΚΤ, δευτερογενής ανάλυση στοιχείων παρακολούθησης δικαιούχων/πρωτογενής ποσοτική έρευνα με χρήση ερωτηματολογίων/ποιοτική ανάλυση με ομάδες εστίασης συνεντεύξεις/</a:t>
            </a:r>
            <a:r>
              <a:rPr lang="el-GR" sz="1700" dirty="0" err="1">
                <a:solidFill>
                  <a:srgbClr val="7030A0"/>
                </a:solidFill>
              </a:rPr>
              <a:t>case</a:t>
            </a:r>
            <a:r>
              <a:rPr lang="el-GR" sz="1700" dirty="0">
                <a:solidFill>
                  <a:srgbClr val="7030A0"/>
                </a:solidFill>
              </a:rPr>
              <a:t> </a:t>
            </a:r>
            <a:r>
              <a:rPr lang="el-GR" sz="1700" dirty="0" err="1">
                <a:solidFill>
                  <a:srgbClr val="7030A0"/>
                </a:solidFill>
              </a:rPr>
              <a:t>studies</a:t>
            </a:r>
            <a:r>
              <a:rPr lang="el-GR" sz="1700"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όπου κρίνεται αναγκαίο η δευτερογενής ανάλυση στοιχείων παρακολούθησης των δικαιούχων / πρωτογενής ποσοτική έρευνα με χρήση ερωτηματολογίων/ ποιοτική ανάλυση με ομάδες εστίασης συνεντεύξεις ή </a:t>
            </a:r>
            <a:r>
              <a:rPr lang="el-GR" sz="1700" dirty="0" err="1">
                <a:solidFill>
                  <a:srgbClr val="7030A0"/>
                </a:solidFill>
              </a:rPr>
              <a:t>case</a:t>
            </a:r>
            <a:r>
              <a:rPr lang="el-GR" sz="1700" dirty="0">
                <a:solidFill>
                  <a:srgbClr val="7030A0"/>
                </a:solidFill>
              </a:rPr>
              <a:t> </a:t>
            </a:r>
            <a:r>
              <a:rPr lang="el-GR" sz="1700" dirty="0" err="1">
                <a:solidFill>
                  <a:srgbClr val="7030A0"/>
                </a:solidFill>
              </a:rPr>
              <a:t>studies</a:t>
            </a: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Ειδικά στις αξιολογήσεις επιπτώσεων προκρίθηκε ως μέθοδος αξιολόγησης η </a:t>
            </a:r>
            <a:r>
              <a:rPr lang="el-GR" sz="1700" dirty="0" err="1">
                <a:solidFill>
                  <a:srgbClr val="7030A0"/>
                </a:solidFill>
              </a:rPr>
              <a:t>Theory</a:t>
            </a:r>
            <a:r>
              <a:rPr lang="el-GR" sz="1700" dirty="0">
                <a:solidFill>
                  <a:srgbClr val="7030A0"/>
                </a:solidFill>
              </a:rPr>
              <a:t> </a:t>
            </a:r>
            <a:r>
              <a:rPr lang="el-GR" sz="1700" dirty="0" err="1">
                <a:solidFill>
                  <a:srgbClr val="7030A0"/>
                </a:solidFill>
              </a:rPr>
              <a:t>Based</a:t>
            </a:r>
            <a:r>
              <a:rPr lang="el-GR" sz="1700" dirty="0">
                <a:solidFill>
                  <a:srgbClr val="7030A0"/>
                </a:solidFill>
              </a:rPr>
              <a:t> </a:t>
            </a:r>
            <a:r>
              <a:rPr lang="el-GR" sz="1700" dirty="0" err="1">
                <a:solidFill>
                  <a:srgbClr val="7030A0"/>
                </a:solidFill>
              </a:rPr>
              <a:t>Evaluation</a:t>
            </a:r>
            <a:r>
              <a:rPr lang="el-GR" sz="1700"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Θεωρητική αξιολόγηση με τη μέθοδο Ανάλυσης Λογικού Πλαισίου - </a:t>
            </a:r>
            <a:r>
              <a:rPr lang="el-GR" sz="1700" dirty="0" err="1">
                <a:solidFill>
                  <a:srgbClr val="7030A0"/>
                </a:solidFill>
              </a:rPr>
              <a:t>Logical</a:t>
            </a:r>
            <a:r>
              <a:rPr lang="el-GR" sz="1700" dirty="0">
                <a:solidFill>
                  <a:srgbClr val="7030A0"/>
                </a:solidFill>
              </a:rPr>
              <a:t> </a:t>
            </a:r>
            <a:r>
              <a:rPr lang="el-GR" sz="1700" dirty="0" err="1">
                <a:solidFill>
                  <a:srgbClr val="7030A0"/>
                </a:solidFill>
              </a:rPr>
              <a:t>Framework</a:t>
            </a:r>
            <a:r>
              <a:rPr lang="el-GR" sz="1700" dirty="0">
                <a:solidFill>
                  <a:srgbClr val="7030A0"/>
                </a:solidFill>
              </a:rPr>
              <a:t> </a:t>
            </a:r>
            <a:r>
              <a:rPr lang="el-GR" sz="1700" dirty="0" err="1">
                <a:solidFill>
                  <a:srgbClr val="7030A0"/>
                </a:solidFill>
              </a:rPr>
              <a:t>Analysis</a:t>
            </a:r>
            <a:r>
              <a:rPr lang="el-GR" sz="1700"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
        <p:nvSpPr>
          <p:cNvPr id="6" name="Τίτλος 1">
            <a:extLst>
              <a:ext uri="{FF2B5EF4-FFF2-40B4-BE49-F238E27FC236}">
                <a16:creationId xmlns:a16="http://schemas.microsoft.com/office/drawing/2014/main" id="{F7B44FBA-5305-5E28-8EF7-886B81B5298E}"/>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spTree>
    <p:extLst>
      <p:ext uri="{BB962C8B-B14F-4D97-AF65-F5344CB8AC3E}">
        <p14:creationId xmlns:p14="http://schemas.microsoft.com/office/powerpoint/2010/main" val="83705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0B1FBB73-0B80-B3B0-7911-0F16D522578E}"/>
              </a:ext>
            </a:extLst>
          </p:cNvPr>
          <p:cNvPicPr>
            <a:picLocks noChangeAspect="1"/>
          </p:cNvPicPr>
          <p:nvPr/>
        </p:nvPicPr>
        <p:blipFill>
          <a:blip r:embed="rId3"/>
          <a:stretch>
            <a:fillRect/>
          </a:stretch>
        </p:blipFill>
        <p:spPr>
          <a:xfrm>
            <a:off x="1653959" y="1280718"/>
            <a:ext cx="8884082" cy="4821083"/>
          </a:xfrm>
          <a:prstGeom prst="rect">
            <a:avLst/>
          </a:prstGeom>
        </p:spPr>
      </p:pic>
      <p:sp>
        <p:nvSpPr>
          <p:cNvPr id="10" name="Τίτλος 1">
            <a:extLst>
              <a:ext uri="{FF2B5EF4-FFF2-40B4-BE49-F238E27FC236}">
                <a16:creationId xmlns:a16="http://schemas.microsoft.com/office/drawing/2014/main" id="{3456A8B3-1473-E0BE-0836-E2AFE33D485C}"/>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spTree>
    <p:extLst>
      <p:ext uri="{BB962C8B-B14F-4D97-AF65-F5344CB8AC3E}">
        <p14:creationId xmlns:p14="http://schemas.microsoft.com/office/powerpoint/2010/main" val="423219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a:extLst>
              <a:ext uri="{FF2B5EF4-FFF2-40B4-BE49-F238E27FC236}">
                <a16:creationId xmlns:a16="http://schemas.microsoft.com/office/drawing/2014/main" id="{BB071FE1-E1DF-3672-DC3E-8D1B03539AFA}"/>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pic>
        <p:nvPicPr>
          <p:cNvPr id="4" name="Εικόνα 3">
            <a:extLst>
              <a:ext uri="{FF2B5EF4-FFF2-40B4-BE49-F238E27FC236}">
                <a16:creationId xmlns:a16="http://schemas.microsoft.com/office/drawing/2014/main" id="{BE41743D-EB48-ACEB-A19F-2A1813268A71}"/>
              </a:ext>
            </a:extLst>
          </p:cNvPr>
          <p:cNvPicPr>
            <a:picLocks noChangeAspect="1"/>
          </p:cNvPicPr>
          <p:nvPr/>
        </p:nvPicPr>
        <p:blipFill>
          <a:blip r:embed="rId3"/>
          <a:stretch>
            <a:fillRect/>
          </a:stretch>
        </p:blipFill>
        <p:spPr>
          <a:xfrm>
            <a:off x="1691756" y="1200054"/>
            <a:ext cx="8808488" cy="4890363"/>
          </a:xfrm>
          <a:prstGeom prst="rect">
            <a:avLst/>
          </a:prstGeom>
        </p:spPr>
      </p:pic>
    </p:spTree>
    <p:extLst>
      <p:ext uri="{BB962C8B-B14F-4D97-AF65-F5344CB8AC3E}">
        <p14:creationId xmlns:p14="http://schemas.microsoft.com/office/powerpoint/2010/main" val="358730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a:extLst>
              <a:ext uri="{FF2B5EF4-FFF2-40B4-BE49-F238E27FC236}">
                <a16:creationId xmlns:a16="http://schemas.microsoft.com/office/drawing/2014/main" id="{BB071FE1-E1DF-3672-DC3E-8D1B03539AFA}"/>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pic>
        <p:nvPicPr>
          <p:cNvPr id="2" name="Εικόνα 1">
            <a:extLst>
              <a:ext uri="{FF2B5EF4-FFF2-40B4-BE49-F238E27FC236}">
                <a16:creationId xmlns:a16="http://schemas.microsoft.com/office/drawing/2014/main" id="{48C5DFBA-017C-9C34-2A67-FD7D200B4232}"/>
              </a:ext>
            </a:extLst>
          </p:cNvPr>
          <p:cNvPicPr>
            <a:picLocks noChangeAspect="1"/>
          </p:cNvPicPr>
          <p:nvPr/>
        </p:nvPicPr>
        <p:blipFill>
          <a:blip r:embed="rId2"/>
          <a:stretch>
            <a:fillRect/>
          </a:stretch>
        </p:blipFill>
        <p:spPr>
          <a:xfrm>
            <a:off x="1603541" y="1762998"/>
            <a:ext cx="8984917" cy="3679254"/>
          </a:xfrm>
          <a:prstGeom prst="rect">
            <a:avLst/>
          </a:prstGeom>
        </p:spPr>
      </p:pic>
    </p:spTree>
    <p:extLst>
      <p:ext uri="{BB962C8B-B14F-4D97-AF65-F5344CB8AC3E}">
        <p14:creationId xmlns:p14="http://schemas.microsoft.com/office/powerpoint/2010/main" val="93699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27B9754C-F57E-805C-5AFD-C754B29A6886}"/>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pic>
        <p:nvPicPr>
          <p:cNvPr id="3" name="Εικόνα 2" descr="Εικόνα που περιέχει κείμενο, στιγμιότυπο οθόνης, αριθμός, γραμμή&#10;&#10;Το περιεχόμενο που δημιουργείται από τεχνολογία AI ενδέχεται να είναι εσφαλμένο.">
            <a:extLst>
              <a:ext uri="{FF2B5EF4-FFF2-40B4-BE49-F238E27FC236}">
                <a16:creationId xmlns:a16="http://schemas.microsoft.com/office/drawing/2014/main" id="{BDDC9CDB-DCAA-183B-EBCD-21107A535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06" y="1528638"/>
            <a:ext cx="11304388" cy="4131382"/>
          </a:xfrm>
          <a:prstGeom prst="rect">
            <a:avLst/>
          </a:prstGeom>
        </p:spPr>
      </p:pic>
    </p:spTree>
    <p:extLst>
      <p:ext uri="{BB962C8B-B14F-4D97-AF65-F5344CB8AC3E}">
        <p14:creationId xmlns:p14="http://schemas.microsoft.com/office/powerpoint/2010/main" val="358730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C5696-2CA2-5779-AFB1-F092BAA3E11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86301CF-3843-F8E7-F0AF-90C00CC93173}"/>
              </a:ext>
            </a:extLst>
          </p:cNvPr>
          <p:cNvSpPr txBox="1"/>
          <p:nvPr/>
        </p:nvSpPr>
        <p:spPr>
          <a:xfrm>
            <a:off x="4685120" y="1258061"/>
            <a:ext cx="7249213" cy="5207579"/>
          </a:xfrm>
          <a:prstGeom prst="rect">
            <a:avLst/>
          </a:prstGeom>
          <a:noFill/>
        </p:spPr>
        <p:txBody>
          <a:bodyPr wrap="square">
            <a:spAutoFit/>
          </a:bodyPr>
          <a:lstStyle>
            <a:defPPr>
              <a:defRPr lang="el-GR"/>
            </a:defPPr>
            <a:lvl1pPr lvl="0" algn="just">
              <a:lnSpc>
                <a:spcPct val="90000"/>
              </a:lnSpc>
              <a:spcBef>
                <a:spcPts val="1000"/>
              </a:spcBef>
              <a:spcAft>
                <a:spcPts val="800"/>
              </a:spcAft>
              <a:tabLst>
                <a:tab pos="358775" algn="l"/>
              </a:tabLst>
              <a:defRPr sz="2800">
                <a:solidFill>
                  <a:srgbClr val="0D4F8C"/>
                </a:solidFill>
              </a:defRPr>
            </a:lvl1pPr>
          </a:lstStyle>
          <a:p>
            <a:r>
              <a:rPr lang="el-GR" dirty="0"/>
              <a:t>Το</a:t>
            </a:r>
            <a:r>
              <a:rPr lang="en-US" dirty="0"/>
              <a:t> </a:t>
            </a:r>
            <a:r>
              <a:rPr lang="el-GR" dirty="0"/>
              <a:t>έργο</a:t>
            </a:r>
            <a:r>
              <a:rPr lang="en-US" dirty="0"/>
              <a:t> </a:t>
            </a:r>
            <a:r>
              <a:rPr lang="el-GR" dirty="0"/>
              <a:t>στοχεύει στη βελτίωση του συνόλου της Περιφέρειας ΑΜΘ, μέσω της αναβάθμισης και ενδυνάμωσης των Θερμοκοιτίδων.</a:t>
            </a:r>
          </a:p>
          <a:p>
            <a:r>
              <a:rPr lang="el-GR" dirty="0">
                <a:effectLst/>
                <a:latin typeface="Calibri" panose="020F0502020204030204" pitchFamily="34" charset="0"/>
                <a:ea typeface="Times New Roman" panose="02020603050405020304" pitchFamily="18" charset="0"/>
              </a:rPr>
              <a:t>Η αξιολόγηση </a:t>
            </a:r>
            <a:r>
              <a:rPr lang="el-GR" dirty="0">
                <a:latin typeface="Calibri" panose="020F0502020204030204" pitchFamily="34" charset="0"/>
                <a:ea typeface="Times New Roman" panose="02020603050405020304" pitchFamily="18" charset="0"/>
              </a:rPr>
              <a:t>των ΔΣΕ αποσκοπεί</a:t>
            </a:r>
            <a:r>
              <a:rPr lang="el-GR" dirty="0">
                <a:effectLst/>
                <a:latin typeface="Calibri" panose="020F0502020204030204" pitchFamily="34" charset="0"/>
                <a:ea typeface="Times New Roman" panose="02020603050405020304" pitchFamily="18" charset="0"/>
              </a:rPr>
              <a:t> στην ανάδειξη καλών πρακτικών, αλλά και στον εντοπισμό των τομέων που χρήζουν βελτίωσης. </a:t>
            </a:r>
          </a:p>
          <a:p>
            <a:pPr>
              <a:spcAft>
                <a:spcPts val="0"/>
              </a:spcAft>
            </a:pPr>
            <a:r>
              <a:rPr lang="el-GR" dirty="0">
                <a:effectLst/>
                <a:latin typeface="Calibri" panose="020F0502020204030204" pitchFamily="34" charset="0"/>
                <a:ea typeface="Times New Roman" panose="02020603050405020304" pitchFamily="18" charset="0"/>
              </a:rPr>
              <a:t>Με βάση τα συμπεράσματα, θα χαραχθούν οι αναγκαίες δράσεις για την ενίσχυση της αποτελεσματικότητας των ΔΣΕ, με σκοπό την ισχυροποίηση του ρόλου τους, ως κρίσιμα εργαλεία</a:t>
            </a:r>
            <a:r>
              <a:rPr lang="el-GR" dirty="0">
                <a:latin typeface="Calibri" panose="020F0502020204030204" pitchFamily="34" charset="0"/>
                <a:ea typeface="Times New Roman" panose="02020603050405020304" pitchFamily="18" charset="0"/>
              </a:rPr>
              <a:t> οικονομικής ανάπτυξης και</a:t>
            </a:r>
            <a:r>
              <a:rPr lang="el-GR" dirty="0">
                <a:effectLst/>
                <a:latin typeface="Calibri" panose="020F0502020204030204" pitchFamily="34" charset="0"/>
                <a:ea typeface="Times New Roman" panose="02020603050405020304" pitchFamily="18" charset="0"/>
              </a:rPr>
              <a:t> </a:t>
            </a:r>
            <a:r>
              <a:rPr lang="el-GR" dirty="0"/>
              <a:t>ενίσχυσης της τοπικής επιχειρηματικότητας</a:t>
            </a:r>
            <a:r>
              <a:rPr lang="el-GR" dirty="0">
                <a:effectLst/>
                <a:latin typeface="Calibri" panose="020F0502020204030204" pitchFamily="34" charset="0"/>
                <a:ea typeface="Times New Roman" panose="02020603050405020304" pitchFamily="18" charset="0"/>
              </a:rPr>
              <a:t>.</a:t>
            </a:r>
          </a:p>
        </p:txBody>
      </p:sp>
      <p:pic>
        <p:nvPicPr>
          <p:cNvPr id="5" name="Εικόνα 4">
            <a:extLst>
              <a:ext uri="{FF2B5EF4-FFF2-40B4-BE49-F238E27FC236}">
                <a16:creationId xmlns:a16="http://schemas.microsoft.com/office/drawing/2014/main" id="{7E946A67-5878-8B94-4A96-A639346FEE92}"/>
              </a:ext>
            </a:extLst>
          </p:cNvPr>
          <p:cNvPicPr>
            <a:picLocks noChangeAspect="1"/>
          </p:cNvPicPr>
          <p:nvPr/>
        </p:nvPicPr>
        <p:blipFill>
          <a:blip r:embed="rId3"/>
          <a:srcRect l="35412" t="13196" r="33273" b="12577"/>
          <a:stretch/>
        </p:blipFill>
        <p:spPr>
          <a:xfrm>
            <a:off x="838200" y="1234911"/>
            <a:ext cx="3634033" cy="4845378"/>
          </a:xfrm>
          <a:prstGeom prst="rect">
            <a:avLst/>
          </a:prstGeom>
        </p:spPr>
      </p:pic>
      <p:sp>
        <p:nvSpPr>
          <p:cNvPr id="6" name="Τίτλος 1">
            <a:extLst>
              <a:ext uri="{FF2B5EF4-FFF2-40B4-BE49-F238E27FC236}">
                <a16:creationId xmlns:a16="http://schemas.microsoft.com/office/drawing/2014/main" id="{DF4C7AB6-1270-8E5C-3735-0145CE08255B}"/>
              </a:ext>
            </a:extLst>
          </p:cNvPr>
          <p:cNvSpPr txBox="1">
            <a:spLocks/>
          </p:cNvSpPr>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«Αξιολόγηση Δομών Στήριξης Επιχειρηματικότητας (Θερμοκοιτίδων) και προτάσεις για την βελτίωση της αποτελεσματικότητας τους»</a:t>
            </a:r>
          </a:p>
        </p:txBody>
      </p:sp>
    </p:spTree>
    <p:extLst>
      <p:ext uri="{BB962C8B-B14F-4D97-AF65-F5344CB8AC3E}">
        <p14:creationId xmlns:p14="http://schemas.microsoft.com/office/powerpoint/2010/main" val="31722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4CC5C05D-F72B-3C8D-9F68-730B308ADC6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2" r="-52"/>
          <a:stretch/>
        </p:blipFill>
        <p:spPr>
          <a:xfrm>
            <a:off x="51755" y="5385848"/>
            <a:ext cx="2889850" cy="1360014"/>
          </a:xfrm>
          <a:prstGeom prst="snip1Rect">
            <a:avLst/>
          </a:prstGeom>
        </p:spPr>
      </p:pic>
      <p:sp>
        <p:nvSpPr>
          <p:cNvPr id="4" name="TextBox 3"/>
          <p:cNvSpPr txBox="1"/>
          <p:nvPr/>
        </p:nvSpPr>
        <p:spPr>
          <a:xfrm>
            <a:off x="198408" y="319177"/>
            <a:ext cx="2820837" cy="1414732"/>
          </a:xfrm>
          <a:prstGeom prst="rect">
            <a:avLst/>
          </a:prstGeom>
          <a:solidFill>
            <a:srgbClr val="0D4F8C"/>
          </a:solidFill>
        </p:spPr>
        <p:txBody>
          <a:bodyPr wrap="square" rtlCol="0">
            <a:spAutoFit/>
          </a:bodyPr>
          <a:lstStyle/>
          <a:p>
            <a:endParaRPr lang="el-GR" dirty="0"/>
          </a:p>
        </p:txBody>
      </p:sp>
      <p:sp>
        <p:nvSpPr>
          <p:cNvPr id="8" name="Τίτλος 1">
            <a:extLst>
              <a:ext uri="{FF2B5EF4-FFF2-40B4-BE49-F238E27FC236}">
                <a16:creationId xmlns:a16="http://schemas.microsoft.com/office/drawing/2014/main" id="{B6A89D97-19FF-70DA-212D-84F3ED48ED5F}"/>
              </a:ext>
            </a:extLst>
          </p:cNvPr>
          <p:cNvSpPr>
            <a:spLocks noGrp="1"/>
          </p:cNvSpPr>
          <p:nvPr>
            <p:ph type="ctrTitle"/>
          </p:nvPr>
        </p:nvSpPr>
        <p:spPr>
          <a:xfrm>
            <a:off x="0" y="1085251"/>
            <a:ext cx="12192000" cy="1463675"/>
          </a:xfrm>
        </p:spPr>
        <p:txBody>
          <a:bodyPr anchor="ctr">
            <a:noAutofit/>
          </a:bodyPr>
          <a:lstStyle/>
          <a:p>
            <a:pPr algn="ctr">
              <a:lnSpc>
                <a:spcPct val="150000"/>
              </a:lnSpc>
            </a:pPr>
            <a:r>
              <a:rPr lang="el-GR" sz="2800" b="1" i="1" dirty="0"/>
              <a:t>… ευχαριστούμε για την προσοχή σας</a:t>
            </a:r>
            <a:endParaRPr lang="el-GR" sz="2400" i="1" dirty="0"/>
          </a:p>
        </p:txBody>
      </p:sp>
      <p:sp>
        <p:nvSpPr>
          <p:cNvPr id="6" name="Υπότιτλος 2">
            <a:extLst>
              <a:ext uri="{FF2B5EF4-FFF2-40B4-BE49-F238E27FC236}">
                <a16:creationId xmlns:a16="http://schemas.microsoft.com/office/drawing/2014/main" id="{75F2BD91-89C2-1AE0-DB13-1F00ED440827}"/>
              </a:ext>
            </a:extLst>
          </p:cNvPr>
          <p:cNvSpPr>
            <a:spLocks noGrp="1"/>
          </p:cNvSpPr>
          <p:nvPr>
            <p:ph type="subTitle" idx="1"/>
          </p:nvPr>
        </p:nvSpPr>
        <p:spPr>
          <a:xfrm>
            <a:off x="1500122" y="2774599"/>
            <a:ext cx="4412998" cy="803707"/>
          </a:xfrm>
        </p:spPr>
        <p:txBody>
          <a:bodyPr>
            <a:normAutofit fontScale="92500"/>
          </a:bodyPr>
          <a:lstStyle/>
          <a:p>
            <a:r>
              <a:rPr lang="el-GR" sz="1700" b="1" dirty="0">
                <a:solidFill>
                  <a:srgbClr val="00BFE0"/>
                </a:solidFill>
              </a:rPr>
              <a:t>4η Συνεδρίαση Επιτροπής Παρακολούθησης</a:t>
            </a:r>
          </a:p>
          <a:p>
            <a:r>
              <a:rPr lang="el-GR" b="1" dirty="0">
                <a:solidFill>
                  <a:srgbClr val="00BFE0"/>
                </a:solidFill>
              </a:rPr>
              <a:t>Κομοτηνή, 20/0</a:t>
            </a:r>
            <a:r>
              <a:rPr lang="en-US" b="1" dirty="0">
                <a:solidFill>
                  <a:srgbClr val="00BFE0"/>
                </a:solidFill>
              </a:rPr>
              <a:t>5</a:t>
            </a:r>
            <a:r>
              <a:rPr lang="el-GR" b="1" dirty="0">
                <a:solidFill>
                  <a:srgbClr val="00BFE0"/>
                </a:solidFill>
              </a:rPr>
              <a:t>/2025</a:t>
            </a:r>
          </a:p>
        </p:txBody>
      </p:sp>
      <p:sp>
        <p:nvSpPr>
          <p:cNvPr id="9" name="7 - TextBox">
            <a:extLst>
              <a:ext uri="{FF2B5EF4-FFF2-40B4-BE49-F238E27FC236}">
                <a16:creationId xmlns:a16="http://schemas.microsoft.com/office/drawing/2014/main" id="{CAAB2ED5-0A55-FA92-069C-2F936172CE4E}"/>
              </a:ext>
            </a:extLst>
          </p:cNvPr>
          <p:cNvSpPr txBox="1">
            <a:spLocks noChangeArrowheads="1"/>
          </p:cNvSpPr>
          <p:nvPr/>
        </p:nvSpPr>
        <p:spPr bwMode="auto">
          <a:xfrm>
            <a:off x="8100205" y="5637866"/>
            <a:ext cx="409179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None/>
            </a:pPr>
            <a:r>
              <a:rPr lang="el-GR" altLang="el-GR" sz="1800" b="1" dirty="0">
                <a:solidFill>
                  <a:srgbClr val="144E8C"/>
                </a:solidFill>
                <a:latin typeface="Calibri" panose="020F0502020204030204" pitchFamily="34" charset="0"/>
                <a:cs typeface="Arial" panose="020B0604020202020204" pitchFamily="34" charset="0"/>
              </a:rPr>
              <a:t>Ιωάννης </a:t>
            </a:r>
            <a:r>
              <a:rPr lang="el-GR" altLang="el-GR" sz="1800" b="1" dirty="0" err="1">
                <a:solidFill>
                  <a:srgbClr val="144E8C"/>
                </a:solidFill>
                <a:latin typeface="Calibri" panose="020F0502020204030204" pitchFamily="34" charset="0"/>
                <a:cs typeface="Arial" panose="020B0604020202020204" pitchFamily="34" charset="0"/>
              </a:rPr>
              <a:t>Κεσανλής</a:t>
            </a:r>
            <a:br>
              <a:rPr lang="el-GR" altLang="el-GR" sz="1800" b="1" dirty="0">
                <a:solidFill>
                  <a:srgbClr val="144E8C"/>
                </a:solidFill>
                <a:latin typeface="Calibri" panose="020F0502020204030204" pitchFamily="34" charset="0"/>
                <a:cs typeface="Arial" panose="020B0604020202020204" pitchFamily="34" charset="0"/>
              </a:rPr>
            </a:br>
            <a:r>
              <a:rPr lang="el-GR" altLang="el-GR" sz="1600" dirty="0">
                <a:solidFill>
                  <a:srgbClr val="144E8C"/>
                </a:solidFill>
                <a:latin typeface="Calibri" panose="020F0502020204030204" pitchFamily="34" charset="0"/>
                <a:cs typeface="Arial" panose="020B0604020202020204" pitchFamily="34" charset="0"/>
              </a:rPr>
              <a:t>Μονάδα Α’, Προγραμματισμού &amp; Αξιολόγησης</a:t>
            </a:r>
          </a:p>
          <a:p>
            <a:pPr eaLnBrk="1" hangingPunct="1">
              <a:spcBef>
                <a:spcPct val="0"/>
              </a:spcBef>
              <a:buClrTx/>
              <a:buSzTx/>
              <a:buFontTx/>
              <a:buNone/>
            </a:pPr>
            <a:r>
              <a:rPr lang="el-GR" altLang="el-GR" sz="1600" dirty="0">
                <a:solidFill>
                  <a:srgbClr val="144E8C"/>
                </a:solidFill>
                <a:latin typeface="Calibri" panose="020F0502020204030204" pitchFamily="34" charset="0"/>
                <a:cs typeface="Arial" panose="020B0604020202020204" pitchFamily="34" charset="0"/>
              </a:rPr>
              <a:t>Ειδικής Υπηρεσίας Διαχείρισης</a:t>
            </a:r>
            <a:r>
              <a:rPr lang="en-US" altLang="el-GR" sz="1600" dirty="0">
                <a:solidFill>
                  <a:srgbClr val="144E8C"/>
                </a:solidFill>
                <a:latin typeface="Calibri" panose="020F0502020204030204" pitchFamily="34" charset="0"/>
                <a:cs typeface="Arial" panose="020B0604020202020204" pitchFamily="34" charset="0"/>
              </a:rPr>
              <a:t> </a:t>
            </a:r>
            <a:r>
              <a:rPr lang="el-GR" altLang="el-GR" sz="1600" dirty="0">
                <a:solidFill>
                  <a:srgbClr val="144E8C"/>
                </a:solidFill>
                <a:latin typeface="Calibri" panose="020F0502020204030204" pitchFamily="34" charset="0"/>
                <a:cs typeface="Arial" panose="020B0604020202020204" pitchFamily="34" charset="0"/>
              </a:rPr>
              <a:t>Προγράμματος «Ανατολική Μακεδονία, Θράκη»</a:t>
            </a:r>
          </a:p>
        </p:txBody>
      </p:sp>
    </p:spTree>
    <p:extLst>
      <p:ext uri="{BB962C8B-B14F-4D97-AF65-F5344CB8AC3E}">
        <p14:creationId xmlns:p14="http://schemas.microsoft.com/office/powerpoint/2010/main" val="101125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Η ΕΠIΔΡΑΣΗ ΤΟΥ ΕΣΠΑ ΣΤΗ ΣΤHΡΙΞΗ ΤΗΣ</a:t>
            </a:r>
            <a:r>
              <a:rPr lang="en-US" sz="1700" u="sng" dirty="0">
                <a:solidFill>
                  <a:srgbClr val="7030A0"/>
                </a:solidFill>
              </a:rPr>
              <a:t> </a:t>
            </a:r>
            <a:r>
              <a:rPr lang="el-GR" sz="1700" u="sng" dirty="0">
                <a:solidFill>
                  <a:srgbClr val="7030A0"/>
                </a:solidFill>
              </a:rPr>
              <a:t>ΕΠΙΧΕΙΡΗΜΑΤΙΚOΤΗΤΑΣ ΣΤΗ ΔΙAΡΚΕΙΑ ΤΗΣ</a:t>
            </a:r>
            <a:r>
              <a:rPr lang="en-US" sz="1700" u="sng" dirty="0">
                <a:solidFill>
                  <a:srgbClr val="7030A0"/>
                </a:solidFill>
              </a:rPr>
              <a:t> </a:t>
            </a:r>
            <a:r>
              <a:rPr lang="el-GR" sz="1700" u="sng" dirty="0">
                <a:solidFill>
                  <a:srgbClr val="7030A0"/>
                </a:solidFill>
              </a:rPr>
              <a:t>ΠΑΝΔΗΜIΑΣ COVID-19</a:t>
            </a:r>
            <a:endParaRPr lang="en-US" sz="1700" u="sng"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b="1" dirty="0">
                <a:solidFill>
                  <a:srgbClr val="7030A0"/>
                </a:solidFill>
              </a:rPr>
              <a:t>ΑΠΑΣΧΟΛΗΣΗ</a:t>
            </a:r>
            <a:r>
              <a:rPr lang="en-US" sz="1700" dirty="0">
                <a:solidFill>
                  <a:srgbClr val="7030A0"/>
                </a:solidFill>
              </a:rPr>
              <a:t> </a:t>
            </a:r>
            <a:r>
              <a:rPr lang="el-GR" sz="1700" dirty="0">
                <a:solidFill>
                  <a:srgbClr val="7030A0"/>
                </a:solidFill>
              </a:rPr>
              <a:t>60% των επιχειρηματιών</a:t>
            </a:r>
            <a:r>
              <a:rPr lang="en-US" sz="1700" dirty="0">
                <a:solidFill>
                  <a:srgbClr val="7030A0"/>
                </a:solidFill>
              </a:rPr>
              <a:t> </a:t>
            </a:r>
            <a:r>
              <a:rPr lang="el-GR" sz="1700" dirty="0">
                <a:solidFill>
                  <a:srgbClr val="7030A0"/>
                </a:solidFill>
              </a:rPr>
              <a:t>εκτιμούν ότι οι Δράσεις</a:t>
            </a:r>
            <a:r>
              <a:rPr lang="en-US" sz="1700" dirty="0">
                <a:solidFill>
                  <a:srgbClr val="7030A0"/>
                </a:solidFill>
              </a:rPr>
              <a:t> </a:t>
            </a:r>
            <a:r>
              <a:rPr lang="el-GR" sz="1700" dirty="0" err="1">
                <a:solidFill>
                  <a:srgbClr val="7030A0"/>
                </a:solidFill>
              </a:rPr>
              <a:t>επέδρασαν</a:t>
            </a:r>
            <a:r>
              <a:rPr lang="el-GR" sz="1700" dirty="0">
                <a:solidFill>
                  <a:srgbClr val="7030A0"/>
                </a:solidFill>
              </a:rPr>
              <a:t> θετικά σε</a:t>
            </a:r>
            <a:r>
              <a:rPr lang="en-US" sz="1700" dirty="0">
                <a:solidFill>
                  <a:srgbClr val="7030A0"/>
                </a:solidFill>
              </a:rPr>
              <a:t> </a:t>
            </a:r>
            <a:r>
              <a:rPr lang="el-GR" sz="1700" dirty="0">
                <a:solidFill>
                  <a:srgbClr val="7030A0"/>
                </a:solidFill>
              </a:rPr>
              <a:t>διατήρηση θέσεων εργασίας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b="1" dirty="0">
                <a:solidFill>
                  <a:srgbClr val="7030A0"/>
                </a:solidFill>
              </a:rPr>
              <a:t>ΒΙΩΣΙΜΟΤΗΤΑ</a:t>
            </a:r>
            <a:r>
              <a:rPr lang="el-GR" sz="1700" dirty="0">
                <a:solidFill>
                  <a:srgbClr val="7030A0"/>
                </a:solidFill>
              </a:rPr>
              <a:t> Οι Δράσεις </a:t>
            </a:r>
            <a:r>
              <a:rPr lang="el-GR" sz="1700" dirty="0" err="1">
                <a:solidFill>
                  <a:srgbClr val="7030A0"/>
                </a:solidFill>
              </a:rPr>
              <a:t>επέδρασαν</a:t>
            </a:r>
            <a:r>
              <a:rPr lang="el-GR" sz="1700" dirty="0">
                <a:solidFill>
                  <a:srgbClr val="7030A0"/>
                </a:solidFill>
              </a:rPr>
              <a:t> θετικά στον τζίρο των επιχειρήσεων 3-8% σε σχέση με πριν την πανδημία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b="1" dirty="0">
                <a:solidFill>
                  <a:srgbClr val="7030A0"/>
                </a:solidFill>
              </a:rPr>
              <a:t>ΠΡΟΣΑΡΜΟΓΗ ΣΕ ΝΕΕΣ ΣΥΝΘΗΚΕΣ </a:t>
            </a:r>
            <a:r>
              <a:rPr lang="el-GR" sz="1700" dirty="0">
                <a:solidFill>
                  <a:srgbClr val="7030A0"/>
                </a:solidFill>
              </a:rPr>
              <a:t>74% των επιχειρηματιών</a:t>
            </a:r>
            <a:r>
              <a:rPr lang="en-US" sz="1700" dirty="0">
                <a:solidFill>
                  <a:srgbClr val="7030A0"/>
                </a:solidFill>
              </a:rPr>
              <a:t> </a:t>
            </a:r>
            <a:r>
              <a:rPr lang="el-GR" sz="1700" dirty="0">
                <a:solidFill>
                  <a:srgbClr val="7030A0"/>
                </a:solidFill>
              </a:rPr>
              <a:t>εκτιμούν ότι  υποβοηθήθηκαν από τις Δράσεις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ΑΝΘΕΚΤΙΚΟΤΗΤΑ 60% των επιχειρηματιών</a:t>
            </a:r>
            <a:r>
              <a:rPr lang="en-US" sz="1700" dirty="0">
                <a:solidFill>
                  <a:srgbClr val="7030A0"/>
                </a:solidFill>
              </a:rPr>
              <a:t> </a:t>
            </a:r>
            <a:r>
              <a:rPr lang="el-GR" sz="1700" dirty="0">
                <a:solidFill>
                  <a:srgbClr val="7030A0"/>
                </a:solidFill>
              </a:rPr>
              <a:t>εκτιμούν είναι θετική η αποτίμηση των Δράσεων των ΠΕΠ</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700" dirty="0">
              <a:solidFill>
                <a:srgbClr val="7030A0"/>
              </a:solidFill>
            </a:endParaRP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pic>
        <p:nvPicPr>
          <p:cNvPr id="3" name="Εικόνα 2">
            <a:extLst>
              <a:ext uri="{FF2B5EF4-FFF2-40B4-BE49-F238E27FC236}">
                <a16:creationId xmlns:a16="http://schemas.microsoft.com/office/drawing/2014/main" id="{0D6C4CEF-5B5B-DBFD-B66F-0241AD8E87FF}"/>
              </a:ext>
            </a:extLst>
          </p:cNvPr>
          <p:cNvPicPr>
            <a:picLocks noChangeAspect="1"/>
          </p:cNvPicPr>
          <p:nvPr/>
        </p:nvPicPr>
        <p:blipFill>
          <a:blip r:embed="rId3"/>
          <a:stretch>
            <a:fillRect/>
          </a:stretch>
        </p:blipFill>
        <p:spPr>
          <a:xfrm>
            <a:off x="524691" y="3247142"/>
            <a:ext cx="3680393" cy="867317"/>
          </a:xfrm>
          <a:prstGeom prst="rect">
            <a:avLst/>
          </a:prstGeom>
        </p:spPr>
      </p:pic>
      <p:pic>
        <p:nvPicPr>
          <p:cNvPr id="5" name="Εικόνα 4">
            <a:extLst>
              <a:ext uri="{FF2B5EF4-FFF2-40B4-BE49-F238E27FC236}">
                <a16:creationId xmlns:a16="http://schemas.microsoft.com/office/drawing/2014/main" id="{90FE54C2-68A3-42E8-CBCD-DFBB80D4ECC4}"/>
              </a:ext>
            </a:extLst>
          </p:cNvPr>
          <p:cNvPicPr>
            <a:picLocks noChangeAspect="1"/>
          </p:cNvPicPr>
          <p:nvPr/>
        </p:nvPicPr>
        <p:blipFill>
          <a:blip r:embed="rId4"/>
          <a:stretch>
            <a:fillRect/>
          </a:stretch>
        </p:blipFill>
        <p:spPr>
          <a:xfrm>
            <a:off x="6864461" y="3247143"/>
            <a:ext cx="3680394" cy="877103"/>
          </a:xfrm>
          <a:prstGeom prst="rect">
            <a:avLst/>
          </a:prstGeom>
        </p:spPr>
      </p:pic>
      <p:pic>
        <p:nvPicPr>
          <p:cNvPr id="9" name="Εικόνα 8">
            <a:extLst>
              <a:ext uri="{FF2B5EF4-FFF2-40B4-BE49-F238E27FC236}">
                <a16:creationId xmlns:a16="http://schemas.microsoft.com/office/drawing/2014/main" id="{F66342A1-263E-6D77-BFE7-0A372FD8CE8F}"/>
              </a:ext>
            </a:extLst>
          </p:cNvPr>
          <p:cNvPicPr>
            <a:picLocks noChangeAspect="1"/>
          </p:cNvPicPr>
          <p:nvPr/>
        </p:nvPicPr>
        <p:blipFill>
          <a:blip r:embed="rId5"/>
          <a:stretch>
            <a:fillRect/>
          </a:stretch>
        </p:blipFill>
        <p:spPr>
          <a:xfrm>
            <a:off x="615474" y="4168810"/>
            <a:ext cx="3608831" cy="844138"/>
          </a:xfrm>
          <a:prstGeom prst="rect">
            <a:avLst/>
          </a:prstGeom>
        </p:spPr>
      </p:pic>
      <p:pic>
        <p:nvPicPr>
          <p:cNvPr id="11" name="Εικόνα 10">
            <a:extLst>
              <a:ext uri="{FF2B5EF4-FFF2-40B4-BE49-F238E27FC236}">
                <a16:creationId xmlns:a16="http://schemas.microsoft.com/office/drawing/2014/main" id="{FCC887E0-0619-438D-F2F0-93F9B4BA1B78}"/>
              </a:ext>
            </a:extLst>
          </p:cNvPr>
          <p:cNvPicPr>
            <a:picLocks noChangeAspect="1"/>
          </p:cNvPicPr>
          <p:nvPr/>
        </p:nvPicPr>
        <p:blipFill>
          <a:blip r:embed="rId6"/>
          <a:stretch>
            <a:fillRect/>
          </a:stretch>
        </p:blipFill>
        <p:spPr>
          <a:xfrm>
            <a:off x="6864461" y="4195909"/>
            <a:ext cx="3672886" cy="855094"/>
          </a:xfrm>
          <a:prstGeom prst="rect">
            <a:avLst/>
          </a:prstGeom>
        </p:spPr>
      </p:pic>
      <p:pic>
        <p:nvPicPr>
          <p:cNvPr id="13" name="Εικόνα 12">
            <a:extLst>
              <a:ext uri="{FF2B5EF4-FFF2-40B4-BE49-F238E27FC236}">
                <a16:creationId xmlns:a16="http://schemas.microsoft.com/office/drawing/2014/main" id="{5F7DBAB0-307D-DC8B-6BE2-928D5D7C2312}"/>
              </a:ext>
            </a:extLst>
          </p:cNvPr>
          <p:cNvPicPr>
            <a:picLocks noChangeAspect="1"/>
          </p:cNvPicPr>
          <p:nvPr/>
        </p:nvPicPr>
        <p:blipFill>
          <a:blip r:embed="rId7"/>
          <a:stretch>
            <a:fillRect/>
          </a:stretch>
        </p:blipFill>
        <p:spPr>
          <a:xfrm>
            <a:off x="615474" y="5103596"/>
            <a:ext cx="3608831" cy="837564"/>
          </a:xfrm>
          <a:prstGeom prst="rect">
            <a:avLst/>
          </a:prstGeom>
        </p:spPr>
      </p:pic>
      <p:pic>
        <p:nvPicPr>
          <p:cNvPr id="15" name="Εικόνα 14">
            <a:extLst>
              <a:ext uri="{FF2B5EF4-FFF2-40B4-BE49-F238E27FC236}">
                <a16:creationId xmlns:a16="http://schemas.microsoft.com/office/drawing/2014/main" id="{F3692EC2-8652-1164-D54F-00EEB4BFA670}"/>
              </a:ext>
            </a:extLst>
          </p:cNvPr>
          <p:cNvPicPr>
            <a:picLocks noChangeAspect="1"/>
          </p:cNvPicPr>
          <p:nvPr/>
        </p:nvPicPr>
        <p:blipFill>
          <a:blip r:embed="rId8"/>
          <a:stretch>
            <a:fillRect/>
          </a:stretch>
        </p:blipFill>
        <p:spPr>
          <a:xfrm>
            <a:off x="6917142" y="5133726"/>
            <a:ext cx="3672886" cy="858877"/>
          </a:xfrm>
          <a:prstGeom prst="rect">
            <a:avLst/>
          </a:prstGeom>
        </p:spPr>
      </p:pic>
    </p:spTree>
    <p:extLst>
      <p:ext uri="{BB962C8B-B14F-4D97-AF65-F5344CB8AC3E}">
        <p14:creationId xmlns:p14="http://schemas.microsoft.com/office/powerpoint/2010/main" val="161224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Χωρικά Εργαλεία 2014 – 2020 (ΟΧΕ/ΟΧΕ-ΒΑΑ/</a:t>
            </a:r>
            <a:r>
              <a:rPr lang="el-GR" sz="1700" u="sng" dirty="0" err="1">
                <a:solidFill>
                  <a:srgbClr val="7030A0"/>
                </a:solidFill>
              </a:rPr>
              <a:t>ΤΑΠΤοΚ</a:t>
            </a:r>
            <a:r>
              <a:rPr lang="el-GR" sz="1700" u="sng" dirty="0">
                <a:solidFill>
                  <a:srgbClr val="7030A0"/>
                </a:solidFill>
              </a:rPr>
              <a:t>)</a:t>
            </a:r>
            <a:endParaRPr lang="en-US" sz="1700" u="sng"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700" dirty="0">
              <a:solidFill>
                <a:srgbClr val="7030A0"/>
              </a:solidFill>
            </a:endParaRP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pic>
        <p:nvPicPr>
          <p:cNvPr id="14" name="Εικόνα 13">
            <a:extLst>
              <a:ext uri="{FF2B5EF4-FFF2-40B4-BE49-F238E27FC236}">
                <a16:creationId xmlns:a16="http://schemas.microsoft.com/office/drawing/2014/main" id="{82C119BA-32DC-F29D-53EA-EFE9BD74325E}"/>
              </a:ext>
            </a:extLst>
          </p:cNvPr>
          <p:cNvPicPr>
            <a:picLocks noChangeAspect="1"/>
          </p:cNvPicPr>
          <p:nvPr/>
        </p:nvPicPr>
        <p:blipFill>
          <a:blip r:embed="rId3"/>
          <a:stretch>
            <a:fillRect/>
          </a:stretch>
        </p:blipFill>
        <p:spPr>
          <a:xfrm>
            <a:off x="1400598" y="1443753"/>
            <a:ext cx="4042741" cy="4748698"/>
          </a:xfrm>
          <a:prstGeom prst="rect">
            <a:avLst/>
          </a:prstGeom>
        </p:spPr>
      </p:pic>
      <p:pic>
        <p:nvPicPr>
          <p:cNvPr id="20" name="Εικόνα 19">
            <a:extLst>
              <a:ext uri="{FF2B5EF4-FFF2-40B4-BE49-F238E27FC236}">
                <a16:creationId xmlns:a16="http://schemas.microsoft.com/office/drawing/2014/main" id="{FF504036-D546-43A9-A39A-2BBFCEBA0937}"/>
              </a:ext>
            </a:extLst>
          </p:cNvPr>
          <p:cNvPicPr>
            <a:picLocks noChangeAspect="1"/>
          </p:cNvPicPr>
          <p:nvPr/>
        </p:nvPicPr>
        <p:blipFill>
          <a:blip r:embed="rId4"/>
          <a:stretch>
            <a:fillRect/>
          </a:stretch>
        </p:blipFill>
        <p:spPr>
          <a:xfrm>
            <a:off x="6212920" y="1443753"/>
            <a:ext cx="4954097" cy="4748698"/>
          </a:xfrm>
          <a:prstGeom prst="rect">
            <a:avLst/>
          </a:prstGeom>
        </p:spPr>
      </p:pic>
    </p:spTree>
    <p:extLst>
      <p:ext uri="{BB962C8B-B14F-4D97-AF65-F5344CB8AC3E}">
        <p14:creationId xmlns:p14="http://schemas.microsoft.com/office/powerpoint/2010/main" val="295097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CBC06C57-7BE5-13D3-D584-BA981E2AC6DD}"/>
              </a:ext>
            </a:extLst>
          </p:cNvPr>
          <p:cNvPicPr>
            <a:picLocks noChangeAspect="1"/>
          </p:cNvPicPr>
          <p:nvPr/>
        </p:nvPicPr>
        <p:blipFill>
          <a:blip r:embed="rId3"/>
          <a:stretch>
            <a:fillRect/>
          </a:stretch>
        </p:blipFill>
        <p:spPr>
          <a:xfrm>
            <a:off x="0" y="1350335"/>
            <a:ext cx="12192000" cy="5486683"/>
          </a:xfrm>
          <a:prstGeom prst="rect">
            <a:avLst/>
          </a:prstGeom>
        </p:spPr>
      </p:pic>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Αξιολόγηση Επιπτώσεων των Στρατηγικών Έξυπνης Εξειδίκευσης των ΠΕΠ 2014-2020</a:t>
            </a: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700" dirty="0">
              <a:solidFill>
                <a:srgbClr val="7030A0"/>
              </a:solidFill>
            </a:endParaRP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Tree>
    <p:extLst>
      <p:ext uri="{BB962C8B-B14F-4D97-AF65-F5344CB8AC3E}">
        <p14:creationId xmlns:p14="http://schemas.microsoft.com/office/powerpoint/2010/main" val="28040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Αξιολόγηση Επιπτώσεων των Στρατηγικών Έξυπνης Εξειδίκευσης των ΠΕΠ 2014-2020</a:t>
            </a:r>
          </a:p>
          <a:p>
            <a:pPr marL="0" indent="0" algn="ctr">
              <a:lnSpc>
                <a:spcPct val="170000"/>
              </a:lnSpc>
              <a:spcBef>
                <a:spcPts val="60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8B97E1"/>
                </a:solidFill>
              </a:rPr>
              <a:t>Μίγμα Πολιτικής</a:t>
            </a: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700" dirty="0">
              <a:solidFill>
                <a:srgbClr val="7030A0"/>
              </a:solidFill>
            </a:endParaRP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pic>
        <p:nvPicPr>
          <p:cNvPr id="9" name="Εικόνα 8">
            <a:extLst>
              <a:ext uri="{FF2B5EF4-FFF2-40B4-BE49-F238E27FC236}">
                <a16:creationId xmlns:a16="http://schemas.microsoft.com/office/drawing/2014/main" id="{695DB0BD-13B2-E1CF-DE63-01A711E4D480}"/>
              </a:ext>
            </a:extLst>
          </p:cNvPr>
          <p:cNvPicPr>
            <a:picLocks noChangeAspect="1"/>
          </p:cNvPicPr>
          <p:nvPr/>
        </p:nvPicPr>
        <p:blipFill>
          <a:blip r:embed="rId3"/>
          <a:stretch>
            <a:fillRect/>
          </a:stretch>
        </p:blipFill>
        <p:spPr>
          <a:xfrm>
            <a:off x="360905" y="2052120"/>
            <a:ext cx="11470187" cy="4140331"/>
          </a:xfrm>
          <a:prstGeom prst="rect">
            <a:avLst/>
          </a:prstGeom>
        </p:spPr>
      </p:pic>
    </p:spTree>
    <p:extLst>
      <p:ext uri="{BB962C8B-B14F-4D97-AF65-F5344CB8AC3E}">
        <p14:creationId xmlns:p14="http://schemas.microsoft.com/office/powerpoint/2010/main" val="72556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0829109" cy="2133019"/>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Αξιολόγηση Επιπτώσεων των Στρατηγικών Έξυπνης Εξειδίκευσης των ΠΕΠ 2014-2020</a:t>
            </a:r>
            <a:endParaRPr lang="en-US"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Η αξιολόγηση εξέτασε τη συνδρομή των 13 ΠΕΠ στις αντίστοιχες Περιφερειακές RIS3 από 1.1.14 έως 13.7.23. Κάλυψε τους Θεματικούς Στόχους 1, 2, 3, 8. Εφαρμόστηκε Αξιολόγηση Επιπτώσεων με την προσέγγιση Ανάλυσης Συνεισφοράς σε τρία επίπεδα: (α) ΕΠ, (β) Εργαλείο Πολιτικής και (γ) το Έργο.</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Συστάσεις</a:t>
            </a:r>
            <a:r>
              <a:rPr lang="en-US" sz="1700" dirty="0">
                <a:solidFill>
                  <a:srgbClr val="7030A0"/>
                </a:solidFill>
              </a:rPr>
              <a:t>:</a:t>
            </a: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pic>
        <p:nvPicPr>
          <p:cNvPr id="9" name="Εικόνα 8">
            <a:extLst>
              <a:ext uri="{FF2B5EF4-FFF2-40B4-BE49-F238E27FC236}">
                <a16:creationId xmlns:a16="http://schemas.microsoft.com/office/drawing/2014/main" id="{987B8BC0-3CFF-4E75-4654-FDE7F001F70B}"/>
              </a:ext>
            </a:extLst>
          </p:cNvPr>
          <p:cNvPicPr>
            <a:picLocks noChangeAspect="1"/>
          </p:cNvPicPr>
          <p:nvPr/>
        </p:nvPicPr>
        <p:blipFill>
          <a:blip r:embed="rId3"/>
          <a:stretch>
            <a:fillRect/>
          </a:stretch>
        </p:blipFill>
        <p:spPr>
          <a:xfrm>
            <a:off x="2119720" y="2878101"/>
            <a:ext cx="6800850" cy="3143250"/>
          </a:xfrm>
          <a:prstGeom prst="rect">
            <a:avLst/>
          </a:prstGeom>
        </p:spPr>
      </p:pic>
    </p:spTree>
    <p:extLst>
      <p:ext uri="{BB962C8B-B14F-4D97-AF65-F5344CB8AC3E}">
        <p14:creationId xmlns:p14="http://schemas.microsoft.com/office/powerpoint/2010/main" val="410643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2η Αξιολόγηση κατά τη Διάρκεια Υλοποίησης του ΕΠ ΑΜΘ 2014-2020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b="1" dirty="0">
                <a:solidFill>
                  <a:srgbClr val="7030A0"/>
                </a:solidFill>
              </a:rPr>
              <a:t>Αποτελεσματικότητα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Ενεργοποίηση/Προσκλήσεις</a:t>
            </a:r>
            <a:r>
              <a:rPr lang="el-GR" sz="1700" dirty="0">
                <a:solidFill>
                  <a:srgbClr val="7030A0"/>
                </a:solidFill>
              </a:rPr>
              <a:t>: Απολύτως ικανοποιητική στο 100% των επενδυτικών προτεραιοτήτων (22/22)</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Εντάξεις</a:t>
            </a:r>
            <a:r>
              <a:rPr lang="el-GR" sz="1700" dirty="0">
                <a:solidFill>
                  <a:srgbClr val="7030A0"/>
                </a:solidFill>
              </a:rPr>
              <a:t>: Απολύτως ικανοποιητική στο 91% των επενδυτικών προτεραιοτήτων (20/22)</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Νομικές Δεσμεύσεις</a:t>
            </a:r>
            <a:r>
              <a:rPr lang="el-GR" sz="1700" dirty="0">
                <a:solidFill>
                  <a:srgbClr val="7030A0"/>
                </a:solidFill>
              </a:rPr>
              <a:t>: Απολύτως ικανοποιητική στο 77,3% των επενδυτικών προτεραιοτήτων (17/22)</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Δαπάνες-Απορρόφηση</a:t>
            </a:r>
            <a:r>
              <a:rPr lang="el-GR" sz="1700" dirty="0">
                <a:solidFill>
                  <a:srgbClr val="7030A0"/>
                </a:solidFill>
              </a:rPr>
              <a:t>: Απολύτως ικανοποιητική στο 36,4% των επενδυτικών προτεραιοτήτων (8/22)</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Εκτίμηση δαπανών–Απορρόφηση κλεισίματος</a:t>
            </a:r>
            <a:r>
              <a:rPr lang="el-GR" sz="1700" dirty="0">
                <a:solidFill>
                  <a:srgbClr val="7030A0"/>
                </a:solidFill>
              </a:rPr>
              <a:t>: Απολύτως ικανοποιητική στο 81,8% των επενδυτικών προτεραιοτήτων (18/22)</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b="1" dirty="0">
                <a:solidFill>
                  <a:srgbClr val="7030A0"/>
                </a:solidFill>
              </a:rPr>
              <a:t>Δείκτες εκροής (</a:t>
            </a:r>
            <a:r>
              <a:rPr lang="el-GR" sz="1700" dirty="0">
                <a:solidFill>
                  <a:srgbClr val="7030A0"/>
                </a:solidFill>
              </a:rPr>
              <a:t>52</a:t>
            </a:r>
            <a:r>
              <a:rPr lang="el-GR" sz="1700" b="1" dirty="0">
                <a:solidFill>
                  <a:srgbClr val="7030A0"/>
                </a:solidFill>
              </a:rPr>
              <a:t>)</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46 δείκτες με απολύτως ικανοποιητική αποτελεσματικότητα,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1 δείκτες με ικανοποιητική αποτελεσματικότητα,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5 δείκτες με μη ικανοποιητική αποτελεσματικότητα.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Tree>
    <p:extLst>
      <p:ext uri="{BB962C8B-B14F-4D97-AF65-F5344CB8AC3E}">
        <p14:creationId xmlns:p14="http://schemas.microsoft.com/office/powerpoint/2010/main" val="40643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a:extLst>
              <a:ext uri="{FF2B5EF4-FFF2-40B4-BE49-F238E27FC236}">
                <a16:creationId xmlns:a16="http://schemas.microsoft.com/office/drawing/2014/main" id="{0A37D64C-98F6-B0CD-7069-17CD368BE150}"/>
              </a:ext>
            </a:extLst>
          </p:cNvPr>
          <p:cNvSpPr txBox="1">
            <a:spLocks noGrp="1"/>
          </p:cNvSpPr>
          <p:nvPr>
            <p:ph type="title"/>
          </p:nvPr>
        </p:nvSpPr>
        <p:spPr>
          <a:xfrm>
            <a:off x="838200" y="2030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2014 – 2020</a:t>
            </a:r>
          </a:p>
        </p:txBody>
      </p:sp>
      <p:sp>
        <p:nvSpPr>
          <p:cNvPr id="7" name="Θέση περιεχομένου 2">
            <a:extLst>
              <a:ext uri="{FF2B5EF4-FFF2-40B4-BE49-F238E27FC236}">
                <a16:creationId xmlns:a16="http://schemas.microsoft.com/office/drawing/2014/main" id="{10A0CDBA-AEC5-66CD-0438-59D6A8ADA142}"/>
              </a:ext>
            </a:extLst>
          </p:cNvPr>
          <p:cNvSpPr>
            <a:spLocks noGrp="1"/>
          </p:cNvSpPr>
          <p:nvPr>
            <p:ph idx="1"/>
          </p:nvPr>
        </p:nvSpPr>
        <p:spPr>
          <a:xfrm>
            <a:off x="524691" y="982321"/>
            <a:ext cx="11142617" cy="5210130"/>
          </a:xfrm>
        </p:spPr>
        <p:txBody>
          <a:bodyPr>
            <a:noAutofit/>
          </a:bodyPr>
          <a:lstStyle/>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err="1">
                <a:solidFill>
                  <a:srgbClr val="7030A0"/>
                </a:solidFill>
              </a:rPr>
              <a:t>Πολυθεματική</a:t>
            </a:r>
            <a:r>
              <a:rPr lang="el-GR" sz="1700" u="sng" dirty="0">
                <a:solidFill>
                  <a:srgbClr val="7030A0"/>
                </a:solidFill>
              </a:rPr>
              <a:t> Αξιολόγηση Επιπτώσεων του ΕΠ ΑΜΘ 2014-2020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Ολοκληρωμένη αξιολόγηση των παρεμβάσεων που αφορούν τη συμβολή επιλεγμένων δράσεων του Επιχειρησιακού Προγράμματος στην ανάπτυξη της Περιφέρειας. </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Ειδικότερα, η αξιολόγηση αναφέρεται στην εκτίμηση επιπτώσεων του Προγράμματος καλύπτοντας επιλεγμένες δράσεις των Θεματικών Στόχων 3, 4, 5, 6, 7, 9 και 10 και ουσιαστικά διενεργώντας μια </a:t>
            </a:r>
            <a:r>
              <a:rPr lang="el-GR" sz="1700" dirty="0" err="1">
                <a:solidFill>
                  <a:srgbClr val="7030A0"/>
                </a:solidFill>
              </a:rPr>
              <a:t>πολυθεματική</a:t>
            </a:r>
            <a:r>
              <a:rPr lang="el-GR" sz="1700" dirty="0">
                <a:solidFill>
                  <a:srgbClr val="7030A0"/>
                </a:solidFill>
              </a:rPr>
              <a:t> αξιολόγηση αντικτύπου. Η αξιολόγηση αφορά σε:</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1. Δράσεις επιχειρηματικότητας και καινοτομίας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2. Δράσεις κλιματικής αλλαγής, περιβάλλοντος, ασφάλειας μεταφορών και ενεργειακής αναβάθμισης</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3. Δράσεις κοινωνικών υποδομών (υγείας-πρόνοιας και παιδείας)-ΕΤΠΑ</a:t>
            </a: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Βασικά αξιολογικά ερωτήματα ανά κριτήριο: Συνάφεια, Προστιθέμενη αξία, Επιπτώσεις (Κοινά και Ειδικά αξιολογικά ερωτήματα).</a:t>
            </a:r>
          </a:p>
          <a:p>
            <a:pPr marL="0" indent="0" algn="just">
              <a:lnSpc>
                <a:spcPct val="170000"/>
              </a:lnSpc>
              <a:spcBef>
                <a:spcPts val="0"/>
              </a:spcBef>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Ημερομηνία έναρξης αξιολόγησης</a:t>
            </a:r>
            <a:r>
              <a:rPr lang="en-US" sz="1700" dirty="0">
                <a:solidFill>
                  <a:srgbClr val="7030A0"/>
                </a:solidFill>
              </a:rPr>
              <a:t>: </a:t>
            </a:r>
            <a:r>
              <a:rPr lang="el-GR" sz="1700" u="sng" dirty="0">
                <a:solidFill>
                  <a:srgbClr val="7030A0"/>
                </a:solidFill>
              </a:rPr>
              <a:t>24/04/2025</a:t>
            </a:r>
            <a:r>
              <a:rPr lang="el-GR" sz="1700" dirty="0">
                <a:solidFill>
                  <a:srgbClr val="7030A0"/>
                </a:solidFill>
              </a:rPr>
              <a:t>  -  Ημερομηνία ολοκλήρωσης αξιολόγησης</a:t>
            </a:r>
            <a:r>
              <a:rPr lang="en-US" sz="1700" dirty="0">
                <a:solidFill>
                  <a:srgbClr val="7030A0"/>
                </a:solidFill>
              </a:rPr>
              <a:t>: </a:t>
            </a:r>
            <a:r>
              <a:rPr lang="el-GR" sz="1700" u="sng" dirty="0">
                <a:solidFill>
                  <a:srgbClr val="7030A0"/>
                </a:solidFill>
              </a:rPr>
              <a:t>24/10/2025 </a:t>
            </a: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u="sng" dirty="0">
                <a:solidFill>
                  <a:srgbClr val="7030A0"/>
                </a:solidFill>
              </a:rPr>
              <a:t> </a:t>
            </a:r>
            <a:endParaRPr lang="el-GR" sz="1700" dirty="0">
              <a:solidFill>
                <a:srgbClr val="7030A0"/>
              </a:solidFill>
            </a:endParaRPr>
          </a:p>
          <a:p>
            <a:pPr marL="0" indent="0" algn="ctr">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a:p>
            <a:pPr marL="0" indent="0" algn="just">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l-GR" sz="1700" dirty="0">
                <a:solidFill>
                  <a:srgbClr val="7030A0"/>
                </a:solidFill>
              </a:rPr>
              <a:t> </a:t>
            </a:r>
            <a:br>
              <a:rPr lang="el-GR" sz="1700" dirty="0">
                <a:solidFill>
                  <a:srgbClr val="7030A0"/>
                </a:solidFill>
              </a:rPr>
            </a:br>
            <a:endParaRPr lang="el-GR" sz="1700" dirty="0">
              <a:solidFill>
                <a:srgbClr val="7030A0"/>
              </a:solidFill>
            </a:endParaRPr>
          </a:p>
          <a:p>
            <a:pPr marL="0" indent="0">
              <a:lnSpc>
                <a:spcPct val="170000"/>
              </a:lnSpc>
              <a:spcBef>
                <a:spcPts val="0"/>
              </a:spcBef>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l-GR" sz="1700" dirty="0">
              <a:solidFill>
                <a:srgbClr val="7030A0"/>
              </a:solidFill>
            </a:endParaRPr>
          </a:p>
        </p:txBody>
      </p:sp>
    </p:spTree>
    <p:extLst>
      <p:ext uri="{BB962C8B-B14F-4D97-AF65-F5344CB8AC3E}">
        <p14:creationId xmlns:p14="http://schemas.microsoft.com/office/powerpoint/2010/main" val="388277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51EA00-D9BE-751D-E7DE-A43D3D4E04B1}"/>
              </a:ext>
            </a:extLst>
          </p:cNvPr>
          <p:cNvSpPr txBox="1"/>
          <p:nvPr/>
        </p:nvSpPr>
        <p:spPr>
          <a:xfrm>
            <a:off x="838199" y="1342662"/>
            <a:ext cx="10759633" cy="4585871"/>
          </a:xfrm>
          <a:prstGeom prst="rect">
            <a:avLst/>
          </a:prstGeom>
          <a:noFill/>
        </p:spPr>
        <p:txBody>
          <a:bodyPr wrap="square">
            <a:spAutoFit/>
          </a:bodyPr>
          <a:lstStyle/>
          <a:p>
            <a:r>
              <a:rPr lang="el-GR" sz="1700" dirty="0">
                <a:solidFill>
                  <a:srgbClr val="7030A0"/>
                </a:solidFill>
                <a:latin typeface="Trebuchet MS" panose="020B0603020202020204" pitchFamily="34" charset="0"/>
              </a:rPr>
              <a:t>Το Σχέδιο Αξιολόγησης αξιοποιεί τα πορίσματα των Αξιολογήσεων υλοποίησης του Ε.Π. Μακεδονίας – Θράκης 2014-2020.</a:t>
            </a:r>
          </a:p>
          <a:p>
            <a:endParaRPr lang="el-GR" sz="1700" dirty="0">
              <a:solidFill>
                <a:srgbClr val="7030A0"/>
              </a:solidFill>
              <a:latin typeface="Trebuchet MS" panose="020B0603020202020204" pitchFamily="34" charset="0"/>
            </a:endParaRPr>
          </a:p>
          <a:p>
            <a:pPr>
              <a:spcAft>
                <a:spcPts val="600"/>
              </a:spcAft>
            </a:pPr>
            <a:r>
              <a:rPr lang="el-GR" sz="1700" dirty="0">
                <a:solidFill>
                  <a:srgbClr val="7030A0"/>
                </a:solidFill>
                <a:latin typeface="Trebuchet MS" panose="020B0603020202020204" pitchFamily="34" charset="0"/>
              </a:rPr>
              <a:t>Με βάση την εστίαση του Προγράμματος, το Σχέδιο Αξιολόγησης εστιάζει:</a:t>
            </a:r>
          </a:p>
          <a:p>
            <a:pPr>
              <a:spcAft>
                <a:spcPts val="600"/>
              </a:spcAft>
            </a:pPr>
            <a:r>
              <a:rPr lang="el-GR" sz="1700" dirty="0">
                <a:solidFill>
                  <a:srgbClr val="7030A0"/>
                </a:solidFill>
                <a:latin typeface="Trebuchet MS" panose="020B0603020202020204" pitchFamily="34" charset="0"/>
              </a:rPr>
              <a:t> στην αξιολόγηση της εφαρμογής, ιδιαίτερα για τις δράσεις που στην εκάστοτε συγκυρία παρουσιάζουν επαρκές σώμα εκροών και ενδεχομένως αντιμετωπίζουν ζήτημα εφαρμογής που ενδέχεται να επιβάλει διορθωτική διαχειριστική παρέμβαση ή πρόταση για νέα εξειδίκευση</a:t>
            </a:r>
          </a:p>
          <a:p>
            <a:pPr>
              <a:spcAft>
                <a:spcPts val="600"/>
              </a:spcAft>
            </a:pPr>
            <a:r>
              <a:rPr lang="el-GR" sz="1700" dirty="0">
                <a:solidFill>
                  <a:srgbClr val="7030A0"/>
                </a:solidFill>
                <a:latin typeface="Trebuchet MS" panose="020B0603020202020204" pitchFamily="34" charset="0"/>
              </a:rPr>
              <a:t> στην αξιολόγηση της αποτελεσματικότητας και αποδοτικότητας του συνόλου του Προγράμματος, σταδιακά καθώς υλοποιείται το Πρόγραμμα και υπάρχει </a:t>
            </a:r>
            <a:r>
              <a:rPr lang="el-GR" sz="1700" dirty="0" err="1">
                <a:solidFill>
                  <a:srgbClr val="7030A0"/>
                </a:solidFill>
                <a:latin typeface="Trebuchet MS" panose="020B0603020202020204" pitchFamily="34" charset="0"/>
              </a:rPr>
              <a:t>αξιολογητική</a:t>
            </a:r>
            <a:r>
              <a:rPr lang="el-GR" sz="1700" dirty="0">
                <a:solidFill>
                  <a:srgbClr val="7030A0"/>
                </a:solidFill>
                <a:latin typeface="Trebuchet MS" panose="020B0603020202020204" pitchFamily="34" charset="0"/>
              </a:rPr>
              <a:t> βάση για ενδεχόμενη αναθεώρηση του</a:t>
            </a:r>
          </a:p>
          <a:p>
            <a:pPr>
              <a:spcAft>
                <a:spcPts val="600"/>
              </a:spcAft>
            </a:pPr>
            <a:r>
              <a:rPr lang="el-GR" sz="1700" dirty="0">
                <a:solidFill>
                  <a:srgbClr val="7030A0"/>
                </a:solidFill>
                <a:latin typeface="Trebuchet MS" panose="020B0603020202020204" pitchFamily="34" charset="0"/>
              </a:rPr>
              <a:t> στις ειδικά ενδιαφέρουσες δράσεις για την ανάπτυξη των ανθρώπινων πόρων και την αντιμετώπιση των κοινωνικών προκλήσεων, σε </a:t>
            </a:r>
            <a:r>
              <a:rPr lang="el-GR" sz="1700" dirty="0" err="1">
                <a:solidFill>
                  <a:srgbClr val="7030A0"/>
                </a:solidFill>
                <a:latin typeface="Trebuchet MS" panose="020B0603020202020204" pitchFamily="34" charset="0"/>
              </a:rPr>
              <a:t>συνέργια</a:t>
            </a:r>
            <a:r>
              <a:rPr lang="el-GR" sz="1700" dirty="0">
                <a:solidFill>
                  <a:srgbClr val="7030A0"/>
                </a:solidFill>
                <a:latin typeface="Trebuchet MS" panose="020B0603020202020204" pitchFamily="34" charset="0"/>
              </a:rPr>
              <a:t> με το </a:t>
            </a:r>
            <a:r>
              <a:rPr lang="el-GR" sz="1700" dirty="0" err="1">
                <a:solidFill>
                  <a:srgbClr val="7030A0"/>
                </a:solidFill>
                <a:latin typeface="Trebuchet MS" panose="020B0603020202020204" pitchFamily="34" charset="0"/>
              </a:rPr>
              <a:t>Επικαιροποιημένο</a:t>
            </a:r>
            <a:r>
              <a:rPr lang="el-GR" sz="1700" dirty="0">
                <a:solidFill>
                  <a:srgbClr val="7030A0"/>
                </a:solidFill>
                <a:latin typeface="Trebuchet MS" panose="020B0603020202020204" pitchFamily="34" charset="0"/>
              </a:rPr>
              <a:t> Σχέδιο Αξιολόγησης του ΕΠ ΑΝΑΔΕΔΒΜ</a:t>
            </a:r>
          </a:p>
          <a:p>
            <a:r>
              <a:rPr lang="el-GR" sz="1700" dirty="0">
                <a:solidFill>
                  <a:srgbClr val="7030A0"/>
                </a:solidFill>
                <a:latin typeface="Trebuchet MS" panose="020B0603020202020204" pitchFamily="34" charset="0"/>
              </a:rPr>
              <a:t> στη θεματική Αξιολόγηση των επιπτώσεων από τα πιο κρίσιμα για την ανάπτυξη της Περιφέρειας θέματα / εργαλεία: Περιφερειακή RIS3, Ολοκληρωμένες Χωρικές Επενδύσεις και δράσεις του τομέα Περιβάλλοντος, Ενέργειας και Κλιματικής Αλλαγής. </a:t>
            </a:r>
            <a:br>
              <a:rPr lang="el-GR" sz="1600" dirty="0"/>
            </a:br>
            <a:r>
              <a:rPr lang="el-GR" sz="1700" dirty="0">
                <a:solidFill>
                  <a:srgbClr val="7030A0"/>
                </a:solidFill>
                <a:latin typeface="Trebuchet MS" panose="020B0603020202020204" pitchFamily="34" charset="0"/>
              </a:rPr>
              <a:t> </a:t>
            </a:r>
            <a:br>
              <a:rPr lang="el-GR" sz="1700" dirty="0">
                <a:solidFill>
                  <a:srgbClr val="7030A0"/>
                </a:solidFill>
                <a:latin typeface="Trebuchet MS" panose="020B0603020202020204" pitchFamily="34" charset="0"/>
              </a:rPr>
            </a:br>
            <a:r>
              <a:rPr lang="el-GR" sz="1700" dirty="0">
                <a:solidFill>
                  <a:srgbClr val="7030A0"/>
                </a:solidFill>
                <a:latin typeface="Trebuchet MS" panose="020B0603020202020204" pitchFamily="34" charset="0"/>
              </a:rPr>
              <a:t>Το Σχέδιο Αξιολόγησης περιλαμβάνει συνολικά 9 Αξιολογήσεις. Ειδικότερα:</a:t>
            </a:r>
          </a:p>
        </p:txBody>
      </p:sp>
      <p:sp>
        <p:nvSpPr>
          <p:cNvPr id="12" name="Τίτλος 1">
            <a:extLst>
              <a:ext uri="{FF2B5EF4-FFF2-40B4-BE49-F238E27FC236}">
                <a16:creationId xmlns:a16="http://schemas.microsoft.com/office/drawing/2014/main" id="{786A633A-F4D4-28EB-FFC0-13E732F23DD3}"/>
              </a:ext>
            </a:extLst>
          </p:cNvPr>
          <p:cNvSpPr txBox="1">
            <a:spLocks/>
          </p:cNvSpPr>
          <p:nvPr/>
        </p:nvSpPr>
        <p:spPr>
          <a:xfrm>
            <a:off x="990600" y="2050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9BEDE"/>
                </a:solidFill>
                <a:latin typeface="Trebuchet MS" panose="020B0603020202020204" pitchFamily="34" charset="0"/>
                <a:ea typeface="+mj-ea"/>
                <a:cs typeface="+mj-cs"/>
              </a:defRPr>
            </a:lvl1pPr>
          </a:lstStyle>
          <a:p>
            <a:pPr algn="ctr"/>
            <a:r>
              <a:rPr lang="el-GR" sz="2600" dirty="0"/>
              <a:t>Αξιολογήσεις </a:t>
            </a:r>
            <a:r>
              <a:rPr lang="el-GR" sz="2600" dirty="0" err="1"/>
              <a:t>Ε.Π.«Ανατολική</a:t>
            </a:r>
            <a:r>
              <a:rPr lang="el-GR" sz="2600" dirty="0"/>
              <a:t> Μακεδονία και Θράκη» 2021 – 2027</a:t>
            </a:r>
          </a:p>
        </p:txBody>
      </p:sp>
    </p:spTree>
    <p:extLst>
      <p:ext uri="{BB962C8B-B14F-4D97-AF65-F5344CB8AC3E}">
        <p14:creationId xmlns:p14="http://schemas.microsoft.com/office/powerpoint/2010/main" val="35873020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70730</TotalTime>
  <Words>1920</Words>
  <Application>Microsoft Office PowerPoint</Application>
  <PresentationFormat>Ευρεία οθόνη</PresentationFormat>
  <Paragraphs>167</Paragraphs>
  <Slides>18</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18</vt:i4>
      </vt:variant>
    </vt:vector>
  </HeadingPairs>
  <TitlesOfParts>
    <vt:vector size="26" baseType="lpstr">
      <vt:lpstr>Arial</vt:lpstr>
      <vt:lpstr>Calibri</vt:lpstr>
      <vt:lpstr>Trebuchet MS</vt:lpstr>
      <vt:lpstr>Verdana</vt:lpstr>
      <vt:lpstr>Wingdings</vt:lpstr>
      <vt:lpstr>Θέμα του Office</vt:lpstr>
      <vt:lpstr>Προσαρμοσμένη σχεδίαση</vt:lpstr>
      <vt:lpstr>1_Προσαρμοσμένη σχεδίαση</vt:lpstr>
      <vt:lpstr> Ενημέρωση για θέματα Αξιολόγησης του Προγράμματος</vt:lpstr>
      <vt:lpstr>Αξιολογήσεις 2014 – 2020</vt:lpstr>
      <vt:lpstr>Αξιολογήσεις 2014 – 2020</vt:lpstr>
      <vt:lpstr>Αξιολογήσεις 2014 – 2020</vt:lpstr>
      <vt:lpstr>Αξιολογήσεις 2014 – 2020</vt:lpstr>
      <vt:lpstr>Αξιολογήσεις 2014 – 2020</vt:lpstr>
      <vt:lpstr>Αξιολογήσεις Ε.Π.«Ανατολική Μακεδονία και Θράκη» 2014 – 2020</vt:lpstr>
      <vt:lpstr>Αξιολογήσεις Ε.Π.«Ανατολική Μακεδονία και Θράκη» 2014 – 2020</vt:lpstr>
      <vt:lpstr>Παρουσίαση του PowerPoint</vt:lpstr>
      <vt:lpstr>Αξιολογήσεις Ε.Π.«Ανατολική Μακεδονία και Θράκη» 2021 – 2027</vt:lpstr>
      <vt:lpstr>Αξιολογήσεις Ε.Π.«Ανατολική Μακεδονία και Θράκη» 2021 – 2027</vt:lpstr>
      <vt:lpstr>Αξιολογήσεις Ε.Π.«Ανατολική Μακεδονία και Θράκη» 2021 – 2027</vt:lpstr>
      <vt:lpstr>Αξιολογήσεις Ε.Π.«Ανατολική Μακεδονία και Θράκη» 2021 – 2027</vt:lpstr>
      <vt:lpstr>Αξιολογήσεις Ε.Π.«Ανατολική Μακεδονία και Θράκη» 2021 – 2027</vt:lpstr>
      <vt:lpstr>Αξιολογήσεις Ε.Π.«Ανατολική Μακεδονία και Θράκη» 2021 – 2027</vt:lpstr>
      <vt:lpstr>Αξιολογήσεις Ε.Π.«Ανατολική Μακεδονία και Θράκη» 2021 – 2027</vt:lpstr>
      <vt:lpstr>Παρουσίαση του PowerPoint</vt:lpstr>
      <vt:lpstr>… 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ΚΕΣΑΝΛΗΣ ΙΩΑΝΝΗΣ</cp:lastModifiedBy>
  <cp:revision>124</cp:revision>
  <cp:lastPrinted>2022-11-24T12:35:02Z</cp:lastPrinted>
  <dcterms:created xsi:type="dcterms:W3CDTF">2022-06-03T15:25:51Z</dcterms:created>
  <dcterms:modified xsi:type="dcterms:W3CDTF">2025-05-19T10:01:39Z</dcterms:modified>
</cp:coreProperties>
</file>