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</p:sldMasterIdLst>
  <p:sldIdLst>
    <p:sldId id="256" r:id="rId4"/>
    <p:sldId id="260" r:id="rId5"/>
    <p:sldId id="262" r:id="rId6"/>
    <p:sldId id="309" r:id="rId7"/>
    <p:sldId id="261" r:id="rId8"/>
    <p:sldId id="259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3F2"/>
    <a:srgbClr val="0D4F8C"/>
    <a:srgbClr val="19B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D0C6C0E5-DD5B-BA78-40FF-F7582005C7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" y="0"/>
            <a:ext cx="12189461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EF3DD6A-C41C-BF98-3C60-D70477042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320" y="1395008"/>
            <a:ext cx="9357360" cy="146367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E1F1562-A7AD-1FD8-C13E-7FFFD730A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320" y="3036773"/>
            <a:ext cx="6928658" cy="80370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19BEDE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AEF9C73-72CF-FBDA-2FD3-B2372849E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16/5/2025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887C82-0744-840D-E8FC-98DB4A29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BAB3BAB-2282-65B1-B77C-BBF5A897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102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DC8F0F-BA7E-7CB9-3A54-6BEA4797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0B75243-BBCD-43CE-822F-C6F6983528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BB4CB97-2DE6-EC80-87E7-BD3E198C2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733E93E-16E7-C099-DED5-97837B9E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16/5/2025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F45B22E-AFD4-EB40-0F5A-7DDF7541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B6FC40F-9A36-69D8-5960-73B06ADCD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32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55BD0E-ACB0-F32F-2E40-61B53F91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9647C48-58F9-1D41-3599-64F8768DB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EB6C4A-BE76-9C2C-CF1D-3B213480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16/5/2025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102D70D-9B4B-0C37-CBA9-2DE87802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202EDDF-5764-A8EC-CADA-CCA704B9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522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77DC1C3-C346-6B0A-080D-73E65C565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DBF89DD-2E67-7AAC-5247-4A9E9D00A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C0E958-0C65-C4CA-3376-45E28275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16/5/2025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64282EE-F41D-7F6B-2076-C658F59BD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64A46E9-1CC2-A7D2-B18C-69D2B3FB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199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52D1B5-BA53-6481-474E-2EE7A6D1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AEA9-71C6-468C-BEB2-7FB1CAECB70F}" type="datetimeFigureOut">
              <a:rPr lang="el-GR" smtClean="0"/>
              <a:t>16/5/2025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707AFC-FF13-3D18-A576-6BFF1AD4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A11A37-CB44-6D2D-E490-97C6255F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Θέση τίτλου 1">
            <a:extLst>
              <a:ext uri="{FF2B5EF4-FFF2-40B4-BE49-F238E27FC236}">
                <a16:creationId xmlns:a16="http://schemas.microsoft.com/office/drawing/2014/main" id="{7E16175E-F3D0-4B46-2EE5-9C896A10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8876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35145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74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C51F3F-A005-3BA9-10E2-3A482100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B6E654C-8964-0AF7-34FF-BD50C2CF2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16/5/2025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DA513F4-377C-8213-406E-E05FDA99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66D9FAF-D353-4D75-6242-880A95AC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38F1B451-D1F7-FA4D-007E-083E8C9E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149384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E5B180-03A5-54B2-FF10-D88D62CB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8BD2AB-2786-DEEA-66E7-D27B1A80A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7A3B8E-6754-BC80-511E-63AA5605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16/5/2025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22244D-72CD-2979-F484-80148645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DE94E2-BE2B-0F7F-9628-25ECE7C8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181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C31601-5B7E-E389-2AE1-ABDA92D4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86131FF-6BD8-B2C6-28DD-930B5881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726B1E2-C7FB-27B2-717D-5D4208E3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16/5/2025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B663768-C5D9-E0C5-8700-0D441B62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157E914-FAC1-1C33-3BE9-CA363AF2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083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ED5962-0662-A4B9-DA37-982F3BC19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EBBE3A-CF74-1428-8034-9927074D2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6B8698B-2578-4AE5-A22A-F33DC80AA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C2523CD-C411-DF42-96BE-5013E8427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16/5/2025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00A34AE-467F-C56F-F5D0-88345088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902BEBD-379D-CE1B-D170-5AB319AD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96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D81447-91D5-E3FA-4665-322C6E37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7BB54E7-9723-FC84-5E40-FD9C5B5EA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FC01F0D-5FB6-E559-65AD-E935293C1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A9E3192-004C-C164-D50A-320CAC785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B456367-AB5B-6B8B-AE42-39EAD7C3D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0E4C15F-4F64-8D60-AEC3-0EE18BA8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16/5/2025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BDE0303-FC11-56B8-3B92-8680921B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3985EC7-CF44-F42B-603E-2ED0A469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3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12C978-79DA-B2DF-BA1E-F79B7076B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FC4F3B5-BCDD-E310-F14E-9B644255D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16/5/2025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0D03EE5-8F19-1B71-D626-2B7DE5A4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E86306C-C37E-5F48-0ECB-7BD8E9D2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202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323DC95-1F9B-1304-D7CB-2DFB6981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16/5/2025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FEEAAAA-C5B4-8079-5026-3F96E46F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438664D-825B-70E2-B424-B0E48334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154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2D9265-3AED-E571-B24E-474E4433C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6D340B-9A85-D1A4-B2A3-B979FECF7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6F1AF9A-BCBF-4FEE-E23D-9E8716917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E209292-DA13-E712-0F08-993783B9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16/5/2025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CA5D16D-8992-6C3A-7D88-AB6205BCA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CFBF6E2-149E-8E53-CE23-E07A765A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860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2396CA78-E66D-AA14-B2F5-C8BA18BBFBF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51C3A3A-2600-909B-C7FA-BAFEDE7B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1C4AA6C-A549-9668-BC95-EFB991848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052320E-A551-2E40-8D7A-9CCB3B42C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2B16-8557-4743-8EE6-3DDFEC79069C}" type="datetimeFigureOut">
              <a:rPr lang="el-GR" smtClean="0"/>
              <a:t>16/5/2025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95BD96A-21E8-290D-D80B-E4C72C952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A3E2E86-9DD1-AA85-BEF6-A05BBC05D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E42F6D-7844-7901-57CB-F4DBF8157B1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813267"/>
            <a:ext cx="1346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0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9BED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2EFEEE7-16A3-129E-A980-495951F3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8876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B554EC-C5F1-0DD1-BF83-B5ECC0159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8AEA9-71C6-468C-BEB2-7FB1CAECB70F}" type="datetimeFigureOut">
              <a:rPr lang="el-GR" smtClean="0"/>
              <a:t>16/5/2025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269398-EA6B-43F4-1772-65E972F5A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DBA4EF-1999-F613-70F6-2AD4EF7FF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12C8551-E8FB-E016-1D25-DEF4029D58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813267"/>
            <a:ext cx="1346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9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9BED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5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A2F15A-455E-E61D-541D-C3483ADD1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320" y="1510537"/>
            <a:ext cx="9357360" cy="114639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</a:t>
            </a:r>
            <a:r>
              <a:rPr lang="el-G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η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Επιτροπή Παρακολούθησης</a:t>
            </a:r>
            <a:b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F4C35F4-0304-55DE-B493-0D5FA8737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1671" y="2656936"/>
            <a:ext cx="6928658" cy="803707"/>
          </a:xfrm>
        </p:spPr>
        <p:txBody>
          <a:bodyPr>
            <a:norm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ΠΕΡΙΦΕΡΕΙΑΚΟ ΠΡΟΓΡΑΜΜΑ ΑΜΘ 2021-2027</a:t>
            </a:r>
          </a:p>
          <a:p>
            <a:pPr algn="ctr"/>
            <a:r>
              <a:rPr lang="el-GR" sz="2000" dirty="0">
                <a:solidFill>
                  <a:schemeClr val="bg1"/>
                </a:solidFill>
                <a:latin typeface="Book Antiqua" panose="02040602050305030304" pitchFamily="18" charset="0"/>
              </a:rPr>
              <a:t>20.05.2025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7EAC4B5-125F-0D45-AE34-EE50A66315AC}"/>
              </a:ext>
            </a:extLst>
          </p:cNvPr>
          <p:cNvSpPr txBox="1">
            <a:spLocks/>
          </p:cNvSpPr>
          <p:nvPr/>
        </p:nvSpPr>
        <p:spPr>
          <a:xfrm>
            <a:off x="8518507" y="4401171"/>
            <a:ext cx="3456093" cy="856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19BEDE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D4F8C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D4F8C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D4F8C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D4F8C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  <a:defRPr/>
            </a:pPr>
            <a:endParaRPr lang="el-GR" sz="1800" dirty="0">
              <a:solidFill>
                <a:schemeClr val="tx1"/>
              </a:solidFill>
            </a:endParaRPr>
          </a:p>
          <a:p>
            <a:pPr>
              <a:buFont typeface="Arial"/>
              <a:buNone/>
              <a:defRPr/>
            </a:pPr>
            <a:endParaRPr lang="el-GR" sz="1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r">
              <a:buFont typeface="Arial"/>
              <a:buNone/>
              <a:defRPr/>
            </a:pPr>
            <a:r>
              <a:rPr lang="el-GR" sz="6400" b="1" dirty="0">
                <a:solidFill>
                  <a:schemeClr val="bg1"/>
                </a:solidFill>
                <a:latin typeface="Book Antiqua" panose="02040602050305030304" pitchFamily="18" charset="0"/>
              </a:rPr>
              <a:t>Εμμανουέλα </a:t>
            </a:r>
            <a:r>
              <a:rPr lang="el-GR" sz="64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Κουρούση</a:t>
            </a:r>
            <a:endParaRPr lang="el-GR" sz="6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r">
              <a:buFont typeface="Arial"/>
              <a:buNone/>
              <a:defRPr/>
            </a:pPr>
            <a:r>
              <a:rPr lang="el-GR" sz="6400" b="1" dirty="0">
                <a:solidFill>
                  <a:schemeClr val="bg1"/>
                </a:solidFill>
                <a:latin typeface="Book Antiqua" panose="02040602050305030304" pitchFamily="18" charset="0"/>
              </a:rPr>
              <a:t>ΕΥΣΕΚΤ, Στέλεχος Μονάδας Β΄</a:t>
            </a:r>
          </a:p>
          <a:p>
            <a:pPr>
              <a:buFont typeface="Arial"/>
              <a:buNone/>
              <a:defRPr/>
            </a:pPr>
            <a:endParaRPr lang="en-US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0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id="{EE36973A-1F69-5B03-845E-264176489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92" y="149465"/>
            <a:ext cx="11792310" cy="1019984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Κοινωνικές Δομές</a:t>
            </a:r>
            <a:br>
              <a:rPr lang="el-GR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l-GR" sz="1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(ένταξη μέχρι 31/1/2025)</a:t>
            </a:r>
            <a:endParaRPr lang="el-GR" sz="1800" dirty="0">
              <a:solidFill>
                <a:srgbClr val="92D050"/>
              </a:solidFill>
            </a:endParaRP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326F5786-9A44-2E0F-BA93-5B495E3ED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478256"/>
              </p:ext>
            </p:extLst>
          </p:nvPr>
        </p:nvGraphicFramePr>
        <p:xfrm>
          <a:off x="351571" y="1462747"/>
          <a:ext cx="7116792" cy="3853401"/>
        </p:xfrm>
        <a:graphic>
          <a:graphicData uri="http://schemas.openxmlformats.org/drawingml/2006/table">
            <a:tbl>
              <a:tblPr>
                <a:solidFill>
                  <a:srgbClr val="DBF3F2"/>
                </a:solidFill>
                <a:tableStyleId>{5C22544A-7EE6-4342-B048-85BDC9FD1C3A}</a:tableStyleId>
              </a:tblPr>
              <a:tblGrid>
                <a:gridCol w="6239010">
                  <a:extLst>
                    <a:ext uri="{9D8B030D-6E8A-4147-A177-3AD203B41FA5}">
                      <a16:colId xmlns:a16="http://schemas.microsoft.com/office/drawing/2014/main" val="3320387631"/>
                    </a:ext>
                  </a:extLst>
                </a:gridCol>
                <a:gridCol w="877782">
                  <a:extLst>
                    <a:ext uri="{9D8B030D-6E8A-4147-A177-3AD203B41FA5}">
                      <a16:colId xmlns:a16="http://schemas.microsoft.com/office/drawing/2014/main" val="153331007"/>
                    </a:ext>
                  </a:extLst>
                </a:gridCol>
              </a:tblGrid>
              <a:tr h="321456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Κεντρικές Δομές Κέντρων Κοινότητας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2000" b="0" i="0" u="none" strike="noStrike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DBF3F2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44193650"/>
                  </a:ext>
                </a:extLst>
              </a:tr>
              <a:tr h="321456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800" b="0" i="0" u="none" strike="noStrike">
                          <a:solidFill>
                            <a:srgbClr val="00B0F0"/>
                          </a:solidFill>
                          <a:effectLst/>
                          <a:latin typeface="Book Antiqua" panose="02040602050305030304" pitchFamily="18" charset="0"/>
                        </a:rPr>
                        <a:t>     Παραρτήματα Ρομά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0" i="0" u="none" strike="noStrike">
                          <a:solidFill>
                            <a:srgbClr val="00B0F0"/>
                          </a:solidFill>
                          <a:effectLst/>
                          <a:latin typeface="Book Antiqua" panose="02040602050305030304" pitchFamily="18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DBF3F2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92545110"/>
                  </a:ext>
                </a:extLst>
              </a:tr>
              <a:tr h="321456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800" b="0" i="0" u="none" strike="noStrike">
                          <a:solidFill>
                            <a:srgbClr val="00B0F0"/>
                          </a:solidFill>
                          <a:effectLst/>
                          <a:latin typeface="Book Antiqua" panose="02040602050305030304" pitchFamily="18" charset="0"/>
                        </a:rPr>
                        <a:t>     Κέντρα Ένταξης Μεταναστών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0" i="0" u="none" strike="noStrike">
                          <a:solidFill>
                            <a:srgbClr val="00B0F0"/>
                          </a:solidFill>
                          <a:effectLst/>
                          <a:latin typeface="Book Antiqua" panose="0204060205030503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73747689"/>
                  </a:ext>
                </a:extLst>
              </a:tr>
              <a:tr h="321456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800" b="0" i="0" u="none" strike="noStrike">
                          <a:solidFill>
                            <a:srgbClr val="00B0F0"/>
                          </a:solidFill>
                          <a:effectLst/>
                          <a:latin typeface="Book Antiqua" panose="02040602050305030304" pitchFamily="18" charset="0"/>
                        </a:rPr>
                        <a:t>     Κινητές Μονάδες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0" i="0" u="none" strike="noStrike">
                          <a:solidFill>
                            <a:srgbClr val="00B0F0"/>
                          </a:solidFill>
                          <a:effectLst/>
                          <a:latin typeface="Book Antiqua" panose="0204060205030503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60128031"/>
                  </a:ext>
                </a:extLst>
              </a:tr>
              <a:tr h="321456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2000" b="0" i="0" u="none" strike="noStrike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Δομές Παροχής Βασικών Αγαθών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2000" b="0" i="0" u="none" strike="noStrike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447408"/>
                  </a:ext>
                </a:extLst>
              </a:tr>
              <a:tr h="321456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2000" b="0" i="0" u="none" strike="noStrike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Κέντρα Διημέρευσης - Ημερήσιας Φροντίδας (ΚΔΗΦ)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2000" b="0" i="0" u="none" strike="noStrike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73565748"/>
                  </a:ext>
                </a:extLst>
              </a:tr>
              <a:tr h="460926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2000" b="0" i="0" u="none" strike="noStrike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Κέντρα Ημερήσιας Φροντίδας Ηλικιωμένων (ΚΗΦΗ)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2000" b="0" i="0" u="none" strike="noStrike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72140139"/>
                  </a:ext>
                </a:extLst>
              </a:tr>
              <a:tr h="449929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2000" b="0" i="0" u="none" strike="noStrike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Στέγες Υποστηριζόμενης Διαβίωσης (ΣΥΔ)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2000" b="0" i="0" u="none" strike="noStrike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06702112"/>
                  </a:ext>
                </a:extLst>
              </a:tr>
              <a:tr h="339468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2000" b="0" i="0" u="none" strike="noStrike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Δομές Γυναικών (Σ.Κ. &amp; Ξενώνες)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2000" b="0" i="0" u="none" strike="noStrike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62816237"/>
                  </a:ext>
                </a:extLst>
              </a:tr>
              <a:tr h="352886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2000" b="0" i="0" u="none" strike="noStrike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Δομές Αστέγων (Κέντρα Ημέρας και Ξενώνες)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2000" b="0" i="0" u="none" strike="noStrike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04668168"/>
                  </a:ext>
                </a:extLst>
              </a:tr>
              <a:tr h="321456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2000" b="1" i="0" u="none" strike="noStrike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Σύνολο: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822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534369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FE31E2E-7FB8-5222-210A-5F95E923012E}"/>
              </a:ext>
            </a:extLst>
          </p:cNvPr>
          <p:cNvSpPr txBox="1"/>
          <p:nvPr/>
        </p:nvSpPr>
        <p:spPr>
          <a:xfrm>
            <a:off x="7884543" y="1790108"/>
            <a:ext cx="3752491" cy="25545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glow rad="228600">
              <a:schemeClr val="accent6">
                <a:lumMod val="20000"/>
                <a:lumOff val="80000"/>
                <a:alpha val="40000"/>
              </a:schemeClr>
            </a:glow>
            <a:innerShdw blurRad="63500" dist="50800" dir="2700000">
              <a:srgbClr val="92D050">
                <a:alpha val="50000"/>
              </a:srgbClr>
            </a:innerShdw>
          </a:effectLst>
        </p:spPr>
        <p:txBody>
          <a:bodyPr wrap="square">
            <a:spAutoFit/>
          </a:bodyPr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Ωφελούμενα άτομα (2024)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l-GR" altLang="el-GR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2000" b="1" dirty="0">
                <a:latin typeface="Book Antiqua" panose="02040602050305030304" pitchFamily="18" charset="0"/>
              </a:rPr>
              <a:t> </a:t>
            </a:r>
            <a:r>
              <a:rPr lang="el-GR" altLang="el-GR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Πάνω από 620.000 </a:t>
            </a:r>
            <a:r>
              <a:rPr lang="el-GR" altLang="el-GR" sz="2000" dirty="0">
                <a:solidFill>
                  <a:srgbClr val="0070C0"/>
                </a:solidFill>
                <a:latin typeface="Book Antiqua" panose="02040602050305030304" pitchFamily="18" charset="0"/>
              </a:rPr>
              <a:t>(εκ των οποίων 110.000 </a:t>
            </a:r>
            <a:r>
              <a:rPr lang="el-GR" altLang="el-GR" sz="2000" i="1" dirty="0">
                <a:solidFill>
                  <a:srgbClr val="0070C0"/>
                </a:solidFill>
                <a:latin typeface="Book Antiqua" panose="02040602050305030304" pitchFamily="18" charset="0"/>
              </a:rPr>
              <a:t>νέες εγγραφές)</a:t>
            </a:r>
            <a:endParaRPr lang="el-GR" altLang="el-GR" sz="2000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 Πάνω από 18.000 κοινωνικές έρευνες </a:t>
            </a:r>
            <a:r>
              <a:rPr lang="el-GR" altLang="el-GR" sz="2000" dirty="0">
                <a:solidFill>
                  <a:srgbClr val="0070C0"/>
                </a:solidFill>
                <a:latin typeface="Book Antiqua" panose="02040602050305030304" pitchFamily="18" charset="0"/>
              </a:rPr>
              <a:t>(συμπεριλαμβανομένων </a:t>
            </a:r>
            <a:r>
              <a:rPr lang="el-GR" altLang="el-GR" sz="2000" i="1" dirty="0">
                <a:solidFill>
                  <a:srgbClr val="0070C0"/>
                </a:solidFill>
                <a:latin typeface="Book Antiqua" panose="02040602050305030304" pitchFamily="18" charset="0"/>
              </a:rPr>
              <a:t>εισαγγελικών παραγγελιών)</a:t>
            </a:r>
            <a:endParaRPr lang="el-GR" altLang="el-GR" sz="2000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9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08428A-7BAB-DB0C-9CF0-A68A9E6D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166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Ενεργοποίηση νέων οριζόντιων δράσεων </a:t>
            </a:r>
            <a:br>
              <a:rPr lang="el-G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l-G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στα Περιφερειακά Προγράμματα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EC18F7-AECD-0101-54CE-5EFDA5A3F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81" y="1578634"/>
            <a:ext cx="11775057" cy="4412635"/>
          </a:xfrm>
        </p:spPr>
        <p:txBody>
          <a:bodyPr>
            <a:normAutofit/>
          </a:bodyPr>
          <a:lstStyle/>
          <a:p>
            <a:r>
              <a:rPr lang="el-GR" sz="2000" b="1" dirty="0">
                <a:latin typeface="Book Antiqua" panose="02040602050305030304" pitchFamily="18" charset="0"/>
              </a:rPr>
              <a:t>Ε.Σ. 4.1: Κοινωνική Επιχειρηματικότητα (ΚΑΛΟ) </a:t>
            </a:r>
            <a:endParaRPr lang="en-US" sz="2000" b="1" dirty="0">
              <a:latin typeface="Book Antiqua" panose="02040602050305030304" pitchFamily="18" charset="0"/>
            </a:endParaRPr>
          </a:p>
          <a:p>
            <a:r>
              <a:rPr lang="el-GR" sz="2000" b="1" dirty="0">
                <a:latin typeface="Book Antiqua" panose="02040602050305030304" pitchFamily="18" charset="0"/>
              </a:rPr>
              <a:t>Ε.Σ. 4.12:  Ολοκληρωμένα Σχέδια Τοπικών Δράσεων για την αντιμετώπιση της Παιδικής Φτώχειας (</a:t>
            </a:r>
            <a:r>
              <a:rPr lang="en-US" sz="2000" b="1" dirty="0">
                <a:latin typeface="Book Antiqua" panose="02040602050305030304" pitchFamily="18" charset="0"/>
              </a:rPr>
              <a:t>CG)</a:t>
            </a:r>
            <a:endParaRPr lang="el-GR" sz="2000" b="1" dirty="0">
              <a:latin typeface="Book Antiqua" panose="02040602050305030304" pitchFamily="18" charset="0"/>
            </a:endParaRPr>
          </a:p>
          <a:p>
            <a:r>
              <a:rPr lang="el-GR" sz="2000" b="1" dirty="0">
                <a:latin typeface="Book Antiqua" panose="02040602050305030304" pitchFamily="18" charset="0"/>
              </a:rPr>
              <a:t>Ε.Σ. 4.10: Ανάπτυξη παρεμβάσεων ενίσχυσης νηπίων (2-4 ετών), παιδιών (4-12 ετών) και γονέων Ρομά σε βιωματικά εργαστήρια και παιδικές κατασκηνώσεις (</a:t>
            </a:r>
            <a:r>
              <a:rPr lang="en-US" sz="2000" b="1" dirty="0">
                <a:latin typeface="Book Antiqua" panose="02040602050305030304" pitchFamily="18" charset="0"/>
              </a:rPr>
              <a:t>CG)</a:t>
            </a:r>
            <a:endParaRPr lang="el-GR" sz="2000" b="1" dirty="0">
              <a:latin typeface="Book Antiqua" panose="02040602050305030304" pitchFamily="18" charset="0"/>
            </a:endParaRPr>
          </a:p>
          <a:p>
            <a:r>
              <a:rPr lang="el-GR" sz="2000" b="1" dirty="0">
                <a:latin typeface="Book Antiqua" panose="02040602050305030304" pitchFamily="18" charset="0"/>
              </a:rPr>
              <a:t>Ε.Σ. 4.10:</a:t>
            </a:r>
            <a:r>
              <a:rPr lang="en-US" sz="2000" b="1" dirty="0">
                <a:latin typeface="Book Antiqua" panose="02040602050305030304" pitchFamily="18" charset="0"/>
              </a:rPr>
              <a:t> </a:t>
            </a:r>
            <a:r>
              <a:rPr lang="el-GR" sz="2000" b="1" dirty="0">
                <a:latin typeface="Book Antiqua" panose="02040602050305030304" pitchFamily="18" charset="0"/>
              </a:rPr>
              <a:t>Κοινωνική Ένταξη των </a:t>
            </a:r>
            <a:r>
              <a:rPr lang="el-GR" sz="2000" b="1" dirty="0" err="1">
                <a:latin typeface="Book Antiqua" panose="02040602050305030304" pitchFamily="18" charset="0"/>
              </a:rPr>
              <a:t>Ρομά</a:t>
            </a:r>
            <a:r>
              <a:rPr lang="el-GR" sz="2000" b="1" dirty="0">
                <a:latin typeface="Book Antiqua" panose="02040602050305030304" pitchFamily="18" charset="0"/>
              </a:rPr>
              <a:t>:  </a:t>
            </a:r>
            <a:endParaRPr lang="en-US" sz="2000" b="1" dirty="0">
              <a:latin typeface="Book Antiqua" panose="02040602050305030304" pitchFamily="18" charset="0"/>
            </a:endParaRPr>
          </a:p>
          <a:p>
            <a:pPr lvl="1"/>
            <a:r>
              <a:rPr lang="el-GR" sz="1600" b="1" dirty="0">
                <a:solidFill>
                  <a:srgbClr val="00B0F0"/>
                </a:solidFill>
                <a:latin typeface="Book Antiqua" panose="02040602050305030304" pitchFamily="18" charset="0"/>
              </a:rPr>
              <a:t>Ομάδες Βελτίωσης Συνθηκών Διαβίωσης</a:t>
            </a:r>
          </a:p>
          <a:p>
            <a:pPr lvl="1"/>
            <a:r>
              <a:rPr lang="el-GR" sz="1600" b="1" dirty="0">
                <a:solidFill>
                  <a:srgbClr val="00B0F0"/>
                </a:solidFill>
                <a:latin typeface="Book Antiqua" panose="02040602050305030304" pitchFamily="18" charset="0"/>
              </a:rPr>
              <a:t>Ομάδες Διαχείρισης Χώρων Μετεγκατάστασης</a:t>
            </a:r>
          </a:p>
          <a:p>
            <a:pPr algn="just">
              <a:lnSpc>
                <a:spcPct val="100000"/>
              </a:lnSpc>
            </a:pPr>
            <a:r>
              <a:rPr lang="el-GR" sz="2000" b="1" dirty="0">
                <a:latin typeface="Book Antiqua" panose="02040602050305030304" pitchFamily="18" charset="0"/>
              </a:rPr>
              <a:t>Ε.Σ. 4.11: Νέες ΤΟΜΥ </a:t>
            </a:r>
          </a:p>
          <a:p>
            <a:pPr algn="just">
              <a:lnSpc>
                <a:spcPct val="100000"/>
              </a:lnSpc>
            </a:pPr>
            <a:r>
              <a:rPr lang="el-GR" sz="2000" b="1" dirty="0">
                <a:latin typeface="Book Antiqua" panose="02040602050305030304" pitchFamily="18" charset="0"/>
              </a:rPr>
              <a:t>Ε.Σ. 4.9: Διαπολιτισμικοί Μεσολαβητές Υγείας </a:t>
            </a:r>
          </a:p>
          <a:p>
            <a:pPr marL="514350" indent="-514350" algn="just">
              <a:buFont typeface="+mj-lt"/>
              <a:buAutoNum type="arabicPeriod"/>
            </a:pPr>
            <a:endParaRPr lang="el-GR" sz="2000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270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CCBB7-985F-C716-6F0C-C9D2B3069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F33500-45B4-10F0-49B4-3A9538B97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396815"/>
            <a:ext cx="11521440" cy="33643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1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Ενδεικτικές Δράσεις του Τομεακού ΑΔΚΣ</a:t>
            </a:r>
            <a:br>
              <a:rPr lang="en-US" sz="2000" b="1" dirty="0"/>
            </a:br>
            <a:endParaRPr lang="el-GR" sz="2000" b="1" dirty="0">
              <a:solidFill>
                <a:srgbClr val="00B05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4E3390-BAD6-5D76-76F2-B8F496637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81" y="733246"/>
            <a:ext cx="11757804" cy="5072331"/>
          </a:xfrm>
        </p:spPr>
        <p:txBody>
          <a:bodyPr>
            <a:normAutofit fontScale="92500" lnSpcReduction="20000"/>
          </a:bodyPr>
          <a:lstStyle/>
          <a:p>
            <a:pPr marL="227252" indent="-227252" algn="just" defTabSz="909005">
              <a:lnSpc>
                <a:spcPct val="120000"/>
              </a:lnSpc>
              <a:spcBef>
                <a:spcPts val="994"/>
              </a:spcBef>
              <a:buFont typeface="Wingdings" panose="05000000000000000000" pitchFamily="2" charset="2"/>
              <a:buChar char="Ø"/>
              <a:defRPr/>
            </a:pPr>
            <a:r>
              <a:rPr lang="el-GR" sz="1600" dirty="0">
                <a:latin typeface="Book Antiqua" panose="02040602050305030304" pitchFamily="18" charset="0"/>
              </a:rPr>
              <a:t>Παρατηρητήριο Ισότητας των Φύλων</a:t>
            </a:r>
          </a:p>
          <a:p>
            <a:pPr marL="227252" indent="-227252" algn="just" defTabSz="909005">
              <a:lnSpc>
                <a:spcPct val="120000"/>
              </a:lnSpc>
              <a:spcBef>
                <a:spcPts val="994"/>
              </a:spcBef>
              <a:buFont typeface="Wingdings" panose="05000000000000000000" pitchFamily="2" charset="2"/>
              <a:buChar char="Ø"/>
              <a:defRPr/>
            </a:pPr>
            <a:r>
              <a:rPr lang="el-GR" sz="1600" dirty="0">
                <a:latin typeface="Book Antiqua" panose="02040602050305030304" pitchFamily="18" charset="0"/>
              </a:rPr>
              <a:t>Λειτουργία της τηλεφωνικής γραμμής υποστήριξης SOS για την καταπολέμηση της βίας κατά των γυναικών </a:t>
            </a:r>
          </a:p>
          <a:p>
            <a:pPr marL="227252" indent="-227252" algn="just" defTabSz="909005">
              <a:lnSpc>
                <a:spcPct val="120000"/>
              </a:lnSpc>
              <a:spcBef>
                <a:spcPts val="994"/>
              </a:spcBef>
              <a:buFont typeface="Wingdings" panose="05000000000000000000" pitchFamily="2" charset="2"/>
              <a:buChar char="Ø"/>
              <a:defRPr/>
            </a:pPr>
            <a:r>
              <a:rPr lang="el-GR" sz="1600" dirty="0">
                <a:latin typeface="Book Antiqua" panose="02040602050305030304" pitchFamily="18" charset="0"/>
              </a:rPr>
              <a:t>Γραφείο Υποστήριξης Ισότητας σε θέματα που αφορούν την ενσωμάτωση της ισότητας σε όλες τις πολιτικές και δράσεις</a:t>
            </a:r>
            <a:endParaRPr lang="en-US" sz="1600" dirty="0">
              <a:latin typeface="Book Antiqua" panose="02040602050305030304" pitchFamily="18" charset="0"/>
            </a:endParaRPr>
          </a:p>
          <a:p>
            <a:pPr algn="just" defTabSz="909005">
              <a:lnSpc>
                <a:spcPct val="120000"/>
              </a:lnSpc>
              <a:spcBef>
                <a:spcPts val="994"/>
              </a:spcBef>
              <a:buFont typeface="Wingdings" panose="05000000000000000000" pitchFamily="2" charset="2"/>
              <a:buChar char="Ø"/>
              <a:defRPr/>
            </a:pPr>
            <a:r>
              <a:rPr lang="el-GR" sz="1600" dirty="0"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Δημιουργία και Λειτουργία Παρατηρητηρίου για τη Δημογραφική Πολιτική </a:t>
            </a:r>
            <a:endParaRPr lang="el-GR" sz="1600" b="1" dirty="0">
              <a:latin typeface="Book Antiqua" panose="0204060205030503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1600" dirty="0">
                <a:latin typeface="Book Antiqua" panose="02040602050305030304" pitchFamily="18" charset="0"/>
              </a:rPr>
              <a:t>Ανάπτυξη θεσμικού πλαισίου, μηχανισμών και εργαλείων για την εφαρμογή κοινωνικής στεγαστικής πολιτικής και την αντιμετώπιση της </a:t>
            </a:r>
            <a:r>
              <a:rPr lang="el-GR" sz="1600" dirty="0" err="1">
                <a:latin typeface="Book Antiqua" panose="02040602050305030304" pitchFamily="18" charset="0"/>
              </a:rPr>
              <a:t>αστεγίας</a:t>
            </a:r>
            <a:r>
              <a:rPr lang="el-GR" sz="1600" dirty="0">
                <a:latin typeface="Book Antiqua" panose="02040602050305030304" pitchFamily="18" charset="0"/>
              </a:rPr>
              <a:t> </a:t>
            </a:r>
          </a:p>
          <a:p>
            <a:pPr algn="just" defTabSz="909005">
              <a:lnSpc>
                <a:spcPct val="130000"/>
              </a:lnSpc>
              <a:spcBef>
                <a:spcPts val="994"/>
              </a:spcBef>
              <a:buFont typeface="Wingdings" panose="05000000000000000000" pitchFamily="2" charset="2"/>
              <a:buChar char="Ø"/>
              <a:defRPr/>
            </a:pPr>
            <a:r>
              <a:rPr lang="el-GR" sz="1600" dirty="0">
                <a:latin typeface="Book Antiqua" panose="02040602050305030304" pitchFamily="18" charset="0"/>
              </a:rPr>
              <a:t>Θεσμική και επιχειρησιακή</a:t>
            </a:r>
            <a:r>
              <a:rPr lang="el-GR" sz="1600" b="1" dirty="0">
                <a:latin typeface="Book Antiqua" panose="02040602050305030304" pitchFamily="18" charset="0"/>
              </a:rPr>
              <a:t> </a:t>
            </a:r>
            <a:r>
              <a:rPr lang="el-GR" sz="1600" dirty="0">
                <a:latin typeface="Book Antiqua" panose="02040602050305030304" pitchFamily="18" charset="0"/>
              </a:rPr>
              <a:t>ενίσχυση του Υπουργείου Κοινωνικής Συνοχής &amp; Οικογένειας στον τομέα πρόνοιας και κοινωνικής ένταξης  (μελέτες)</a:t>
            </a:r>
          </a:p>
          <a:p>
            <a:pPr marL="227252" indent="-227252" algn="just" defTabSz="909005">
              <a:lnSpc>
                <a:spcPct val="120000"/>
              </a:lnSpc>
              <a:spcBef>
                <a:spcPts val="994"/>
              </a:spcBef>
              <a:buFont typeface="Wingdings" panose="05000000000000000000" pitchFamily="2" charset="2"/>
              <a:buChar char="Ø"/>
              <a:defRPr/>
            </a:pPr>
            <a:r>
              <a:rPr lang="el-GR" sz="1600" dirty="0">
                <a:latin typeface="Book Antiqua" panose="02040602050305030304" pitchFamily="18" charset="0"/>
              </a:rPr>
              <a:t>Συστημικές Δράσεις στο πλαίσιο της Πρωτοβουλίας «Εγγύηση για το Παιδί» (</a:t>
            </a:r>
            <a:r>
              <a:rPr lang="el-GR" sz="1600" dirty="0" err="1">
                <a:latin typeface="Book Antiqua" panose="02040602050305030304" pitchFamily="18" charset="0"/>
              </a:rPr>
              <a:t>Child</a:t>
            </a:r>
            <a:r>
              <a:rPr lang="el-GR" sz="1600" dirty="0">
                <a:latin typeface="Book Antiqua" panose="02040602050305030304" pitchFamily="18" charset="0"/>
              </a:rPr>
              <a:t> </a:t>
            </a:r>
            <a:r>
              <a:rPr lang="el-GR" sz="1600" dirty="0" err="1">
                <a:latin typeface="Book Antiqua" panose="02040602050305030304" pitchFamily="18" charset="0"/>
              </a:rPr>
              <a:t>Guarantee</a:t>
            </a:r>
            <a:r>
              <a:rPr lang="el-GR" sz="1600" dirty="0">
                <a:latin typeface="Book Antiqua" panose="02040602050305030304" pitchFamily="18" charset="0"/>
              </a:rPr>
              <a:t>)</a:t>
            </a:r>
          </a:p>
          <a:p>
            <a:pPr marL="227252" indent="-227252" algn="just" defTabSz="909005">
              <a:lnSpc>
                <a:spcPct val="120000"/>
              </a:lnSpc>
              <a:spcBef>
                <a:spcPts val="994"/>
              </a:spcBef>
              <a:buFont typeface="Wingdings" panose="05000000000000000000" pitchFamily="2" charset="2"/>
              <a:buChar char="Ø"/>
              <a:defRPr/>
            </a:pPr>
            <a:r>
              <a:rPr lang="el-GR" sz="1600" dirty="0">
                <a:latin typeface="Book Antiqua" panose="02040602050305030304" pitchFamily="18" charset="0"/>
              </a:rPr>
              <a:t>Ενίσχυση του θεσμού της Επαγγελματικής αναδοχής</a:t>
            </a:r>
          </a:p>
          <a:p>
            <a:pPr marL="227252" indent="-227252" algn="just" defTabSz="909005">
              <a:lnSpc>
                <a:spcPct val="120000"/>
              </a:lnSpc>
              <a:spcBef>
                <a:spcPts val="994"/>
              </a:spcBef>
              <a:buFont typeface="Wingdings" panose="05000000000000000000" pitchFamily="2" charset="2"/>
              <a:buChar char="Ø"/>
              <a:defRPr/>
            </a:pPr>
            <a:r>
              <a:rPr lang="el-GR" sz="1600" dirty="0">
                <a:latin typeface="Book Antiqua" panose="02040602050305030304" pitchFamily="18" charset="0"/>
              </a:rPr>
              <a:t>Μετασχηματισμός ιδρυμάτων παιδικής προστασίας με στόχο την πρόληψη της </a:t>
            </a:r>
            <a:r>
              <a:rPr lang="el-GR" sz="1600" dirty="0" err="1">
                <a:latin typeface="Book Antiqua" panose="02040602050305030304" pitchFamily="18" charset="0"/>
              </a:rPr>
              <a:t>ιδρυματοποίησης</a:t>
            </a:r>
            <a:r>
              <a:rPr lang="el-GR" sz="1600" dirty="0">
                <a:latin typeface="Book Antiqua" panose="02040602050305030304" pitchFamily="18" charset="0"/>
              </a:rPr>
              <a:t> και την αποϊδρυματοποίηση των παιδιών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1600" kern="100" dirty="0">
                <a:latin typeface="Book Antiqua" panose="02040602050305030304" pitchFamily="18" charset="0"/>
                <a:ea typeface="Aptos" panose="020B0004020202020204" pitchFamily="34" charset="0"/>
              </a:rPr>
              <a:t>Ενδυνάμωση και προώθηση της Κοινωνικής Οικονομίας για τη δυναμική και βιώσιμη ανάπτυξή της στη χώρα για τη στήριξη της κοινωνικής ένταξης και κοινωνικής Επιχειρηματικότητας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1600" kern="100" dirty="0">
                <a:latin typeface="Book Antiqua" panose="02040602050305030304" pitchFamily="18" charset="0"/>
                <a:ea typeface="Aptos" panose="020B0004020202020204" pitchFamily="34" charset="0"/>
              </a:rPr>
              <a:t>Συστημικές Δράσεις για την αναβάθμιση της αποτελεσματικότητας και την ενίσχυση της επιχειρησιακής ικανότητας της ΔΥΠΑ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1600" kern="100" dirty="0">
                <a:latin typeface="Book Antiqua" panose="02040602050305030304" pitchFamily="18" charset="0"/>
                <a:ea typeface="Aptos" panose="020B0004020202020204" pitchFamily="34" charset="0"/>
              </a:rPr>
              <a:t>Αναβάθμιση δυνατοτήτων και επέκταση της λειτουργίας του Εθνικού Μηχανισμού Διάγνωσης Αναγκών της Αγοράς Εργασίας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l-GR" sz="23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68016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45E459-97FB-EAB1-1890-0D099827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515600" cy="57515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ΑΠΛΟΠΟΙΗΣΗ: 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SCO</a:t>
            </a:r>
            <a:r>
              <a:rPr lang="el-GR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και 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FNLC</a:t>
            </a:r>
            <a:endParaRPr lang="el-GR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DD6435-C9CD-E279-5172-9CFA415A9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56" y="1026543"/>
            <a:ext cx="11654287" cy="5072783"/>
          </a:xfrm>
        </p:spPr>
        <p:txBody>
          <a:bodyPr>
            <a:normAutofit fontScale="55000" lnSpcReduction="20000"/>
          </a:bodyPr>
          <a:lstStyle/>
          <a:p>
            <a:r>
              <a:rPr lang="en-US" sz="2900" b="1" dirty="0">
                <a:latin typeface="Book Antiqua" panose="02040602050305030304" pitchFamily="18" charset="0"/>
              </a:rPr>
              <a:t>Simplified Cost Options (SCO</a:t>
            </a:r>
            <a:r>
              <a:rPr lang="el-GR" sz="2900" b="1" dirty="0">
                <a:latin typeface="Book Antiqua" panose="02040602050305030304" pitchFamily="18" charset="0"/>
              </a:rPr>
              <a:t>) / Επιλογές Απλουστευμένου Κόστους (ΕΑΚ)</a:t>
            </a:r>
          </a:p>
          <a:p>
            <a:endParaRPr lang="el-GR" sz="2600" dirty="0">
              <a:latin typeface="Book Antiqua" panose="0204060205030503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600" dirty="0">
                <a:latin typeface="Book Antiqua" panose="02040602050305030304" pitchFamily="18" charset="0"/>
              </a:rPr>
              <a:t>π.χ. </a:t>
            </a:r>
            <a:r>
              <a:rPr lang="el-GR" sz="2600" dirty="0" err="1">
                <a:latin typeface="Book Antiqua" panose="02040602050305030304" pitchFamily="18" charset="0"/>
              </a:rPr>
              <a:t>μοναδιαία</a:t>
            </a:r>
            <a:r>
              <a:rPr lang="el-GR" sz="2600" dirty="0">
                <a:latin typeface="Book Antiqua" panose="02040602050305030304" pitchFamily="18" charset="0"/>
              </a:rPr>
              <a:t> κόστη, </a:t>
            </a:r>
            <a:r>
              <a:rPr lang="el-GR" sz="2600" dirty="0" err="1">
                <a:latin typeface="Book Antiqua" panose="02040602050305030304" pitchFamily="18" charset="0"/>
              </a:rPr>
              <a:t>κατ</a:t>
            </a:r>
            <a:r>
              <a:rPr lang="el-GR" sz="2600" dirty="0">
                <a:latin typeface="Book Antiqua" panose="02040602050305030304" pitchFamily="18" charset="0"/>
              </a:rPr>
              <a:t>΄</a:t>
            </a:r>
            <a:r>
              <a:rPr lang="en-US" sz="2600" dirty="0">
                <a:latin typeface="Book Antiqua" panose="02040602050305030304" pitchFamily="18" charset="0"/>
              </a:rPr>
              <a:t> </a:t>
            </a:r>
            <a:r>
              <a:rPr lang="el-GR" sz="2600" dirty="0">
                <a:latin typeface="Book Antiqua" panose="02040602050305030304" pitchFamily="18" charset="0"/>
              </a:rPr>
              <a:t>αποκοπή συντελεστές</a:t>
            </a:r>
            <a:r>
              <a:rPr lang="en-US" sz="2600" dirty="0">
                <a:latin typeface="Book Antiqua" panose="02040602050305030304" pitchFamily="18" charset="0"/>
              </a:rPr>
              <a:t>, </a:t>
            </a:r>
            <a:r>
              <a:rPr lang="el-GR" sz="2600" dirty="0">
                <a:latin typeface="Book Antiqua" panose="02040602050305030304" pitchFamily="18" charset="0"/>
              </a:rPr>
              <a:t>έτοιμα στον ΚΚΔ, </a:t>
            </a:r>
            <a:r>
              <a:rPr lang="en-US" sz="2600" dirty="0">
                <a:latin typeface="Book Antiqua" panose="02040602050305030304" pitchFamily="18" charset="0"/>
              </a:rPr>
              <a:t>EU level SCO</a:t>
            </a:r>
            <a:r>
              <a:rPr lang="el-GR" sz="2600" dirty="0">
                <a:latin typeface="Book Antiqua" panose="02040602050305030304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600" dirty="0">
                <a:latin typeface="Book Antiqua" panose="02040602050305030304" pitchFamily="18" charset="0"/>
              </a:rPr>
              <a:t>Από ΕΚΤ → και στο ΕΤΠΑ, με αυξανόμενη </a:t>
            </a:r>
            <a:r>
              <a:rPr lang="el-GR" sz="2600" dirty="0" err="1">
                <a:latin typeface="Book Antiqua" panose="02040602050305030304" pitchFamily="18" charset="0"/>
              </a:rPr>
              <a:t>υποχρεωτικότητα</a:t>
            </a:r>
            <a:r>
              <a:rPr lang="el-GR" sz="2600" dirty="0">
                <a:latin typeface="Book Antiqua" panose="02040602050305030304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600" dirty="0">
                <a:latin typeface="Book Antiqua" panose="02040602050305030304" pitchFamily="18" charset="0"/>
              </a:rPr>
              <a:t>Στόχος: το </a:t>
            </a:r>
            <a:r>
              <a:rPr lang="en-US" sz="2600" dirty="0">
                <a:latin typeface="Book Antiqua" panose="02040602050305030304" pitchFamily="18" charset="0"/>
              </a:rPr>
              <a:t>max</a:t>
            </a:r>
            <a:r>
              <a:rPr lang="el-GR" sz="2600" dirty="0">
                <a:latin typeface="Book Antiqua" panose="02040602050305030304" pitchFamily="18" charset="0"/>
              </a:rPr>
              <a:t> του π/υ του ΕΚΤ+ να μην αποζημιώνεται βάσει παραστατικών αλλά αποτελεσμάτων και στόχων</a:t>
            </a:r>
          </a:p>
          <a:p>
            <a:pPr marL="457200" lvl="1" indent="0">
              <a:buNone/>
            </a:pPr>
            <a:endParaRPr lang="el-GR" sz="2600" dirty="0">
              <a:latin typeface="Book Antiqua" panose="02040602050305030304" pitchFamily="18" charset="0"/>
            </a:endParaRPr>
          </a:p>
          <a:p>
            <a:r>
              <a:rPr lang="en-US" sz="2900" b="1" dirty="0">
                <a:latin typeface="Book Antiqua" panose="02040602050305030304" pitchFamily="18" charset="0"/>
              </a:rPr>
              <a:t>Financing Not Linked to Cost (FNLC) / </a:t>
            </a:r>
            <a:r>
              <a:rPr lang="el-GR" sz="2900" b="1" dirty="0">
                <a:latin typeface="Book Antiqua" panose="02040602050305030304" pitchFamily="18" charset="0"/>
              </a:rPr>
              <a:t>Χρηματοδότηση που δεν συνδέεται με δαπάνες</a:t>
            </a:r>
          </a:p>
          <a:p>
            <a:endParaRPr lang="el-GR" sz="2600" dirty="0">
              <a:latin typeface="Book Antiqua" panose="0204060205030503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600" dirty="0">
                <a:latin typeface="Book Antiqua" panose="02040602050305030304" pitchFamily="18" charset="0"/>
              </a:rPr>
              <a:t>Όπως στο ΤΑΑ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600" dirty="0">
                <a:latin typeface="Book Antiqua" panose="02040602050305030304" pitchFamily="18" charset="0"/>
              </a:rPr>
              <a:t>Για διαρθρωτικές παρεμβάσεις, στρατηγικές</a:t>
            </a:r>
          </a:p>
          <a:p>
            <a:pPr marL="742950" lvl="1" indent="-285750"/>
            <a:r>
              <a:rPr lang="el-GR" sz="2600" dirty="0">
                <a:latin typeface="Book Antiqua" panose="02040602050305030304" pitchFamily="18" charset="0"/>
              </a:rPr>
              <a:t>9 Υποδείγματα FNLC (π.χ. απασχόληση, ένταξη, ΠΤΧ, δομές μιας στάσης)</a:t>
            </a:r>
          </a:p>
          <a:p>
            <a:pPr marL="742950" lvl="1" indent="-285750"/>
            <a:r>
              <a:rPr lang="el-GR" sz="2600" dirty="0">
                <a:latin typeface="Book Antiqua" panose="02040602050305030304" pitchFamily="18" charset="0"/>
              </a:rPr>
              <a:t>Εφαρμογή σε πάνω (ΕΕ→ΚΜ) &amp; κάτω επίπεδο (</a:t>
            </a:r>
            <a:r>
              <a:rPr lang="el-GR" sz="2600" dirty="0" err="1">
                <a:latin typeface="Book Antiqua" panose="02040602050305030304" pitchFamily="18" charset="0"/>
              </a:rPr>
              <a:t>ΚΜ→Δικαιούχους</a:t>
            </a:r>
            <a:r>
              <a:rPr lang="el-GR" sz="2600" dirty="0">
                <a:latin typeface="Book Antiqua" panose="020406020503050303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600" dirty="0">
                <a:latin typeface="Book Antiqua" panose="02040602050305030304" pitchFamily="18" charset="0"/>
              </a:rPr>
              <a:t>Στο ΕΣΠΑ, μέχρι τώρα, σχεδόν αποκλειστικά χρήση στο κάτω επίπεδο (π.χ. κοινωνικές δομές)</a:t>
            </a:r>
          </a:p>
          <a:p>
            <a:pPr marL="457200" lvl="1" indent="0">
              <a:buNone/>
            </a:pPr>
            <a:endParaRPr lang="el-GR" sz="2600" dirty="0">
              <a:latin typeface="Book Antiqua" panose="02040602050305030304" pitchFamily="18" charset="0"/>
            </a:endParaRPr>
          </a:p>
          <a:p>
            <a:r>
              <a:rPr lang="el-GR" sz="2900" b="1" dirty="0">
                <a:latin typeface="Book Antiqua" panose="02040602050305030304" pitchFamily="18" charset="0"/>
              </a:rPr>
              <a:t>Εκδόσεις Ε.Ε.</a:t>
            </a:r>
            <a:r>
              <a:rPr lang="en-US" sz="2900" b="1" dirty="0">
                <a:latin typeface="Book Antiqua" panose="02040602050305030304" pitchFamily="18" charset="0"/>
              </a:rPr>
              <a:t> </a:t>
            </a:r>
            <a:r>
              <a:rPr lang="el-GR" sz="2900" b="1" dirty="0">
                <a:latin typeface="Book Antiqua" panose="02040602050305030304" pitchFamily="18" charset="0"/>
              </a:rPr>
              <a:t>για υποστήριξη ΚΜ &amp; ΕΥΔ </a:t>
            </a:r>
          </a:p>
          <a:p>
            <a:endParaRPr lang="el-GR" sz="2600" dirty="0">
              <a:latin typeface="Book Antiqua" panose="02040602050305030304" pitchFamily="18" charset="0"/>
            </a:endParaRPr>
          </a:p>
          <a:p>
            <a:pPr lvl="2"/>
            <a:r>
              <a:rPr lang="el-GR" sz="2600" dirty="0">
                <a:latin typeface="Book Antiqua" panose="02040602050305030304" pitchFamily="18" charset="0"/>
              </a:rPr>
              <a:t>Καταγραφή πρακτικών </a:t>
            </a:r>
            <a:r>
              <a:rPr lang="en-US" sz="2600" dirty="0">
                <a:latin typeface="Book Antiqua" panose="02040602050305030304" pitchFamily="18" charset="0"/>
              </a:rPr>
              <a:t>SCO &amp; FNLC</a:t>
            </a:r>
            <a:r>
              <a:rPr lang="el-GR" sz="2600" dirty="0">
                <a:latin typeface="Book Antiqua" panose="02040602050305030304" pitchFamily="18" charset="0"/>
              </a:rPr>
              <a:t> 2014–2020 και 2021–2027</a:t>
            </a:r>
          </a:p>
          <a:p>
            <a:pPr lvl="2"/>
            <a:r>
              <a:rPr lang="el-GR" sz="2600" dirty="0">
                <a:latin typeface="Book Antiqua" panose="02040602050305030304" pitchFamily="18" charset="0"/>
              </a:rPr>
              <a:t>Οδηγός χρήσης SCO</a:t>
            </a:r>
          </a:p>
          <a:p>
            <a:pPr lvl="2"/>
            <a:r>
              <a:rPr lang="el-GR" sz="2600" dirty="0">
                <a:latin typeface="Book Antiqua" panose="02040602050305030304" pitchFamily="18" charset="0"/>
              </a:rPr>
              <a:t>Συστάσεις για SCO &amp; FNLC</a:t>
            </a:r>
          </a:p>
          <a:p>
            <a:pPr lvl="2"/>
            <a:r>
              <a:rPr lang="el-GR" sz="2600" dirty="0">
                <a:latin typeface="Book Antiqua" panose="02040602050305030304" pitchFamily="18" charset="0"/>
              </a:rPr>
              <a:t>Οδικός χάρτης NO MORE REAL COST (ΕΚΤ)</a:t>
            </a:r>
          </a:p>
          <a:p>
            <a:pPr lvl="2"/>
            <a:r>
              <a:rPr lang="el-GR" sz="2600" dirty="0">
                <a:latin typeface="Book Antiqua" panose="02040602050305030304" pitchFamily="18" charset="0"/>
              </a:rPr>
              <a:t>Οδηγίες για ελέγχους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8175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9ADB6F-96DC-EB49-39C1-A59DEF5E15EF}"/>
              </a:ext>
            </a:extLst>
          </p:cNvPr>
          <p:cNvSpPr txBox="1"/>
          <p:nvPr/>
        </p:nvSpPr>
        <p:spPr>
          <a:xfrm>
            <a:off x="888520" y="2912715"/>
            <a:ext cx="105414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el-GR" altLang="el-GR" sz="3600" b="1" i="1" dirty="0">
                <a:solidFill>
                  <a:srgbClr val="19BE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Ευχαριστώ πολύ για την προσοχή σας!</a:t>
            </a:r>
          </a:p>
          <a:p>
            <a:pPr marL="0" indent="0" algn="ctr">
              <a:buNone/>
              <a:defRPr/>
            </a:pPr>
            <a:r>
              <a:rPr lang="el-GR" altLang="el-GR" sz="1800" dirty="0">
                <a:solidFill>
                  <a:schemeClr val="bg1"/>
                </a:solidFill>
                <a:latin typeface="Book Antiqua" panose="02040602050305030304" pitchFamily="18" charset="0"/>
              </a:rPr>
              <a:t>Εμμανουέλα </a:t>
            </a:r>
            <a:r>
              <a:rPr lang="el-GR" altLang="el-GR" sz="1800" dirty="0" err="1">
                <a:solidFill>
                  <a:schemeClr val="bg1"/>
                </a:solidFill>
                <a:latin typeface="Book Antiqua" panose="02040602050305030304" pitchFamily="18" charset="0"/>
              </a:rPr>
              <a:t>Κουρούση</a:t>
            </a:r>
            <a:endParaRPr lang="el-GR" altLang="el-GR" sz="18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  <a:defRPr/>
            </a:pPr>
            <a:r>
              <a:rPr lang="el-GR" altLang="el-GR" sz="1800" dirty="0">
                <a:solidFill>
                  <a:schemeClr val="bg1"/>
                </a:solidFill>
                <a:latin typeface="Book Antiqua" panose="02040602050305030304" pitchFamily="18" charset="0"/>
              </a:rPr>
              <a:t>Ειδική Υπηρεσία Συντονισμού Δράσεων ΕΚΤ</a:t>
            </a:r>
          </a:p>
          <a:p>
            <a:pPr marL="0" indent="0" algn="ctr">
              <a:buNone/>
              <a:defRPr/>
            </a:pPr>
            <a:endParaRPr lang="en-US" altLang="el-GR" sz="18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  <a:defRPr/>
            </a:pPr>
            <a:r>
              <a:rPr lang="el-GR" altLang="el-GR" sz="1800" dirty="0" err="1">
                <a:solidFill>
                  <a:schemeClr val="bg1"/>
                </a:solidFill>
                <a:latin typeface="Book Antiqua" panose="02040602050305030304" pitchFamily="18" charset="0"/>
              </a:rPr>
              <a:t>τηλ</a:t>
            </a:r>
            <a:r>
              <a:rPr lang="el-GR" altLang="el-GR" sz="1800" dirty="0">
                <a:solidFill>
                  <a:schemeClr val="bg1"/>
                </a:solidFill>
                <a:latin typeface="Book Antiqua" panose="02040602050305030304" pitchFamily="18" charset="0"/>
              </a:rPr>
              <a:t>: 210 5271413</a:t>
            </a:r>
          </a:p>
          <a:p>
            <a:pPr marL="0" indent="0" algn="ctr">
              <a:buNone/>
              <a:defRPr/>
            </a:pPr>
            <a:r>
              <a:rPr lang="en-US" altLang="el-GR" sz="1800" dirty="0">
                <a:solidFill>
                  <a:schemeClr val="bg1"/>
                </a:solidFill>
                <a:latin typeface="Book Antiqua" panose="02040602050305030304" pitchFamily="18" charset="0"/>
              </a:rPr>
              <a:t>e-mail: emmakour@mou.gr</a:t>
            </a:r>
            <a:endParaRPr lang="el-GR" altLang="el-GR" sz="1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8094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612</Words>
  <Application>Microsoft Office PowerPoint</Application>
  <PresentationFormat>Ευρεία οθόνη</PresentationFormat>
  <Paragraphs>84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6</vt:i4>
      </vt:variant>
    </vt:vector>
  </HeadingPairs>
  <TitlesOfParts>
    <vt:vector size="14" baseType="lpstr">
      <vt:lpstr>Arial</vt:lpstr>
      <vt:lpstr>Book Antiqua</vt:lpstr>
      <vt:lpstr>Calibri</vt:lpstr>
      <vt:lpstr>Trebuchet MS</vt:lpstr>
      <vt:lpstr>Wingdings</vt:lpstr>
      <vt:lpstr>Θέμα του Office</vt:lpstr>
      <vt:lpstr>Προσαρμοσμένη σχεδίαση</vt:lpstr>
      <vt:lpstr>1_Προσαρμοσμένη σχεδίαση</vt:lpstr>
      <vt:lpstr> 4η Επιτροπή Παρακολούθησης </vt:lpstr>
      <vt:lpstr>Κοινωνικές Δομές (ένταξη μέχρι 31/1/2025)</vt:lpstr>
      <vt:lpstr>Ενεργοποίηση νέων οριζόντιων δράσεων  στα Περιφερειακά Προγράμματα</vt:lpstr>
      <vt:lpstr>Ενδεικτικές Δράσεις του Τομεακού ΑΔΚΣ </vt:lpstr>
      <vt:lpstr>ΑΠΛΟΠΟΙΗΣΗ: SCO και FNLC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Vasilis Vasilopoulos</dc:creator>
  <cp:lastModifiedBy>ΚΟΥΡΟΥΣΗ ΕΜΜΑΝΟΥΕΛΑ</cp:lastModifiedBy>
  <cp:revision>29</cp:revision>
  <dcterms:created xsi:type="dcterms:W3CDTF">2022-06-03T15:25:51Z</dcterms:created>
  <dcterms:modified xsi:type="dcterms:W3CDTF">2025-05-16T13:07:37Z</dcterms:modified>
</cp:coreProperties>
</file>