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64" r:id="rId1"/>
  </p:sldMasterIdLst>
  <p:notesMasterIdLst>
    <p:notesMasterId r:id="rId13"/>
  </p:notesMasterIdLst>
  <p:sldIdLst>
    <p:sldId id="310" r:id="rId2"/>
    <p:sldId id="311" r:id="rId3"/>
    <p:sldId id="314" r:id="rId4"/>
    <p:sldId id="312" r:id="rId5"/>
    <p:sldId id="301" r:id="rId6"/>
    <p:sldId id="302" r:id="rId7"/>
    <p:sldId id="303" r:id="rId8"/>
    <p:sldId id="306" r:id="rId9"/>
    <p:sldId id="304" r:id="rId10"/>
    <p:sldId id="282" r:id="rId11"/>
    <p:sldId id="277" r:id="rId12"/>
  </p:sldIdLst>
  <p:sldSz cx="9144000" cy="6858000" type="screen4x3"/>
  <p:notesSz cx="6858000" cy="9926638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Προεπιλεγμένη ενότητα" id="{56A10590-4F75-41D3-BC81-D304883575E2}">
          <p14:sldIdLst>
            <p14:sldId id="310"/>
            <p14:sldId id="311"/>
            <p14:sldId id="314"/>
            <p14:sldId id="312"/>
            <p14:sldId id="301"/>
            <p14:sldId id="302"/>
            <p14:sldId id="303"/>
            <p14:sldId id="306"/>
            <p14:sldId id="304"/>
            <p14:sldId id="282"/>
          </p14:sldIdLst>
        </p14:section>
        <p14:section name="Ενότητα χωρίς τίτλο" id="{A31A735F-E40F-4CA7-952D-9AE403F2BA8A}">
          <p14:sldIdLst>
            <p14:sldId id="2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67657" autoAdjust="0"/>
  </p:normalViewPr>
  <p:slideViewPr>
    <p:cSldViewPr>
      <p:cViewPr varScale="1">
        <p:scale>
          <a:sx n="112" d="100"/>
          <a:sy n="112" d="100"/>
        </p:scale>
        <p:origin x="118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6332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0" cy="496332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94E0B00C-E1D4-4205-9A35-121CB61DCD51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4" rIns="91427" bIns="45714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1" y="4715154"/>
            <a:ext cx="5486400" cy="4466988"/>
          </a:xfrm>
          <a:prstGeom prst="rect">
            <a:avLst/>
          </a:prstGeom>
        </p:spPr>
        <p:txBody>
          <a:bodyPr vert="horz" lIns="91427" tIns="45714" rIns="91427" bIns="45714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4" y="9428583"/>
            <a:ext cx="2971800" cy="496332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F43610BB-33BA-4F12-8909-8D04F76E81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26122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3610BB-33BA-4F12-8909-8D04F76E81EE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3238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3610BB-33BA-4F12-8909-8D04F76E81EE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90216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3610BB-33BA-4F12-8909-8D04F76E81EE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89571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3610BB-33BA-4F12-8909-8D04F76E81EE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25729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3610BB-33BA-4F12-8909-8D04F76E81EE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7794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5EF82-98EE-4622-914C-8E38C0F8EAA9}" type="datetime1">
              <a:rPr lang="el-GR" smtClean="0"/>
              <a:t>15/5/2025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7E086-097A-4404-8F64-904E39012CCD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3E228-8156-4057-8108-1D227BDD3595}" type="datetime1">
              <a:rPr lang="el-GR" smtClean="0"/>
              <a:t>15/5/2025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7E086-097A-4404-8F64-904E39012CCD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F6C4E-1953-49EB-951E-0B2C5BD85522}" type="datetime1">
              <a:rPr lang="el-GR" smtClean="0"/>
              <a:t>15/5/2025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7E086-097A-4404-8F64-904E39012CCD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355B8-E1EA-459C-BD50-1EB4754DD6FA}" type="datetime1">
              <a:rPr lang="el-GR" smtClean="0"/>
              <a:t>15/5/2025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7E086-097A-4404-8F64-904E39012CCD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F2143-B227-43D2-959D-2F57920AD407}" type="datetime1">
              <a:rPr lang="el-GR" smtClean="0"/>
              <a:t>15/5/2025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7E086-097A-4404-8F64-904E39012CCD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0B06-2597-4DA0-9016-4D8EE155F69C}" type="datetime1">
              <a:rPr lang="el-GR" smtClean="0"/>
              <a:t>15/5/2025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7E086-097A-4404-8F64-904E39012CCD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D5F4-AD9E-4666-AF99-0CC2FEE0DDE1}" type="datetime1">
              <a:rPr lang="el-GR" smtClean="0"/>
              <a:t>15/5/2025</a:t>
            </a:fld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7E086-097A-4404-8F64-904E39012CCD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05AF-BB99-4E53-ABB3-96ECC6E4ED91}" type="datetime1">
              <a:rPr lang="el-GR" smtClean="0"/>
              <a:t>15/5/2025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7E086-097A-4404-8F64-904E39012CCD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07F72-9A94-47EC-8285-AD81AE2BB716}" type="datetime1">
              <a:rPr lang="el-GR" smtClean="0"/>
              <a:t>15/5/2025</a:t>
            </a:fld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7E086-097A-4404-8F64-904E39012CCD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753B-D82C-41D7-AEFE-14BAA02F60F6}" type="datetime1">
              <a:rPr lang="el-GR" smtClean="0"/>
              <a:t>15/5/2025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7E086-097A-4404-8F64-904E39012CCD}" type="slidenum">
              <a:rPr lang="el-GR" smtClean="0"/>
              <a:t>‹#›</a:t>
            </a:fld>
            <a:endParaRPr lang="el-G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23496-98F6-4A60-8086-B38FFF9934E1}" type="datetime1">
              <a:rPr lang="el-GR" smtClean="0"/>
              <a:t>15/5/2025</a:t>
            </a:fld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27E086-097A-4404-8F64-904E39012CCD}" type="slidenum">
              <a:rPr lang="el-GR" smtClean="0"/>
              <a:t>‹#›</a:t>
            </a:fld>
            <a:endParaRPr lang="el-GR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A27E086-097A-4404-8F64-904E39012CCD}" type="slidenum">
              <a:rPr lang="el-GR" smtClean="0"/>
              <a:t>‹#›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9E33C34-CEE2-4916-8305-A2DA1984046A}" type="datetime1">
              <a:rPr lang="el-GR" smtClean="0"/>
              <a:t>15/5/2025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cid:image001.png@01DAC19F.B4AC9120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79372" y="2132856"/>
            <a:ext cx="8208912" cy="990214"/>
          </a:xfrm>
        </p:spPr>
        <p:txBody>
          <a:bodyPr/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2400" b="1" spc="0" dirty="0">
                <a:solidFill>
                  <a:srgbClr val="2F2B20"/>
                </a:solidFill>
                <a:latin typeface="Calibri"/>
                <a:ea typeface="+mn-ea"/>
                <a:cs typeface="+mn-cs"/>
              </a:rPr>
              <a:t>Θέματα Αιτήσεων – Απορρόφηση Ενωσιακής Συνδρομής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467542" y="3734930"/>
            <a:ext cx="7632575" cy="625399"/>
          </a:xfrm>
        </p:spPr>
        <p:txBody>
          <a:bodyPr>
            <a:normAutofit/>
          </a:bodyPr>
          <a:lstStyle/>
          <a:p>
            <a:pPr algn="ctr"/>
            <a:r>
              <a:rPr lang="el-GR" sz="2800" b="1" cap="all" dirty="0">
                <a:solidFill>
                  <a:srgbClr val="0070C0"/>
                </a:solidFill>
              </a:rPr>
              <a:t>ΕΙΔΙΚΗ ΥΠΗΡΕΣΙΑ ΑΡΧΗ ΠΙΣΤΟΠΟΙΗΣΗΣ</a:t>
            </a:r>
            <a:endParaRPr lang="en-US" sz="2800" b="1" cap="all" dirty="0">
              <a:solidFill>
                <a:srgbClr val="0070C0"/>
              </a:solidFill>
            </a:endParaRPr>
          </a:p>
          <a:p>
            <a:pPr algn="ctr"/>
            <a:endParaRPr lang="el-GR" sz="1800" cap="all" dirty="0">
              <a:solidFill>
                <a:srgbClr val="0070C0"/>
              </a:solidFill>
            </a:endParaRPr>
          </a:p>
          <a:p>
            <a:pPr algn="ctr"/>
            <a:endParaRPr lang="el-GR" sz="1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55576" y="4516143"/>
            <a:ext cx="68407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</a:t>
            </a:r>
            <a:r>
              <a:rPr kumimoji="0" lang="el-GR" sz="2000" b="1" i="0" u="none" strike="noStrike" kern="1200" cap="none" spc="0" normalizeH="0" baseline="3000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η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Συνεδρίαση Επιτροπής Παρακολούθησης   </a:t>
            </a:r>
            <a:endParaRPr lang="el-GR" sz="20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el-GR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l-GR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Προγράμματος «Ανατολική Μακεδονία, Θράκη» 2021-2027 </a:t>
            </a:r>
          </a:p>
          <a:p>
            <a:pPr algn="ctr"/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Κομοτηνή, 20 Μαΐου 2025  </a:t>
            </a:r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15D90C2F-3A87-B640-0621-DCE7940E11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54" y="332656"/>
            <a:ext cx="1917220" cy="1149877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5864895E-2659-B4F3-7BB7-F16F02C086A1}"/>
              </a:ext>
            </a:extLst>
          </p:cNvPr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5881562"/>
            <a:ext cx="5697855" cy="77851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Υπότιτλος 2">
            <a:extLst>
              <a:ext uri="{FF2B5EF4-FFF2-40B4-BE49-F238E27FC236}">
                <a16:creationId xmlns:a16="http://schemas.microsoft.com/office/drawing/2014/main" id="{686DC640-1196-8CED-1B57-EDB6D9A314CC}"/>
              </a:ext>
            </a:extLst>
          </p:cNvPr>
          <p:cNvSpPr txBox="1">
            <a:spLocks/>
          </p:cNvSpPr>
          <p:nvPr/>
        </p:nvSpPr>
        <p:spPr>
          <a:xfrm>
            <a:off x="35496" y="1482533"/>
            <a:ext cx="2551537" cy="37448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9A57C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el-GR" sz="1200" b="1" i="0" u="none" strike="noStrike" kern="1200" cap="all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ΓΕΝΙΚΗ ΓΡΑΜΜΑΤΕΙΑ ΕΣΠΑ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9A57C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el-GR" sz="1200" b="1" i="0" u="none" strike="noStrike" kern="1200" cap="all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ΕΙΔΙΚΗ ΥΠΗΡΕΣΙΑ ΑΡΧΗ ΠΙΣΤΟΠΟΙΗΣΗΣ</a:t>
            </a:r>
            <a:endParaRPr kumimoji="0" lang="en-US" sz="1200" b="1" i="0" u="none" strike="noStrike" kern="1200" cap="all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9A57C"/>
              </a:buClr>
              <a:buSzTx/>
              <a:buFont typeface="Arial" pitchFamily="34" charset="0"/>
              <a:buNone/>
              <a:tabLst/>
              <a:defRPr/>
            </a:pPr>
            <a:endParaRPr kumimoji="0" lang="el-GR" sz="1800" b="0" i="0" u="none" strike="noStrike" kern="1200" cap="all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9A57C"/>
              </a:buClr>
              <a:buSzTx/>
              <a:buFont typeface="Arial" pitchFamily="34" charset="0"/>
              <a:buNone/>
              <a:tabLst/>
              <a:defRPr/>
            </a:pPr>
            <a:endParaRPr kumimoji="0" lang="el-GR" sz="1800" b="1" i="0" u="none" strike="noStrike" kern="1200" cap="none" spc="0" normalizeH="0" baseline="0" noProof="0" dirty="0">
              <a:ln>
                <a:noFill/>
              </a:ln>
              <a:solidFill>
                <a:srgbClr val="2F2B20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01471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29404" y="290139"/>
            <a:ext cx="6863538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l-GR" sz="2800" b="1" dirty="0">
                <a:latin typeface="+mn-lt"/>
                <a:ea typeface="Times New Roman"/>
              </a:rPr>
              <a:t>ΧΡΟΝΟΔΙΑΓΡΑΜΜΑ ΥΠΟΒΟΛΗΣ ΕΓΓΡΑΦΩΝ ΚΛΕΙΣΙΜΑΤΟΣ ΠΠ 2014-2020</a:t>
            </a:r>
            <a:endParaRPr sz="2800" b="1" dirty="0">
              <a:latin typeface="+mn-lt"/>
              <a:ea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67804" y="1626044"/>
            <a:ext cx="8138795" cy="1207135"/>
            <a:chOff x="467804" y="1626044"/>
            <a:chExt cx="8138795" cy="1207135"/>
          </a:xfrm>
        </p:grpSpPr>
        <p:sp>
          <p:nvSpPr>
            <p:cNvPr id="4" name="object 4"/>
            <p:cNvSpPr/>
            <p:nvPr/>
          </p:nvSpPr>
          <p:spPr>
            <a:xfrm>
              <a:off x="480821" y="1639062"/>
              <a:ext cx="8112759" cy="1181100"/>
            </a:xfrm>
            <a:custGeom>
              <a:avLst/>
              <a:gdLst/>
              <a:ahLst/>
              <a:cxnLst/>
              <a:rect l="l" t="t" r="r" b="b"/>
              <a:pathLst>
                <a:path w="8112759" h="1181100">
                  <a:moveTo>
                    <a:pt x="7521702" y="0"/>
                  </a:moveTo>
                  <a:lnTo>
                    <a:pt x="7521702" y="295275"/>
                  </a:lnTo>
                  <a:lnTo>
                    <a:pt x="0" y="295275"/>
                  </a:lnTo>
                  <a:lnTo>
                    <a:pt x="0" y="885825"/>
                  </a:lnTo>
                  <a:lnTo>
                    <a:pt x="7521702" y="885825"/>
                  </a:lnTo>
                  <a:lnTo>
                    <a:pt x="7521702" y="1181100"/>
                  </a:lnTo>
                  <a:lnTo>
                    <a:pt x="8112252" y="590550"/>
                  </a:lnTo>
                  <a:lnTo>
                    <a:pt x="7521702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</a:scheme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80821" y="1639062"/>
              <a:ext cx="8112759" cy="1181100"/>
            </a:xfrm>
            <a:custGeom>
              <a:avLst/>
              <a:gdLst/>
              <a:ahLst/>
              <a:cxnLst/>
              <a:rect l="l" t="t" r="r" b="b"/>
              <a:pathLst>
                <a:path w="8112759" h="1181100">
                  <a:moveTo>
                    <a:pt x="0" y="295275"/>
                  </a:moveTo>
                  <a:lnTo>
                    <a:pt x="7521702" y="295275"/>
                  </a:lnTo>
                  <a:lnTo>
                    <a:pt x="7521702" y="0"/>
                  </a:lnTo>
                  <a:lnTo>
                    <a:pt x="8112252" y="590550"/>
                  </a:lnTo>
                  <a:lnTo>
                    <a:pt x="7521702" y="1181100"/>
                  </a:lnTo>
                  <a:lnTo>
                    <a:pt x="7521702" y="885825"/>
                  </a:lnTo>
                  <a:lnTo>
                    <a:pt x="0" y="885825"/>
                  </a:lnTo>
                  <a:lnTo>
                    <a:pt x="0" y="295275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542950" y="1991995"/>
            <a:ext cx="3248025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l-GR" sz="2000" b="1" spc="-100" dirty="0">
                <a:solidFill>
                  <a:schemeClr val="tx2"/>
                </a:solidFill>
                <a:ea typeface="+mj-ea"/>
                <a:cs typeface="+mj-cs"/>
              </a:rPr>
              <a:t>Το αργότερο έως 15/9/2025</a:t>
            </a:r>
            <a:endParaRPr sz="2000" b="1" spc="-100" dirty="0">
              <a:solidFill>
                <a:schemeClr val="tx2"/>
              </a:solidFill>
              <a:ea typeface="+mj-ea"/>
              <a:cs typeface="+mj-cs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67804" y="2537396"/>
            <a:ext cx="2524125" cy="2301875"/>
            <a:chOff x="467804" y="2537396"/>
            <a:chExt cx="2524125" cy="2301875"/>
          </a:xfrm>
        </p:grpSpPr>
        <p:sp>
          <p:nvSpPr>
            <p:cNvPr id="8" name="object 8"/>
            <p:cNvSpPr/>
            <p:nvPr/>
          </p:nvSpPr>
          <p:spPr>
            <a:xfrm>
              <a:off x="480821" y="2550413"/>
              <a:ext cx="2498090" cy="2275840"/>
            </a:xfrm>
            <a:custGeom>
              <a:avLst/>
              <a:gdLst/>
              <a:ahLst/>
              <a:cxnLst/>
              <a:rect l="l" t="t" r="r" b="b"/>
              <a:pathLst>
                <a:path w="2498090" h="2275840">
                  <a:moveTo>
                    <a:pt x="2497836" y="0"/>
                  </a:moveTo>
                  <a:lnTo>
                    <a:pt x="0" y="0"/>
                  </a:lnTo>
                  <a:lnTo>
                    <a:pt x="0" y="2275332"/>
                  </a:lnTo>
                  <a:lnTo>
                    <a:pt x="2497836" y="2275332"/>
                  </a:lnTo>
                  <a:lnTo>
                    <a:pt x="249783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480821" y="2550413"/>
              <a:ext cx="2498090" cy="2275840"/>
            </a:xfrm>
            <a:custGeom>
              <a:avLst/>
              <a:gdLst/>
              <a:ahLst/>
              <a:cxnLst/>
              <a:rect l="l" t="t" r="r" b="b"/>
              <a:pathLst>
                <a:path w="2498090" h="2275840">
                  <a:moveTo>
                    <a:pt x="0" y="2275332"/>
                  </a:moveTo>
                  <a:lnTo>
                    <a:pt x="2497836" y="2275332"/>
                  </a:lnTo>
                  <a:lnTo>
                    <a:pt x="2497836" y="0"/>
                  </a:lnTo>
                  <a:lnTo>
                    <a:pt x="0" y="0"/>
                  </a:lnTo>
                  <a:lnTo>
                    <a:pt x="0" y="2275332"/>
                  </a:lnTo>
                  <a:close/>
                </a:path>
              </a:pathLst>
            </a:custGeom>
            <a:ln w="25907">
              <a:solidFill>
                <a:srgbClr val="BADFE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522020" y="2593720"/>
            <a:ext cx="2359508" cy="509498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2700" marR="5080">
              <a:lnSpc>
                <a:spcPts val="1750"/>
              </a:lnSpc>
              <a:spcBef>
                <a:spcPts val="295"/>
              </a:spcBef>
            </a:pPr>
            <a:r>
              <a:rPr lang="el-GR" sz="2000" spc="-100" dirty="0">
                <a:solidFill>
                  <a:schemeClr val="tx2"/>
                </a:solidFill>
                <a:ea typeface="+mj-ea"/>
                <a:cs typeface="+mj-cs"/>
              </a:rPr>
              <a:t>Υποβολή 1</a:t>
            </a:r>
            <a:r>
              <a:rPr lang="el-GR" sz="2000" spc="-100" baseline="30000" dirty="0">
                <a:solidFill>
                  <a:schemeClr val="tx2"/>
                </a:solidFill>
                <a:ea typeface="+mj-ea"/>
                <a:cs typeface="+mj-cs"/>
              </a:rPr>
              <a:t>ου</a:t>
            </a:r>
            <a:r>
              <a:rPr lang="el-GR" sz="2000" spc="-100" dirty="0">
                <a:solidFill>
                  <a:schemeClr val="tx2"/>
                </a:solidFill>
                <a:ea typeface="+mj-ea"/>
                <a:cs typeface="+mj-cs"/>
              </a:rPr>
              <a:t> Σχεδίου Λογαριασμού</a:t>
            </a:r>
            <a:endParaRPr sz="2000" spc="-100" dirty="0">
              <a:solidFill>
                <a:schemeClr val="tx2"/>
              </a:solidFill>
              <a:ea typeface="+mj-ea"/>
              <a:cs typeface="+mj-cs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2965640" y="2020760"/>
            <a:ext cx="5640705" cy="1207135"/>
            <a:chOff x="2965640" y="2020760"/>
            <a:chExt cx="5640705" cy="1207135"/>
          </a:xfrm>
        </p:grpSpPr>
        <p:sp>
          <p:nvSpPr>
            <p:cNvPr id="12" name="object 12"/>
            <p:cNvSpPr/>
            <p:nvPr/>
          </p:nvSpPr>
          <p:spPr>
            <a:xfrm>
              <a:off x="2978657" y="2033778"/>
              <a:ext cx="5614670" cy="1181100"/>
            </a:xfrm>
            <a:custGeom>
              <a:avLst/>
              <a:gdLst/>
              <a:ahLst/>
              <a:cxnLst/>
              <a:rect l="l" t="t" r="r" b="b"/>
              <a:pathLst>
                <a:path w="5614670" h="1181100">
                  <a:moveTo>
                    <a:pt x="5023866" y="0"/>
                  </a:moveTo>
                  <a:lnTo>
                    <a:pt x="5023866" y="295275"/>
                  </a:lnTo>
                  <a:lnTo>
                    <a:pt x="0" y="295275"/>
                  </a:lnTo>
                  <a:lnTo>
                    <a:pt x="0" y="885825"/>
                  </a:lnTo>
                  <a:lnTo>
                    <a:pt x="5023866" y="885825"/>
                  </a:lnTo>
                  <a:lnTo>
                    <a:pt x="5023866" y="1181100"/>
                  </a:lnTo>
                  <a:lnTo>
                    <a:pt x="5614416" y="590550"/>
                  </a:lnTo>
                  <a:lnTo>
                    <a:pt x="5023866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</a:scheme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978657" y="2033778"/>
              <a:ext cx="5614670" cy="1181100"/>
            </a:xfrm>
            <a:custGeom>
              <a:avLst/>
              <a:gdLst/>
              <a:ahLst/>
              <a:cxnLst/>
              <a:rect l="l" t="t" r="r" b="b"/>
              <a:pathLst>
                <a:path w="5614670" h="1181100">
                  <a:moveTo>
                    <a:pt x="0" y="295275"/>
                  </a:moveTo>
                  <a:lnTo>
                    <a:pt x="5023866" y="295275"/>
                  </a:lnTo>
                  <a:lnTo>
                    <a:pt x="5023866" y="0"/>
                  </a:lnTo>
                  <a:lnTo>
                    <a:pt x="5614416" y="590550"/>
                  </a:lnTo>
                  <a:lnTo>
                    <a:pt x="5023866" y="1181100"/>
                  </a:lnTo>
                  <a:lnTo>
                    <a:pt x="5023866" y="885825"/>
                  </a:lnTo>
                  <a:lnTo>
                    <a:pt x="0" y="885825"/>
                  </a:lnTo>
                  <a:lnTo>
                    <a:pt x="0" y="295275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3049286" y="2330619"/>
            <a:ext cx="3122807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l-GR" sz="2000" b="1" spc="-100" dirty="0">
                <a:solidFill>
                  <a:schemeClr val="tx2"/>
                </a:solidFill>
                <a:ea typeface="+mj-ea"/>
                <a:cs typeface="+mj-cs"/>
              </a:rPr>
              <a:t>Το αργότερο έως 31/10/2025</a:t>
            </a:r>
            <a:endParaRPr sz="2000" b="1" spc="-100" dirty="0">
              <a:solidFill>
                <a:schemeClr val="tx2"/>
              </a:solidFill>
              <a:ea typeface="+mj-ea"/>
              <a:cs typeface="+mj-cs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2978404" y="2941828"/>
            <a:ext cx="2499360" cy="2277110"/>
            <a:chOff x="2978657" y="2943606"/>
            <a:chExt cx="2499360" cy="2277110"/>
          </a:xfrm>
        </p:grpSpPr>
        <p:sp>
          <p:nvSpPr>
            <p:cNvPr id="16" name="object 16"/>
            <p:cNvSpPr/>
            <p:nvPr/>
          </p:nvSpPr>
          <p:spPr>
            <a:xfrm>
              <a:off x="2978657" y="2943606"/>
              <a:ext cx="2499360" cy="2277110"/>
            </a:xfrm>
            <a:custGeom>
              <a:avLst/>
              <a:gdLst/>
              <a:ahLst/>
              <a:cxnLst/>
              <a:rect l="l" t="t" r="r" b="b"/>
              <a:pathLst>
                <a:path w="2499360" h="2277110">
                  <a:moveTo>
                    <a:pt x="2499360" y="0"/>
                  </a:moveTo>
                  <a:lnTo>
                    <a:pt x="0" y="0"/>
                  </a:lnTo>
                  <a:lnTo>
                    <a:pt x="0" y="2276856"/>
                  </a:lnTo>
                  <a:lnTo>
                    <a:pt x="2499360" y="2276856"/>
                  </a:lnTo>
                  <a:lnTo>
                    <a:pt x="249936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7" name="object 17"/>
            <p:cNvSpPr/>
            <p:nvPr/>
          </p:nvSpPr>
          <p:spPr>
            <a:xfrm>
              <a:off x="2978657" y="2943606"/>
              <a:ext cx="2499360" cy="2277110"/>
            </a:xfrm>
            <a:custGeom>
              <a:avLst/>
              <a:gdLst/>
              <a:ahLst/>
              <a:cxnLst/>
              <a:rect l="l" t="t" r="r" b="b"/>
              <a:pathLst>
                <a:path w="2499360" h="2277110">
                  <a:moveTo>
                    <a:pt x="0" y="2276856"/>
                  </a:moveTo>
                  <a:lnTo>
                    <a:pt x="2499360" y="2276856"/>
                  </a:lnTo>
                  <a:lnTo>
                    <a:pt x="2499360" y="0"/>
                  </a:lnTo>
                  <a:lnTo>
                    <a:pt x="0" y="0"/>
                  </a:lnTo>
                  <a:lnTo>
                    <a:pt x="0" y="2276856"/>
                  </a:lnTo>
                  <a:close/>
                </a:path>
              </a:pathLst>
            </a:custGeom>
            <a:ln w="25908">
              <a:solidFill>
                <a:srgbClr val="BADFE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3010435" y="3054741"/>
            <a:ext cx="2349500" cy="509498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2700" marR="5080">
              <a:lnSpc>
                <a:spcPts val="1750"/>
              </a:lnSpc>
              <a:spcBef>
                <a:spcPts val="295"/>
              </a:spcBef>
            </a:pPr>
            <a:r>
              <a:rPr lang="el-GR" sz="2000" spc="-100" dirty="0">
                <a:solidFill>
                  <a:schemeClr val="tx2"/>
                </a:solidFill>
                <a:ea typeface="+mj-ea"/>
                <a:cs typeface="+mj-cs"/>
              </a:rPr>
              <a:t>Υποβολή 2</a:t>
            </a:r>
            <a:r>
              <a:rPr lang="el-GR" sz="2000" spc="-100" baseline="30000" dirty="0">
                <a:solidFill>
                  <a:schemeClr val="tx2"/>
                </a:solidFill>
                <a:ea typeface="+mj-ea"/>
                <a:cs typeface="+mj-cs"/>
              </a:rPr>
              <a:t>ου</a:t>
            </a:r>
            <a:r>
              <a:rPr lang="el-GR" sz="2000" spc="-100" dirty="0">
                <a:solidFill>
                  <a:schemeClr val="tx2"/>
                </a:solidFill>
                <a:ea typeface="+mj-ea"/>
                <a:cs typeface="+mj-cs"/>
              </a:rPr>
              <a:t> Σχεδίου Λογαριασμού* </a:t>
            </a:r>
            <a:r>
              <a:rPr lang="el-GR" sz="2000" spc="-100" baseline="30000" dirty="0">
                <a:solidFill>
                  <a:schemeClr val="tx2"/>
                </a:solidFill>
                <a:ea typeface="+mj-ea"/>
                <a:cs typeface="+mj-cs"/>
              </a:rPr>
              <a:t> </a:t>
            </a:r>
            <a:endParaRPr lang="en-US" sz="2000" spc="-100" dirty="0">
              <a:solidFill>
                <a:schemeClr val="tx2"/>
              </a:solidFill>
              <a:ea typeface="+mj-ea"/>
              <a:cs typeface="+mj-cs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5465000" y="2413952"/>
            <a:ext cx="3141345" cy="1207135"/>
            <a:chOff x="5465000" y="2413952"/>
            <a:chExt cx="3141345" cy="1207135"/>
          </a:xfrm>
        </p:grpSpPr>
        <p:sp>
          <p:nvSpPr>
            <p:cNvPr id="20" name="object 20"/>
            <p:cNvSpPr/>
            <p:nvPr/>
          </p:nvSpPr>
          <p:spPr>
            <a:xfrm>
              <a:off x="5478018" y="2426969"/>
              <a:ext cx="3115310" cy="1181100"/>
            </a:xfrm>
            <a:custGeom>
              <a:avLst/>
              <a:gdLst/>
              <a:ahLst/>
              <a:cxnLst/>
              <a:rect l="l" t="t" r="r" b="b"/>
              <a:pathLst>
                <a:path w="3115309" h="1181100">
                  <a:moveTo>
                    <a:pt x="2524506" y="0"/>
                  </a:moveTo>
                  <a:lnTo>
                    <a:pt x="2524506" y="295275"/>
                  </a:lnTo>
                  <a:lnTo>
                    <a:pt x="0" y="295275"/>
                  </a:lnTo>
                  <a:lnTo>
                    <a:pt x="0" y="885825"/>
                  </a:lnTo>
                  <a:lnTo>
                    <a:pt x="2524506" y="885825"/>
                  </a:lnTo>
                  <a:lnTo>
                    <a:pt x="2524506" y="1181099"/>
                  </a:lnTo>
                  <a:lnTo>
                    <a:pt x="3115056" y="590550"/>
                  </a:lnTo>
                  <a:lnTo>
                    <a:pt x="2524506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</a:scheme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478018" y="2426969"/>
              <a:ext cx="3115310" cy="1181100"/>
            </a:xfrm>
            <a:custGeom>
              <a:avLst/>
              <a:gdLst/>
              <a:ahLst/>
              <a:cxnLst/>
              <a:rect l="l" t="t" r="r" b="b"/>
              <a:pathLst>
                <a:path w="3115309" h="1181100">
                  <a:moveTo>
                    <a:pt x="0" y="295275"/>
                  </a:moveTo>
                  <a:lnTo>
                    <a:pt x="2524506" y="295275"/>
                  </a:lnTo>
                  <a:lnTo>
                    <a:pt x="2524506" y="0"/>
                  </a:lnTo>
                  <a:lnTo>
                    <a:pt x="3115056" y="590550"/>
                  </a:lnTo>
                  <a:lnTo>
                    <a:pt x="2524506" y="1181099"/>
                  </a:lnTo>
                  <a:lnTo>
                    <a:pt x="2524506" y="885825"/>
                  </a:lnTo>
                  <a:lnTo>
                    <a:pt x="0" y="885825"/>
                  </a:lnTo>
                  <a:lnTo>
                    <a:pt x="0" y="295275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5510338" y="2847331"/>
            <a:ext cx="2919042" cy="290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l-GR" b="1" dirty="0">
                <a:solidFill>
                  <a:srgbClr val="FF0000"/>
                </a:solidFill>
                <a:latin typeface="Verdana"/>
                <a:cs typeface="Verdana"/>
              </a:rPr>
              <a:t>Τέλη Δεκεμβρίου 2025</a:t>
            </a:r>
            <a:r>
              <a:rPr lang="en-US" b="1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endParaRPr dirty="0">
              <a:latin typeface="Verdana"/>
              <a:cs typeface="Verdana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5465001" y="3325303"/>
            <a:ext cx="2633990" cy="2402665"/>
            <a:chOff x="5465000" y="3325304"/>
            <a:chExt cx="2525395" cy="2268220"/>
          </a:xfrm>
        </p:grpSpPr>
        <p:sp>
          <p:nvSpPr>
            <p:cNvPr id="24" name="object 24"/>
            <p:cNvSpPr/>
            <p:nvPr/>
          </p:nvSpPr>
          <p:spPr>
            <a:xfrm>
              <a:off x="5478018" y="3338321"/>
              <a:ext cx="2499360" cy="2242185"/>
            </a:xfrm>
            <a:custGeom>
              <a:avLst/>
              <a:gdLst/>
              <a:ahLst/>
              <a:cxnLst/>
              <a:rect l="l" t="t" r="r" b="b"/>
              <a:pathLst>
                <a:path w="2499359" h="2242185">
                  <a:moveTo>
                    <a:pt x="2499360" y="0"/>
                  </a:moveTo>
                  <a:lnTo>
                    <a:pt x="0" y="0"/>
                  </a:lnTo>
                  <a:lnTo>
                    <a:pt x="0" y="2241804"/>
                  </a:lnTo>
                  <a:lnTo>
                    <a:pt x="2499360" y="2241804"/>
                  </a:lnTo>
                  <a:lnTo>
                    <a:pt x="249936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478018" y="3338321"/>
              <a:ext cx="2499360" cy="2242185"/>
            </a:xfrm>
            <a:custGeom>
              <a:avLst/>
              <a:gdLst/>
              <a:ahLst/>
              <a:cxnLst/>
              <a:rect l="l" t="t" r="r" b="b"/>
              <a:pathLst>
                <a:path w="2499359" h="2242185">
                  <a:moveTo>
                    <a:pt x="0" y="2241804"/>
                  </a:moveTo>
                  <a:lnTo>
                    <a:pt x="2499360" y="2241804"/>
                  </a:lnTo>
                  <a:lnTo>
                    <a:pt x="2499360" y="0"/>
                  </a:lnTo>
                  <a:lnTo>
                    <a:pt x="0" y="0"/>
                  </a:lnTo>
                  <a:lnTo>
                    <a:pt x="0" y="2241804"/>
                  </a:lnTo>
                  <a:close/>
                </a:path>
              </a:pathLst>
            </a:custGeom>
            <a:ln w="25908">
              <a:solidFill>
                <a:srgbClr val="BADFE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5545105" y="3339092"/>
            <a:ext cx="2572841" cy="2186881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>
              <a:lnSpc>
                <a:spcPct val="91200"/>
              </a:lnSpc>
              <a:spcBef>
                <a:spcPts val="265"/>
              </a:spcBef>
            </a:pPr>
            <a:r>
              <a:rPr lang="el-GR" sz="2000" b="1" spc="-100" dirty="0">
                <a:solidFill>
                  <a:schemeClr val="tx2"/>
                </a:solidFill>
                <a:ea typeface="+mj-ea"/>
                <a:cs typeface="+mj-cs"/>
              </a:rPr>
              <a:t>Υποβολή Εγγράφων Κλεισίματος </a:t>
            </a:r>
            <a:r>
              <a:rPr lang="en-US" sz="2000" b="1" spc="-100" dirty="0">
                <a:solidFill>
                  <a:schemeClr val="tx2"/>
                </a:solidFill>
                <a:ea typeface="+mj-ea"/>
                <a:cs typeface="+mj-cs"/>
              </a:rPr>
              <a:t>:  </a:t>
            </a:r>
            <a:endParaRPr lang="el-GR" sz="2000" b="1" spc="-100" dirty="0">
              <a:solidFill>
                <a:schemeClr val="tx2"/>
              </a:solidFill>
              <a:ea typeface="+mj-ea"/>
              <a:cs typeface="+mj-cs"/>
            </a:endParaRPr>
          </a:p>
          <a:p>
            <a:pPr marL="12700" marR="5080">
              <a:lnSpc>
                <a:spcPct val="91200"/>
              </a:lnSpc>
              <a:spcBef>
                <a:spcPts val="265"/>
              </a:spcBef>
            </a:pPr>
            <a:r>
              <a:rPr lang="el-GR" sz="2000" b="1" spc="-100" dirty="0">
                <a:solidFill>
                  <a:schemeClr val="tx2"/>
                </a:solidFill>
                <a:ea typeface="+mj-ea"/>
                <a:cs typeface="+mj-cs"/>
              </a:rPr>
              <a:t>-</a:t>
            </a:r>
            <a:r>
              <a:rPr lang="el-GR" sz="2000" spc="-100" dirty="0">
                <a:solidFill>
                  <a:schemeClr val="tx2"/>
                </a:solidFill>
                <a:ea typeface="+mj-ea"/>
                <a:cs typeface="+mj-cs"/>
              </a:rPr>
              <a:t>Τελικοί Λογαριασμοί</a:t>
            </a:r>
          </a:p>
          <a:p>
            <a:pPr marL="12700" marR="5080">
              <a:lnSpc>
                <a:spcPct val="91200"/>
              </a:lnSpc>
              <a:spcBef>
                <a:spcPts val="265"/>
              </a:spcBef>
            </a:pPr>
            <a:r>
              <a:rPr lang="el-GR" sz="2000" spc="-100" dirty="0">
                <a:solidFill>
                  <a:schemeClr val="tx2"/>
                </a:solidFill>
                <a:ea typeface="+mj-ea"/>
                <a:cs typeface="+mj-cs"/>
              </a:rPr>
              <a:t>-Δήλωση Διαχείρισης</a:t>
            </a:r>
          </a:p>
          <a:p>
            <a:pPr marL="12700" marR="5080">
              <a:lnSpc>
                <a:spcPct val="91200"/>
              </a:lnSpc>
              <a:spcBef>
                <a:spcPts val="265"/>
              </a:spcBef>
            </a:pPr>
            <a:r>
              <a:rPr lang="el-GR" sz="2000" spc="-100" dirty="0">
                <a:solidFill>
                  <a:schemeClr val="tx2"/>
                </a:solidFill>
                <a:ea typeface="+mj-ea"/>
                <a:cs typeface="+mj-cs"/>
              </a:rPr>
              <a:t>-Ετήσια Σύνοψη</a:t>
            </a:r>
          </a:p>
          <a:p>
            <a:pPr marL="12700" marR="5080">
              <a:lnSpc>
                <a:spcPct val="91200"/>
              </a:lnSpc>
              <a:spcBef>
                <a:spcPts val="265"/>
              </a:spcBef>
            </a:pPr>
            <a:r>
              <a:rPr lang="el-GR" sz="2000" spc="-100" dirty="0">
                <a:solidFill>
                  <a:schemeClr val="tx2"/>
                </a:solidFill>
                <a:ea typeface="+mj-ea"/>
                <a:cs typeface="+mj-cs"/>
              </a:rPr>
              <a:t>-Γνώμη Λογιστικού Ελέγχου</a:t>
            </a:r>
            <a:endParaRPr lang="en-US" sz="2000" spc="-100" dirty="0">
              <a:solidFill>
                <a:schemeClr val="tx2"/>
              </a:solidFill>
              <a:ea typeface="+mj-ea"/>
              <a:cs typeface="+mj-cs"/>
            </a:endParaRPr>
          </a:p>
          <a:p>
            <a:pPr marL="12700" marR="5080">
              <a:lnSpc>
                <a:spcPct val="91200"/>
              </a:lnSpc>
              <a:spcBef>
                <a:spcPts val="265"/>
              </a:spcBef>
            </a:pPr>
            <a:r>
              <a:rPr lang="el-GR" sz="2000" spc="-100" dirty="0">
                <a:solidFill>
                  <a:schemeClr val="tx2"/>
                </a:solidFill>
                <a:ea typeface="+mj-ea"/>
                <a:cs typeface="+mj-cs"/>
              </a:rPr>
              <a:t>-Τελική Έκθεση Υλοποίησης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1042791" y="1244860"/>
            <a:ext cx="6510514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2800" b="1" spc="-100" dirty="0">
              <a:solidFill>
                <a:schemeClr val="tx2"/>
              </a:solidFill>
              <a:ea typeface="+mj-ea"/>
              <a:cs typeface="+mj-cs"/>
            </a:endParaRPr>
          </a:p>
        </p:txBody>
      </p:sp>
      <p:sp>
        <p:nvSpPr>
          <p:cNvPr id="28" name="Θέση αριθμού διαφάνειας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7E086-097A-4404-8F64-904E39012CCD}" type="slidenum">
              <a:rPr lang="el-GR" smtClean="0"/>
              <a:t>10</a:t>
            </a:fld>
            <a:endParaRPr lang="el-GR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FAC6CA1-93C3-2DC5-77DD-9096BD625929}"/>
              </a:ext>
            </a:extLst>
          </p:cNvPr>
          <p:cNvSpPr txBox="1"/>
          <p:nvPr/>
        </p:nvSpPr>
        <p:spPr>
          <a:xfrm>
            <a:off x="439082" y="6258067"/>
            <a:ext cx="705189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l-G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*</a:t>
            </a:r>
            <a:r>
              <a:rPr lang="el-GR" sz="1200" i="1" dirty="0"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Κατά την υποβολή του 2ου Σχεδίου Λογαριασμού αναμένεται η διοικητική ολοκλήρωση του συνόλου των πράξεων</a:t>
            </a:r>
            <a:endParaRPr lang="en-US" sz="1200" i="1" dirty="0">
              <a:effectLst/>
              <a:latin typeface="Tahoma" panose="020B060403050404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0" name="object 32">
            <a:extLst>
              <a:ext uri="{FF2B5EF4-FFF2-40B4-BE49-F238E27FC236}">
                <a16:creationId xmlns:a16="http://schemas.microsoft.com/office/drawing/2014/main" id="{8C227F82-8246-4DF8-25EF-B96A503F36D2}"/>
              </a:ext>
            </a:extLst>
          </p:cNvPr>
          <p:cNvSpPr txBox="1"/>
          <p:nvPr/>
        </p:nvSpPr>
        <p:spPr>
          <a:xfrm>
            <a:off x="417619" y="5908706"/>
            <a:ext cx="7568352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l-GR" b="1" spc="-100" dirty="0">
                <a:solidFill>
                  <a:schemeClr val="tx2"/>
                </a:solidFill>
                <a:ea typeface="+mj-ea"/>
                <a:cs typeface="+mj-cs"/>
              </a:rPr>
              <a:t>Στόχος είναι να μην συμπίπτουν χρονικά οι Λογαριασμοί  της ΠΠ 14-20 με της ΠΠ 21-27</a:t>
            </a:r>
            <a:endParaRPr b="1" spc="-100" dirty="0">
              <a:solidFill>
                <a:schemeClr val="tx2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85783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21731" y="1196752"/>
            <a:ext cx="7620000" cy="3312368"/>
          </a:xfrm>
        </p:spPr>
        <p:txBody>
          <a:bodyPr/>
          <a:lstStyle/>
          <a:p>
            <a:pPr algn="ctr"/>
            <a:r>
              <a:rPr lang="el-GR" sz="3600" dirty="0"/>
              <a:t>Ευχαριστούμε για την προσοχή σας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7E086-097A-4404-8F64-904E39012CCD}" type="slidenum">
              <a:rPr lang="el-GR" smtClean="0"/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46934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6117" y="197888"/>
            <a:ext cx="7620000" cy="815644"/>
          </a:xfrm>
        </p:spPr>
        <p:txBody>
          <a:bodyPr/>
          <a:lstStyle/>
          <a:p>
            <a:pPr algn="ctr"/>
            <a:r>
              <a:rPr lang="el-GR" sz="3600" b="1" dirty="0">
                <a:latin typeface="+mn-lt"/>
                <a:ea typeface="Times New Roman"/>
              </a:rPr>
              <a:t>Π.Π. 2021-2027 – ΑΙΤΗΣΕΙΣ ΠΛΗΡΩΜΗΣ</a:t>
            </a:r>
          </a:p>
        </p:txBody>
      </p:sp>
      <p:sp>
        <p:nvSpPr>
          <p:cNvPr id="3" name="Τίτλος 1"/>
          <p:cNvSpPr txBox="1">
            <a:spLocks/>
          </p:cNvSpPr>
          <p:nvPr/>
        </p:nvSpPr>
        <p:spPr>
          <a:xfrm>
            <a:off x="539551" y="1484784"/>
            <a:ext cx="7536565" cy="50405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endParaRPr kumimoji="0" lang="el-GR" sz="1800" b="1" i="1" u="none" strike="noStrike" kern="1200" cap="none" spc="-100" normalizeH="0" baseline="0" noProof="0" dirty="0">
              <a:ln>
                <a:noFill/>
              </a:ln>
              <a:solidFill>
                <a:srgbClr val="675E4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endParaRPr lang="el-GR" sz="1800" b="1" i="1" dirty="0">
              <a:solidFill>
                <a:srgbClr val="675E47"/>
              </a:solidFill>
              <a:latin typeface="Calibri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endParaRPr kumimoji="0" lang="el-GR" sz="1800" b="1" i="1" u="none" strike="noStrike" kern="1200" cap="none" spc="-100" normalizeH="0" baseline="0" noProof="0" dirty="0">
              <a:ln>
                <a:noFill/>
              </a:ln>
              <a:solidFill>
                <a:srgbClr val="675E4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endParaRPr lang="el-GR" sz="1800" b="1" i="1" dirty="0">
              <a:solidFill>
                <a:srgbClr val="675E47"/>
              </a:solidFill>
              <a:latin typeface="Calibri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endParaRPr kumimoji="0" lang="el-GR" sz="1800" b="1" i="1" u="none" strike="noStrike" kern="1200" cap="none" spc="-100" normalizeH="0" baseline="0" noProof="0" dirty="0">
              <a:ln>
                <a:noFill/>
              </a:ln>
              <a:solidFill>
                <a:srgbClr val="675E4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endParaRPr lang="el-GR" sz="1800" b="1" i="1" dirty="0">
              <a:solidFill>
                <a:srgbClr val="675E47"/>
              </a:solidFill>
              <a:latin typeface="Calibri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l-GR" sz="1800" b="1" i="1" u="none" strike="noStrike" kern="1200" cap="none" spc="-100" normalizeH="0" baseline="0" noProof="0" dirty="0">
              <a:ln>
                <a:noFill/>
              </a:ln>
              <a:solidFill>
                <a:srgbClr val="675E4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l-GR" sz="1800" b="1" i="1" dirty="0">
              <a:solidFill>
                <a:srgbClr val="675E47"/>
              </a:solidFill>
              <a:latin typeface="Calibri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l-GR" sz="1800" b="1" i="1" u="none" strike="noStrike" kern="1200" cap="none" spc="-100" normalizeH="0" baseline="0" noProof="0" dirty="0">
                <a:ln>
                  <a:noFill/>
                </a:ln>
                <a:solidFill>
                  <a:srgbClr val="675E4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Κανονισμός (ΕΕ) 2021/1060 – Άρθρο 91</a:t>
            </a:r>
            <a:r>
              <a:rPr kumimoji="0" lang="en-US" sz="1600" b="0" i="1" u="none" strike="noStrike" kern="1200" cap="none" spc="-100" normalizeH="0" baseline="0" noProof="0" dirty="0">
                <a:ln>
                  <a:noFill/>
                </a:ln>
                <a:solidFill>
                  <a:srgbClr val="675E47"/>
                </a:solidFill>
                <a:effectLst/>
                <a:uLnTx/>
                <a:uFillTx/>
                <a:latin typeface="Calibri"/>
                <a:ea typeface="Times New Roman"/>
                <a:cs typeface="Verdana"/>
              </a:rPr>
              <a:t>:</a:t>
            </a:r>
            <a:r>
              <a:rPr kumimoji="0" lang="el-GR" sz="1600" b="0" i="1" u="none" strike="noStrike" kern="1200" cap="none" spc="-100" normalizeH="0" baseline="0" noProof="0" dirty="0">
                <a:ln>
                  <a:noFill/>
                </a:ln>
                <a:solidFill>
                  <a:srgbClr val="675E47"/>
                </a:solidFill>
                <a:effectLst/>
                <a:uLnTx/>
                <a:uFillTx/>
                <a:latin typeface="Calibri"/>
                <a:ea typeface="Times New Roman"/>
                <a:cs typeface="Verdana"/>
              </a:rPr>
              <a:t> Υ</a:t>
            </a:r>
            <a:r>
              <a:rPr kumimoji="0" lang="el-GR" sz="1600" b="0" i="0" u="none" strike="noStrike" kern="1200" cap="none" spc="-100" normalizeH="0" baseline="0" noProof="0" dirty="0">
                <a:ln>
                  <a:noFill/>
                </a:ln>
                <a:solidFill>
                  <a:srgbClr val="675E4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ποβάλλονται κατ’ ανώτατο όριο έξι αιτήσεις πληρωμής ανά πρόγραμμα, Ταμείο και λογιστική χρήση μεταξύ των ακόλουθων ημερομηνιών: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endParaRPr lang="el-GR" sz="1600" dirty="0">
              <a:solidFill>
                <a:srgbClr val="675E47"/>
              </a:solidFill>
              <a:latin typeface="Calibri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sz="1600" b="0" i="0" u="none" strike="noStrike" kern="1200" cap="none" spc="-100" normalizeH="0" baseline="0" noProof="0" dirty="0">
                <a:ln>
                  <a:noFill/>
                </a:ln>
                <a:solidFill>
                  <a:srgbClr val="675E4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28 Φεβρουαρίου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sz="1600" b="0" i="0" u="none" strike="noStrike" kern="1200" cap="none" spc="-100" normalizeH="0" baseline="0" noProof="0" dirty="0">
                <a:ln>
                  <a:noFill/>
                </a:ln>
                <a:solidFill>
                  <a:srgbClr val="675E4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31 Μαΐου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sz="1600" b="0" i="0" u="none" strike="noStrike" kern="1200" cap="none" spc="-100" normalizeH="0" baseline="0" noProof="0" dirty="0">
                <a:ln>
                  <a:noFill/>
                </a:ln>
                <a:solidFill>
                  <a:srgbClr val="675E4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31 Ιουλίου*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sz="1600" b="0" i="0" u="none" strike="noStrike" kern="1200" cap="none" spc="-100" normalizeH="0" baseline="0" noProof="0" dirty="0">
                <a:ln>
                  <a:noFill/>
                </a:ln>
                <a:solidFill>
                  <a:srgbClr val="675E4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31 Οκτωβρίου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sz="1600" b="0" i="0" u="none" strike="noStrike" kern="1200" cap="none" spc="-100" normalizeH="0" baseline="0" noProof="0" dirty="0">
                <a:ln>
                  <a:noFill/>
                </a:ln>
                <a:solidFill>
                  <a:srgbClr val="675E4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30 Νοεμβρίου και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sz="1600" b="0" i="0" u="none" strike="noStrike" kern="1200" cap="none" spc="-100" normalizeH="0" baseline="0" noProof="0" dirty="0">
                <a:ln>
                  <a:noFill/>
                </a:ln>
                <a:solidFill>
                  <a:srgbClr val="675E4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31 Δεκεμβρίου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l-GR" sz="1600" i="1" dirty="0">
              <a:solidFill>
                <a:srgbClr val="675E47"/>
              </a:solidFill>
              <a:latin typeface="Calibri"/>
              <a:ea typeface="Times New Roman"/>
              <a:cs typeface="Verdana"/>
            </a:endParaRPr>
          </a:p>
          <a:p>
            <a:pPr algn="just">
              <a:defRPr/>
            </a:pPr>
            <a:r>
              <a:rPr lang="el-GR" sz="1600" i="1" dirty="0">
                <a:solidFill>
                  <a:srgbClr val="675E47"/>
                </a:solidFill>
                <a:latin typeface="Calibri"/>
              </a:rPr>
              <a:t>*H Αίτηση Πληρωμής που υποβάλλεται έως 31 Ιουλίου θεωρείται ως η Τελική της Λογιστικής Χρήσης που λήγει 30/6 και η υποβολή της είναι υποχρεωτική</a:t>
            </a:r>
            <a:endParaRPr lang="en-US" sz="1600" i="1" dirty="0">
              <a:solidFill>
                <a:srgbClr val="675E47"/>
              </a:solidFill>
              <a:latin typeface="Calibri"/>
            </a:endParaRPr>
          </a:p>
          <a:p>
            <a:pPr algn="just">
              <a:defRPr/>
            </a:pPr>
            <a:endParaRPr lang="en-US" sz="1600" i="1" dirty="0">
              <a:solidFill>
                <a:srgbClr val="675E47"/>
              </a:solidFill>
              <a:latin typeface="Calibri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-100" normalizeH="0" baseline="0" noProof="0" dirty="0">
              <a:ln>
                <a:noFill/>
              </a:ln>
              <a:solidFill>
                <a:srgbClr val="675E47"/>
              </a:solidFill>
              <a:effectLst/>
              <a:uLnTx/>
              <a:uFillTx/>
              <a:latin typeface="Calibri"/>
              <a:ea typeface="Times New Roman"/>
              <a:cs typeface="Verdana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endParaRPr kumimoji="0" lang="en-US" sz="1800" b="1" i="1" u="none" strike="noStrike" kern="1200" cap="none" spc="-100" normalizeH="0" baseline="0" noProof="0" dirty="0">
              <a:ln>
                <a:noFill/>
              </a:ln>
              <a:solidFill>
                <a:srgbClr val="675E4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400" b="0" i="0" u="none" strike="noStrike" kern="1200" cap="none" spc="-100" normalizeH="0" baseline="0" noProof="0" dirty="0">
              <a:ln>
                <a:noFill/>
              </a:ln>
              <a:solidFill>
                <a:srgbClr val="675E47"/>
              </a:solidFill>
              <a:effectLst/>
              <a:uLnTx/>
              <a:uFillTx/>
              <a:latin typeface="Calibri"/>
              <a:ea typeface="Times New Roman"/>
              <a:cs typeface="Verdana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endParaRPr kumimoji="0" lang="el-GR" sz="1600" b="0" i="0" u="none" strike="noStrike" kern="1200" cap="none" spc="-100" normalizeH="0" baseline="0" noProof="0" dirty="0">
              <a:ln>
                <a:noFill/>
              </a:ln>
              <a:solidFill>
                <a:srgbClr val="675E47"/>
              </a:solidFill>
              <a:effectLst/>
              <a:uLnTx/>
              <a:uFillTx/>
              <a:latin typeface="Calibri"/>
              <a:ea typeface="Times New Roman"/>
              <a:cs typeface="Verdana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endParaRPr kumimoji="0" lang="el-GR" sz="1800" b="0" i="0" u="none" strike="noStrike" kern="1200" cap="none" spc="-100" normalizeH="0" baseline="0" noProof="0" dirty="0">
              <a:ln>
                <a:noFill/>
              </a:ln>
              <a:solidFill>
                <a:srgbClr val="675E47"/>
              </a:solidFill>
              <a:effectLst/>
              <a:uLnTx/>
              <a:uFillTx/>
              <a:latin typeface="Calibri"/>
              <a:ea typeface="Times New Roman"/>
              <a:cs typeface="Verdana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endParaRPr kumimoji="0" lang="en-US" sz="1600" b="1" i="1" u="none" strike="noStrike" kern="1200" cap="none" spc="-100" normalizeH="0" baseline="0" noProof="0" dirty="0">
              <a:ln>
                <a:noFill/>
              </a:ln>
              <a:solidFill>
                <a:srgbClr val="675E47"/>
              </a:solidFill>
              <a:effectLst/>
              <a:uLnTx/>
              <a:uFillTx/>
              <a:latin typeface="Calibri"/>
              <a:ea typeface="Times New Roman"/>
              <a:cs typeface="Verdana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endParaRPr kumimoji="0" lang="el-GR" sz="1600" b="0" i="0" u="none" strike="noStrike" kern="1200" cap="none" spc="-100" normalizeH="0" baseline="0" noProof="0" dirty="0">
              <a:ln>
                <a:noFill/>
              </a:ln>
              <a:solidFill>
                <a:srgbClr val="675E47"/>
              </a:solidFill>
              <a:effectLst/>
              <a:uLnTx/>
              <a:uFillTx/>
              <a:latin typeface="Calibri"/>
              <a:ea typeface="Times New Roman"/>
              <a:cs typeface="Verdana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endParaRPr kumimoji="0" lang="el-GR" sz="1600" b="0" i="0" u="none" strike="noStrike" kern="1200" cap="none" spc="-100" normalizeH="0" baseline="0" noProof="0" dirty="0">
              <a:ln>
                <a:noFill/>
              </a:ln>
              <a:solidFill>
                <a:srgbClr val="675E47"/>
              </a:solidFill>
              <a:effectLst/>
              <a:uLnTx/>
              <a:uFillTx/>
              <a:latin typeface="Calibri"/>
              <a:ea typeface="Times New Roman"/>
              <a:cs typeface="Verdana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endParaRPr kumimoji="0" lang="el-GR" sz="1600" b="0" i="0" u="none" strike="noStrike" kern="1200" cap="none" spc="-100" normalizeH="0" baseline="0" noProof="0" dirty="0">
              <a:ln>
                <a:noFill/>
              </a:ln>
              <a:solidFill>
                <a:srgbClr val="675E47"/>
              </a:solidFill>
              <a:effectLst/>
              <a:uLnTx/>
              <a:uFillTx/>
              <a:latin typeface="Calibri"/>
              <a:ea typeface="Times New Roman"/>
              <a:cs typeface="Verdana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endParaRPr kumimoji="0" lang="el-GR" sz="1600" b="0" i="0" u="none" strike="noStrike" kern="1200" cap="none" spc="-100" normalizeH="0" baseline="0" noProof="0" dirty="0">
              <a:ln>
                <a:noFill/>
              </a:ln>
              <a:solidFill>
                <a:srgbClr val="675E47"/>
              </a:solidFill>
              <a:effectLst/>
              <a:uLnTx/>
              <a:uFillTx/>
              <a:latin typeface="Calibri"/>
              <a:ea typeface="Times New Roman"/>
              <a:cs typeface="Verdana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endParaRPr kumimoji="0" lang="el-GR" sz="1600" b="0" i="0" u="none" strike="noStrike" kern="1200" cap="none" spc="-100" normalizeH="0" baseline="0" noProof="0" dirty="0">
              <a:ln>
                <a:noFill/>
              </a:ln>
              <a:solidFill>
                <a:srgbClr val="675E47"/>
              </a:solidFill>
              <a:effectLst/>
              <a:uLnTx/>
              <a:uFillTx/>
              <a:latin typeface="Calibri"/>
              <a:ea typeface="Times New Roman"/>
              <a:cs typeface="Verdana"/>
            </a:endParaRPr>
          </a:p>
          <a:p>
            <a:pPr marL="45720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600" b="0" i="0" u="none" strike="noStrike" kern="1200" cap="none" spc="-100" normalizeH="0" baseline="0" noProof="0" dirty="0">
              <a:ln>
                <a:noFill/>
              </a:ln>
              <a:solidFill>
                <a:srgbClr val="675E47"/>
              </a:solidFill>
              <a:effectLst/>
              <a:uLnTx/>
              <a:uFillTx/>
              <a:latin typeface="Calibri"/>
              <a:ea typeface="Times New Roman"/>
              <a:cs typeface="Verdan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99792" y="33569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srgbClr val="2F2B2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27E086-097A-4404-8F64-904E39012CCD}" type="slidenum">
              <a:rPr kumimoji="0" lang="el-GR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4527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6117" y="197888"/>
            <a:ext cx="7620000" cy="815644"/>
          </a:xfrm>
        </p:spPr>
        <p:txBody>
          <a:bodyPr/>
          <a:lstStyle/>
          <a:p>
            <a:pPr algn="ctr"/>
            <a:r>
              <a:rPr lang="el-GR" sz="3600" b="1" dirty="0">
                <a:latin typeface="+mn-lt"/>
                <a:ea typeface="Times New Roman"/>
              </a:rPr>
              <a:t>Π.Π. 2021-2027 – ΑΙΤΗΣΕΙΣ ΠΛΗΡΩΜΗΣ</a:t>
            </a:r>
          </a:p>
        </p:txBody>
      </p:sp>
      <p:sp>
        <p:nvSpPr>
          <p:cNvPr id="3" name="Τίτλος 1"/>
          <p:cNvSpPr txBox="1">
            <a:spLocks/>
          </p:cNvSpPr>
          <p:nvPr/>
        </p:nvSpPr>
        <p:spPr>
          <a:xfrm>
            <a:off x="305677" y="980806"/>
            <a:ext cx="7920880" cy="48965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600" b="1" i="1" u="none" strike="noStrike" kern="1200" cap="none" spc="-100" normalizeH="0" baseline="0" noProof="0" dirty="0">
              <a:ln>
                <a:noFill/>
              </a:ln>
              <a:solidFill>
                <a:srgbClr val="675E47"/>
              </a:solidFill>
              <a:effectLst/>
              <a:uLnTx/>
              <a:uFillTx/>
              <a:latin typeface="Calibri"/>
              <a:ea typeface="Times New Roman"/>
              <a:cs typeface="Verdana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kumimoji="0" lang="el-GR" sz="1800" b="0" i="0" u="none" strike="noStrike" kern="1200" cap="none" spc="-100" normalizeH="0" baseline="0" noProof="0" dirty="0">
                <a:ln>
                  <a:noFill/>
                </a:ln>
                <a:solidFill>
                  <a:srgbClr val="675E47"/>
                </a:solidFill>
                <a:effectLst/>
                <a:uLnTx/>
                <a:uFillTx/>
                <a:latin typeface="Calibri"/>
                <a:ea typeface="Times New Roman"/>
                <a:cs typeface="Verdana"/>
              </a:rPr>
              <a:t>Αιτήσεις που έχουν υποβληθεί συνολικά έως σήμερα (ΕΣ): 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endParaRPr kumimoji="0" lang="en-US" sz="1800" b="0" i="0" u="none" strike="noStrike" kern="1200" cap="none" spc="-100" normalizeH="0" baseline="0" noProof="0" dirty="0">
              <a:ln>
                <a:noFill/>
              </a:ln>
              <a:solidFill>
                <a:srgbClr val="2F2B2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endParaRPr kumimoji="0" lang="en-US" sz="1600" b="0" i="0" u="none" strike="noStrike" kern="1200" cap="none" spc="-100" normalizeH="0" baseline="0" noProof="0" dirty="0">
              <a:ln>
                <a:noFill/>
              </a:ln>
              <a:solidFill>
                <a:srgbClr val="675E47"/>
              </a:solidFill>
              <a:effectLst/>
              <a:uLnTx/>
              <a:uFillTx/>
              <a:latin typeface="Calibri"/>
              <a:ea typeface="Times New Roman"/>
              <a:cs typeface="Verdana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-100" normalizeH="0" baseline="0" noProof="0" dirty="0">
              <a:ln>
                <a:noFill/>
              </a:ln>
              <a:solidFill>
                <a:srgbClr val="675E47"/>
              </a:solidFill>
              <a:effectLst/>
              <a:uLnTx/>
              <a:uFillTx/>
              <a:latin typeface="Calibri"/>
              <a:ea typeface="Times New Roman"/>
              <a:cs typeface="Verdana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endParaRPr kumimoji="0" lang="en-US" sz="1800" b="1" i="1" u="none" strike="noStrike" kern="1200" cap="none" spc="-100" normalizeH="0" baseline="0" noProof="0" dirty="0">
              <a:ln>
                <a:noFill/>
              </a:ln>
              <a:solidFill>
                <a:srgbClr val="675E4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400" b="0" i="0" u="none" strike="noStrike" kern="1200" cap="none" spc="-100" normalizeH="0" baseline="0" noProof="0" dirty="0">
              <a:ln>
                <a:noFill/>
              </a:ln>
              <a:solidFill>
                <a:srgbClr val="675E47"/>
              </a:solidFill>
              <a:effectLst/>
              <a:uLnTx/>
              <a:uFillTx/>
              <a:latin typeface="Calibri"/>
              <a:ea typeface="Times New Roman"/>
              <a:cs typeface="Verdana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kumimoji="0" lang="el-GR" sz="1800" b="0" i="0" u="none" strike="noStrike" kern="1200" cap="none" spc="-100" normalizeH="0" baseline="0" noProof="0" dirty="0">
                <a:ln>
                  <a:noFill/>
                </a:ln>
                <a:solidFill>
                  <a:srgbClr val="675E47"/>
                </a:solidFill>
                <a:effectLst/>
                <a:uLnTx/>
                <a:uFillTx/>
                <a:latin typeface="Calibri"/>
                <a:ea typeface="Times New Roman"/>
                <a:cs typeface="Verdana"/>
              </a:rPr>
              <a:t>Αιτήσεις που έχουν υποβληθεί εντός του 2025 (ΕΣ): 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endParaRPr kumimoji="0" lang="el-GR" sz="1600" b="0" i="0" u="none" strike="noStrike" kern="1200" cap="none" spc="-100" normalizeH="0" baseline="0" noProof="0" dirty="0">
              <a:ln>
                <a:noFill/>
              </a:ln>
              <a:solidFill>
                <a:srgbClr val="675E47"/>
              </a:solidFill>
              <a:effectLst/>
              <a:uLnTx/>
              <a:uFillTx/>
              <a:latin typeface="Calibri"/>
              <a:ea typeface="Times New Roman"/>
              <a:cs typeface="Verdana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endParaRPr kumimoji="0" lang="el-GR" sz="1800" b="0" i="0" u="none" strike="noStrike" kern="1200" cap="none" spc="-100" normalizeH="0" baseline="0" noProof="0" dirty="0">
              <a:ln>
                <a:noFill/>
              </a:ln>
              <a:solidFill>
                <a:srgbClr val="675E47"/>
              </a:solidFill>
              <a:effectLst/>
              <a:uLnTx/>
              <a:uFillTx/>
              <a:latin typeface="Calibri"/>
              <a:ea typeface="Times New Roman"/>
              <a:cs typeface="Verdana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endParaRPr kumimoji="0" lang="en-US" sz="1600" b="1" i="1" u="none" strike="noStrike" kern="1200" cap="none" spc="-100" normalizeH="0" baseline="0" noProof="0" dirty="0">
              <a:ln>
                <a:noFill/>
              </a:ln>
              <a:solidFill>
                <a:srgbClr val="675E47"/>
              </a:solidFill>
              <a:effectLst/>
              <a:uLnTx/>
              <a:uFillTx/>
              <a:latin typeface="Calibri"/>
              <a:ea typeface="Times New Roman"/>
              <a:cs typeface="Verdana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endParaRPr kumimoji="0" lang="el-GR" sz="1600" b="0" i="0" u="none" strike="noStrike" kern="1200" cap="none" spc="-100" normalizeH="0" baseline="0" noProof="0" dirty="0">
              <a:ln>
                <a:noFill/>
              </a:ln>
              <a:solidFill>
                <a:srgbClr val="675E47"/>
              </a:solidFill>
              <a:effectLst/>
              <a:uLnTx/>
              <a:uFillTx/>
              <a:latin typeface="Calibri"/>
              <a:ea typeface="Times New Roman"/>
              <a:cs typeface="Verdana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endParaRPr kumimoji="0" lang="el-GR" sz="1600" b="0" i="0" u="none" strike="noStrike" kern="1200" cap="none" spc="-100" normalizeH="0" baseline="0" noProof="0" dirty="0">
              <a:ln>
                <a:noFill/>
              </a:ln>
              <a:solidFill>
                <a:srgbClr val="675E47"/>
              </a:solidFill>
              <a:effectLst/>
              <a:uLnTx/>
              <a:uFillTx/>
              <a:latin typeface="Calibri"/>
              <a:ea typeface="Times New Roman"/>
              <a:cs typeface="Verdana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kumimoji="0" lang="el-GR" sz="1800" b="0" i="0" u="none" strike="noStrike" kern="1200" cap="none" spc="-100" normalizeH="0" baseline="0" noProof="0" dirty="0">
                <a:ln>
                  <a:noFill/>
                </a:ln>
                <a:solidFill>
                  <a:srgbClr val="675E47"/>
                </a:solidFill>
                <a:effectLst/>
                <a:uLnTx/>
                <a:uFillTx/>
                <a:latin typeface="Calibri"/>
                <a:ea typeface="Times New Roman"/>
                <a:cs typeface="Verdana"/>
              </a:rPr>
              <a:t>Προβλέψεις 2025  (ΕΣ) : 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endParaRPr kumimoji="0" lang="el-GR" sz="1600" b="0" i="0" u="none" strike="noStrike" kern="1200" cap="none" spc="-100" normalizeH="0" baseline="0" noProof="0" dirty="0">
              <a:ln>
                <a:noFill/>
              </a:ln>
              <a:solidFill>
                <a:srgbClr val="675E47"/>
              </a:solidFill>
              <a:effectLst/>
              <a:uLnTx/>
              <a:uFillTx/>
              <a:latin typeface="Calibri"/>
              <a:ea typeface="Times New Roman"/>
              <a:cs typeface="Verdana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endParaRPr kumimoji="0" lang="el-GR" sz="1600" b="0" i="0" u="none" strike="noStrike" kern="1200" cap="none" spc="-100" normalizeH="0" baseline="0" noProof="0" dirty="0">
              <a:ln>
                <a:noFill/>
              </a:ln>
              <a:solidFill>
                <a:srgbClr val="675E47"/>
              </a:solidFill>
              <a:effectLst/>
              <a:uLnTx/>
              <a:uFillTx/>
              <a:latin typeface="Calibri"/>
              <a:ea typeface="Times New Roman"/>
              <a:cs typeface="Verdana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endParaRPr kumimoji="0" lang="el-GR" sz="1600" b="0" i="0" u="none" strike="noStrike" kern="1200" cap="none" spc="-100" normalizeH="0" baseline="0" noProof="0" dirty="0">
              <a:ln>
                <a:noFill/>
              </a:ln>
              <a:solidFill>
                <a:srgbClr val="675E47"/>
              </a:solidFill>
              <a:effectLst/>
              <a:uLnTx/>
              <a:uFillTx/>
              <a:latin typeface="Calibri"/>
              <a:ea typeface="Times New Roman"/>
              <a:cs typeface="Verdana"/>
            </a:endParaRPr>
          </a:p>
          <a:p>
            <a:pPr marL="45720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600" b="0" i="0" u="none" strike="noStrike" kern="1200" cap="none" spc="-100" normalizeH="0" baseline="0" noProof="0" dirty="0">
              <a:ln>
                <a:noFill/>
              </a:ln>
              <a:solidFill>
                <a:srgbClr val="675E47"/>
              </a:solidFill>
              <a:effectLst/>
              <a:uLnTx/>
              <a:uFillTx/>
              <a:latin typeface="Calibri"/>
              <a:ea typeface="Times New Roman"/>
              <a:cs typeface="Verdan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99792" y="33569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srgbClr val="2F2B2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27E086-097A-4404-8F64-904E39012CCD}" type="slidenum">
              <a:rPr kumimoji="0" lang="el-GR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10" name="Πίνακας 9">
            <a:extLst>
              <a:ext uri="{FF2B5EF4-FFF2-40B4-BE49-F238E27FC236}">
                <a16:creationId xmlns:a16="http://schemas.microsoft.com/office/drawing/2014/main" id="{392AD287-3029-D377-95A5-511DDF36A9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363043"/>
              </p:ext>
            </p:extLst>
          </p:nvPr>
        </p:nvGraphicFramePr>
        <p:xfrm>
          <a:off x="691117" y="1824032"/>
          <a:ext cx="2366278" cy="817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9387">
                  <a:extLst>
                    <a:ext uri="{9D8B030D-6E8A-4147-A177-3AD203B41FA5}">
                      <a16:colId xmlns:a16="http://schemas.microsoft.com/office/drawing/2014/main" val="321859302"/>
                    </a:ext>
                  </a:extLst>
                </a:gridCol>
                <a:gridCol w="1686891">
                  <a:extLst>
                    <a:ext uri="{9D8B030D-6E8A-4147-A177-3AD203B41FA5}">
                      <a16:colId xmlns:a16="http://schemas.microsoft.com/office/drawing/2014/main" val="207808687"/>
                    </a:ext>
                  </a:extLst>
                </a:gridCol>
              </a:tblGrid>
              <a:tr h="408536">
                <a:tc>
                  <a:txBody>
                    <a:bodyPr/>
                    <a:lstStyle/>
                    <a:p>
                      <a:r>
                        <a:rPr lang="el-GR" sz="1600" b="0" dirty="0">
                          <a:solidFill>
                            <a:sysClr val="windowText" lastClr="000000"/>
                          </a:solidFill>
                        </a:rPr>
                        <a:t>ΕΤΠΑ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Verdana"/>
                        </a:rPr>
                        <a:t>55.326.255,37</a:t>
                      </a: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447069"/>
                  </a:ext>
                </a:extLst>
              </a:tr>
              <a:tr h="408536">
                <a:tc>
                  <a:txBody>
                    <a:bodyPr/>
                    <a:lstStyle/>
                    <a:p>
                      <a:r>
                        <a:rPr lang="el-GR" sz="1600" b="0" dirty="0">
                          <a:solidFill>
                            <a:sysClr val="windowText" lastClr="000000"/>
                          </a:solidFill>
                        </a:rPr>
                        <a:t>ΕΚΤ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dirty="0">
                          <a:latin typeface="+mn-lt"/>
                          <a:ea typeface="Times New Roman"/>
                          <a:cs typeface="Verdana"/>
                        </a:rPr>
                        <a:t>41.706.472,78</a:t>
                      </a: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423913"/>
                  </a:ext>
                </a:extLst>
              </a:tr>
            </a:tbl>
          </a:graphicData>
        </a:graphic>
      </p:graphicFrame>
      <p:graphicFrame>
        <p:nvGraphicFramePr>
          <p:cNvPr id="8" name="Πίνακας 7">
            <a:extLst>
              <a:ext uri="{FF2B5EF4-FFF2-40B4-BE49-F238E27FC236}">
                <a16:creationId xmlns:a16="http://schemas.microsoft.com/office/drawing/2014/main" id="{967342AD-1281-691A-F144-0B2F51D8CF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419127"/>
              </p:ext>
            </p:extLst>
          </p:nvPr>
        </p:nvGraphicFramePr>
        <p:xfrm>
          <a:off x="720009" y="3303396"/>
          <a:ext cx="2399928" cy="817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3744">
                  <a:extLst>
                    <a:ext uri="{9D8B030D-6E8A-4147-A177-3AD203B41FA5}">
                      <a16:colId xmlns:a16="http://schemas.microsoft.com/office/drawing/2014/main" val="56661996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325332654"/>
                    </a:ext>
                  </a:extLst>
                </a:gridCol>
              </a:tblGrid>
              <a:tr h="3873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0" dirty="0">
                          <a:solidFill>
                            <a:sysClr val="windowText" lastClr="000000"/>
                          </a:solidFill>
                        </a:rPr>
                        <a:t>ΕΤΠΑ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Verdana"/>
                        </a:rPr>
                        <a:t>1.446.814,10</a:t>
                      </a: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545823"/>
                  </a:ext>
                </a:extLst>
              </a:tr>
              <a:tr h="4297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0" dirty="0">
                          <a:solidFill>
                            <a:sysClr val="windowText" lastClr="000000"/>
                          </a:solidFill>
                        </a:rPr>
                        <a:t>ΕΚΤ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dirty="0">
                          <a:latin typeface="+mn-lt"/>
                          <a:ea typeface="Times New Roman"/>
                          <a:cs typeface="Verdana"/>
                        </a:rPr>
                        <a:t>3.241.719,57 </a:t>
                      </a: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2804530"/>
                  </a:ext>
                </a:extLst>
              </a:tr>
            </a:tbl>
          </a:graphicData>
        </a:graphic>
      </p:graphicFrame>
      <p:graphicFrame>
        <p:nvGraphicFramePr>
          <p:cNvPr id="9" name="Πίνακας 8">
            <a:extLst>
              <a:ext uri="{FF2B5EF4-FFF2-40B4-BE49-F238E27FC236}">
                <a16:creationId xmlns:a16="http://schemas.microsoft.com/office/drawing/2014/main" id="{E4954683-6699-973F-7B89-694E566AD5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1701440"/>
              </p:ext>
            </p:extLst>
          </p:nvPr>
        </p:nvGraphicFramePr>
        <p:xfrm>
          <a:off x="691117" y="4797152"/>
          <a:ext cx="246882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5209">
                  <a:extLst>
                    <a:ext uri="{9D8B030D-6E8A-4147-A177-3AD203B41FA5}">
                      <a16:colId xmlns:a16="http://schemas.microsoft.com/office/drawing/2014/main" val="3102102962"/>
                    </a:ext>
                  </a:extLst>
                </a:gridCol>
                <a:gridCol w="1673619">
                  <a:extLst>
                    <a:ext uri="{9D8B030D-6E8A-4147-A177-3AD203B41FA5}">
                      <a16:colId xmlns:a16="http://schemas.microsoft.com/office/drawing/2014/main" val="37690620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0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ΕΤΠΑ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Verdana"/>
                        </a:rPr>
                        <a:t>55.777.000</a:t>
                      </a: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5324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0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ΕΚΤ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dirty="0">
                          <a:latin typeface="+mn-lt"/>
                          <a:ea typeface="Times New Roman"/>
                          <a:cs typeface="Verdana"/>
                        </a:rPr>
                        <a:t>21.207.500</a:t>
                      </a: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761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1749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6117" y="197888"/>
            <a:ext cx="7620000" cy="815644"/>
          </a:xfrm>
        </p:spPr>
        <p:txBody>
          <a:bodyPr/>
          <a:lstStyle/>
          <a:p>
            <a:pPr algn="ctr"/>
            <a:r>
              <a:rPr lang="el-GR" sz="3600" b="1" dirty="0">
                <a:latin typeface="+mn-lt"/>
                <a:ea typeface="Times New Roman"/>
              </a:rPr>
              <a:t>Π.Π. 2021-2027 – ΕΙΣΡΟΕΣ</a:t>
            </a:r>
          </a:p>
        </p:txBody>
      </p:sp>
      <p:sp>
        <p:nvSpPr>
          <p:cNvPr id="3" name="Τίτλος 1"/>
          <p:cNvSpPr txBox="1">
            <a:spLocks/>
          </p:cNvSpPr>
          <p:nvPr/>
        </p:nvSpPr>
        <p:spPr>
          <a:xfrm>
            <a:off x="155237" y="1124744"/>
            <a:ext cx="7920880" cy="540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kumimoji="0" lang="el-GR" sz="1800" b="1" i="1" u="none" strike="noStrike" kern="1200" cap="none" spc="-100" normalizeH="0" baseline="0" noProof="0" dirty="0">
                <a:ln>
                  <a:noFill/>
                </a:ln>
                <a:solidFill>
                  <a:srgbClr val="675E4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Κανονισμός (ΕΕ) 2021/1060 – Άρθρο 90</a:t>
            </a:r>
            <a:r>
              <a:rPr kumimoji="0" lang="en-US" sz="1600" b="0" i="1" u="none" strike="noStrike" kern="1200" cap="none" spc="-100" normalizeH="0" baseline="0" noProof="0" dirty="0">
                <a:ln>
                  <a:noFill/>
                </a:ln>
                <a:solidFill>
                  <a:srgbClr val="675E47"/>
                </a:solidFill>
                <a:effectLst/>
                <a:uLnTx/>
                <a:uFillTx/>
                <a:latin typeface="Calibri"/>
                <a:ea typeface="Times New Roman"/>
                <a:cs typeface="Verdana"/>
              </a:rPr>
              <a:t>:</a:t>
            </a:r>
            <a:r>
              <a:rPr kumimoji="0" lang="el-GR" sz="1600" b="0" i="1" u="none" strike="noStrike" kern="1200" cap="none" spc="-100" normalizeH="0" baseline="0" noProof="0" dirty="0">
                <a:ln>
                  <a:noFill/>
                </a:ln>
                <a:solidFill>
                  <a:srgbClr val="675E47"/>
                </a:solidFill>
                <a:effectLst/>
                <a:uLnTx/>
                <a:uFillTx/>
                <a:latin typeface="Calibri"/>
                <a:ea typeface="Times New Roman"/>
                <a:cs typeface="Verdana"/>
              </a:rPr>
              <a:t> η Επιτροπή καταβάλλει προκαταβολή σε ετήσιες δόσεις και σε ποσοστό 0,5% της συνολικής στήριξης των Ταμείων για κάθε έτος από το 2021 έως και το 2026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endParaRPr kumimoji="0" lang="el-GR" sz="1600" b="0" i="1" u="none" strike="noStrike" kern="1200" cap="none" spc="-100" normalizeH="0" baseline="0" noProof="0" dirty="0">
              <a:ln>
                <a:noFill/>
              </a:ln>
              <a:solidFill>
                <a:srgbClr val="675E47"/>
              </a:solidFill>
              <a:effectLst/>
              <a:uLnTx/>
              <a:uFillTx/>
              <a:latin typeface="Calibri"/>
              <a:ea typeface="Times New Roman"/>
              <a:cs typeface="Verdana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kumimoji="0" lang="el-GR" sz="1800" b="1" i="1" u="none" strike="noStrike" kern="1200" cap="none" spc="-100" normalizeH="0" baseline="0" noProof="0" dirty="0">
                <a:ln>
                  <a:noFill/>
                </a:ln>
                <a:solidFill>
                  <a:srgbClr val="675E4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Κανονισμός (ΕΕ) 2022/2039</a:t>
            </a:r>
            <a:r>
              <a:rPr kumimoji="0" lang="en-US" sz="1600" b="0" i="1" u="none" strike="noStrike" kern="1200" cap="none" spc="-100" normalizeH="0" baseline="0" noProof="0" dirty="0">
                <a:ln>
                  <a:noFill/>
                </a:ln>
                <a:solidFill>
                  <a:srgbClr val="675E47"/>
                </a:solidFill>
                <a:effectLst/>
                <a:uLnTx/>
                <a:uFillTx/>
                <a:latin typeface="Calibri"/>
                <a:ea typeface="Times New Roman"/>
                <a:cs typeface="Verdana"/>
              </a:rPr>
              <a:t>:</a:t>
            </a:r>
            <a:r>
              <a:rPr kumimoji="0" lang="el-GR" sz="1600" b="0" i="1" u="none" strike="noStrike" kern="1200" cap="none" spc="-100" normalizeH="0" baseline="0" noProof="0" dirty="0">
                <a:ln>
                  <a:noFill/>
                </a:ln>
                <a:solidFill>
                  <a:srgbClr val="675E47"/>
                </a:solidFill>
                <a:effectLst/>
                <a:uLnTx/>
                <a:uFillTx/>
                <a:latin typeface="Calibri"/>
                <a:ea typeface="Times New Roman"/>
                <a:cs typeface="Verdana"/>
              </a:rPr>
              <a:t> πρόσθετη προχρηματοδότηση 0,5 % για το 2022 και το 2023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endParaRPr kumimoji="0" lang="el-GR" sz="1600" b="0" i="1" u="none" strike="noStrike" kern="1200" cap="none" spc="-100" normalizeH="0" baseline="0" noProof="0" dirty="0">
              <a:ln>
                <a:noFill/>
              </a:ln>
              <a:solidFill>
                <a:srgbClr val="675E47"/>
              </a:solidFill>
              <a:effectLst/>
              <a:uLnTx/>
              <a:uFillTx/>
              <a:latin typeface="Calibri"/>
              <a:ea typeface="Times New Roman"/>
              <a:cs typeface="Verdana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kumimoji="0" lang="el-GR" sz="1800" b="1" i="1" u="none" strike="noStrike" kern="1200" cap="none" spc="-100" normalizeH="0" baseline="0" noProof="0" dirty="0">
                <a:ln>
                  <a:noFill/>
                </a:ln>
                <a:solidFill>
                  <a:srgbClr val="675E4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Κανονισμός (ΕΕ) 2021/1060 – Άρθρο 93</a:t>
            </a:r>
            <a:r>
              <a:rPr kumimoji="0" lang="en-US" sz="1600" b="0" i="1" u="none" strike="noStrike" kern="1200" cap="none" spc="-100" normalizeH="0" baseline="0" noProof="0" dirty="0">
                <a:ln>
                  <a:noFill/>
                </a:ln>
                <a:solidFill>
                  <a:srgbClr val="675E47"/>
                </a:solidFill>
                <a:effectLst/>
                <a:uLnTx/>
                <a:uFillTx/>
                <a:latin typeface="Calibri"/>
                <a:ea typeface="Times New Roman"/>
                <a:cs typeface="Verdana"/>
              </a:rPr>
              <a:t>:</a:t>
            </a:r>
            <a:r>
              <a:rPr kumimoji="0" lang="el-GR" sz="1600" b="0" i="1" u="none" strike="noStrike" kern="1200" cap="none" spc="-100" normalizeH="0" baseline="0" noProof="0" dirty="0">
                <a:ln>
                  <a:noFill/>
                </a:ln>
                <a:solidFill>
                  <a:srgbClr val="675E47"/>
                </a:solidFill>
                <a:effectLst/>
                <a:uLnTx/>
                <a:uFillTx/>
                <a:latin typeface="Calibri"/>
                <a:ea typeface="Times New Roman"/>
                <a:cs typeface="Verdana"/>
              </a:rPr>
              <a:t> στο πλαίσιο των αιτήσεων πληρωμής, η Ε.Ε. επιστρέφει με τη μορφή ενδιάμεσων πληρωμών  το 95% της αναλογούσας ενωσιακής συνδρομής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1" u="none" strike="noStrike" kern="1200" cap="none" spc="-100" normalizeH="0" baseline="0" noProof="0" dirty="0">
              <a:ln>
                <a:noFill/>
              </a:ln>
              <a:solidFill>
                <a:srgbClr val="675E47"/>
              </a:solidFill>
              <a:effectLst/>
              <a:uLnTx/>
              <a:uFillTx/>
              <a:latin typeface="Calibri"/>
              <a:ea typeface="Times New Roman"/>
              <a:cs typeface="Verdana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kumimoji="0" lang="el-GR" sz="1600" b="0" i="0" u="none" strike="noStrike" kern="1200" cap="none" spc="-100" normalizeH="0" baseline="0" noProof="0" dirty="0">
                <a:ln>
                  <a:noFill/>
                </a:ln>
                <a:solidFill>
                  <a:srgbClr val="675E47"/>
                </a:solidFill>
                <a:effectLst/>
                <a:uLnTx/>
                <a:uFillTx/>
                <a:latin typeface="Calibri"/>
                <a:ea typeface="Times New Roman"/>
                <a:cs typeface="Verdana"/>
              </a:rPr>
              <a:t>Εισροές από Προκαταβολές: 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endParaRPr kumimoji="0" lang="en-US" sz="1800" b="0" i="0" u="none" strike="noStrike" kern="1200" cap="none" spc="-100" normalizeH="0" baseline="0" noProof="0" dirty="0">
              <a:ln>
                <a:noFill/>
              </a:ln>
              <a:solidFill>
                <a:srgbClr val="2F2B2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endParaRPr kumimoji="0" lang="en-US" sz="1600" b="0" i="0" u="none" strike="noStrike" kern="1200" cap="none" spc="-100" normalizeH="0" baseline="0" noProof="0" dirty="0">
              <a:ln>
                <a:noFill/>
              </a:ln>
              <a:solidFill>
                <a:srgbClr val="675E47"/>
              </a:solidFill>
              <a:effectLst/>
              <a:uLnTx/>
              <a:uFillTx/>
              <a:latin typeface="Calibri"/>
              <a:ea typeface="Times New Roman"/>
              <a:cs typeface="Verdana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-100" normalizeH="0" baseline="0" noProof="0" dirty="0">
              <a:ln>
                <a:noFill/>
              </a:ln>
              <a:solidFill>
                <a:srgbClr val="675E47"/>
              </a:solidFill>
              <a:effectLst/>
              <a:uLnTx/>
              <a:uFillTx/>
              <a:latin typeface="Calibri"/>
              <a:ea typeface="Times New Roman"/>
              <a:cs typeface="Verdana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endParaRPr kumimoji="0" lang="en-US" sz="1800" b="1" i="1" u="none" strike="noStrike" kern="1200" cap="none" spc="-100" normalizeH="0" baseline="0" noProof="0" dirty="0">
              <a:ln>
                <a:noFill/>
              </a:ln>
              <a:solidFill>
                <a:srgbClr val="675E4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400" b="0" i="0" u="none" strike="noStrike" kern="1200" cap="none" spc="-100" normalizeH="0" baseline="0" noProof="0" dirty="0">
              <a:ln>
                <a:noFill/>
              </a:ln>
              <a:solidFill>
                <a:srgbClr val="675E47"/>
              </a:solidFill>
              <a:effectLst/>
              <a:uLnTx/>
              <a:uFillTx/>
              <a:latin typeface="Calibri"/>
              <a:ea typeface="Times New Roman"/>
              <a:cs typeface="Verdana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kumimoji="0" lang="el-GR" sz="1600" b="0" i="0" u="none" strike="noStrike" kern="1200" cap="none" spc="-100" normalizeH="0" baseline="0" noProof="0" dirty="0">
                <a:ln>
                  <a:noFill/>
                </a:ln>
                <a:solidFill>
                  <a:srgbClr val="675E47"/>
                </a:solidFill>
                <a:effectLst/>
                <a:uLnTx/>
                <a:uFillTx/>
                <a:latin typeface="Calibri"/>
                <a:ea typeface="Times New Roman"/>
                <a:cs typeface="Verdana"/>
              </a:rPr>
              <a:t>Εισροές από Αιτήσεις Πληρωμής: 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endParaRPr kumimoji="0" lang="el-GR" sz="1600" b="0" i="0" u="none" strike="noStrike" kern="1200" cap="none" spc="-100" normalizeH="0" baseline="0" noProof="0" dirty="0">
              <a:ln>
                <a:noFill/>
              </a:ln>
              <a:solidFill>
                <a:srgbClr val="675E47"/>
              </a:solidFill>
              <a:effectLst/>
              <a:uLnTx/>
              <a:uFillTx/>
              <a:latin typeface="Calibri"/>
              <a:ea typeface="Times New Roman"/>
              <a:cs typeface="Verdana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600" b="0" i="0" u="none" strike="noStrike" kern="1200" cap="none" spc="-100" normalizeH="0" baseline="0" noProof="0" dirty="0">
              <a:ln>
                <a:noFill/>
              </a:ln>
              <a:solidFill>
                <a:srgbClr val="675E47"/>
              </a:solidFill>
              <a:effectLst/>
              <a:uLnTx/>
              <a:uFillTx/>
              <a:latin typeface="Calibri"/>
              <a:ea typeface="Times New Roman"/>
              <a:cs typeface="Verdana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endParaRPr kumimoji="0" lang="el-GR" sz="1600" b="0" i="0" u="none" strike="noStrike" kern="1200" cap="none" spc="-100" normalizeH="0" baseline="0" noProof="0" dirty="0">
              <a:ln>
                <a:noFill/>
              </a:ln>
              <a:solidFill>
                <a:srgbClr val="675E47"/>
              </a:solidFill>
              <a:effectLst/>
              <a:uLnTx/>
              <a:uFillTx/>
              <a:latin typeface="Calibri"/>
              <a:ea typeface="Times New Roman"/>
              <a:cs typeface="Verdana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endParaRPr kumimoji="0" lang="el-GR" sz="1600" b="0" i="0" u="none" strike="noStrike" kern="1200" cap="none" spc="-100" normalizeH="0" baseline="0" noProof="0" dirty="0">
              <a:ln>
                <a:noFill/>
              </a:ln>
              <a:solidFill>
                <a:srgbClr val="675E47"/>
              </a:solidFill>
              <a:effectLst/>
              <a:uLnTx/>
              <a:uFillTx/>
              <a:latin typeface="Calibri"/>
              <a:ea typeface="Times New Roman"/>
              <a:cs typeface="Verdana"/>
            </a:endParaRPr>
          </a:p>
          <a:p>
            <a:pPr marL="45720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600" b="0" i="0" u="none" strike="noStrike" kern="1200" cap="none" spc="-100" normalizeH="0" baseline="0" noProof="0" dirty="0">
              <a:ln>
                <a:noFill/>
              </a:ln>
              <a:solidFill>
                <a:srgbClr val="675E47"/>
              </a:solidFill>
              <a:effectLst/>
              <a:uLnTx/>
              <a:uFillTx/>
              <a:latin typeface="Calibri"/>
              <a:ea typeface="Times New Roman"/>
              <a:cs typeface="Verdan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99792" y="33569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srgbClr val="2F2B2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27E086-097A-4404-8F64-904E39012CCD}" type="slidenum">
              <a:rPr kumimoji="0" lang="el-GR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10" name="Πίνακας 9">
            <a:extLst>
              <a:ext uri="{FF2B5EF4-FFF2-40B4-BE49-F238E27FC236}">
                <a16:creationId xmlns:a16="http://schemas.microsoft.com/office/drawing/2014/main" id="{392AD287-3029-D377-95A5-511DDF36A9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209120"/>
              </p:ext>
            </p:extLst>
          </p:nvPr>
        </p:nvGraphicFramePr>
        <p:xfrm>
          <a:off x="629285" y="5324720"/>
          <a:ext cx="2976603" cy="817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321859302"/>
                    </a:ext>
                  </a:extLst>
                </a:gridCol>
                <a:gridCol w="2256523">
                  <a:extLst>
                    <a:ext uri="{9D8B030D-6E8A-4147-A177-3AD203B41FA5}">
                      <a16:colId xmlns:a16="http://schemas.microsoft.com/office/drawing/2014/main" val="207808687"/>
                    </a:ext>
                  </a:extLst>
                </a:gridCol>
              </a:tblGrid>
              <a:tr h="408536">
                <a:tc>
                  <a:txBody>
                    <a:bodyPr/>
                    <a:lstStyle/>
                    <a:p>
                      <a:r>
                        <a:rPr lang="el-GR" sz="1600" b="0" dirty="0">
                          <a:solidFill>
                            <a:sysClr val="windowText" lastClr="000000"/>
                          </a:solidFill>
                        </a:rPr>
                        <a:t>ΕΤΠΑ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Verdana"/>
                        </a:rPr>
                        <a:t>52.559.942,60</a:t>
                      </a: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447069"/>
                  </a:ext>
                </a:extLst>
              </a:tr>
              <a:tr h="408536">
                <a:tc>
                  <a:txBody>
                    <a:bodyPr/>
                    <a:lstStyle/>
                    <a:p>
                      <a:r>
                        <a:rPr lang="el-GR" sz="1600" b="0" dirty="0">
                          <a:solidFill>
                            <a:sysClr val="windowText" lastClr="000000"/>
                          </a:solidFill>
                        </a:rPr>
                        <a:t>ΕΚΤ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dirty="0">
                          <a:latin typeface="+mn-lt"/>
                          <a:ea typeface="Times New Roman"/>
                          <a:cs typeface="Verdana"/>
                        </a:rPr>
                        <a:t>39.621.149,140</a:t>
                      </a: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423913"/>
                  </a:ext>
                </a:extLst>
              </a:tr>
            </a:tbl>
          </a:graphicData>
        </a:graphic>
      </p:graphicFrame>
      <p:graphicFrame>
        <p:nvGraphicFramePr>
          <p:cNvPr id="8" name="Πίνακας 7">
            <a:extLst>
              <a:ext uri="{FF2B5EF4-FFF2-40B4-BE49-F238E27FC236}">
                <a16:creationId xmlns:a16="http://schemas.microsoft.com/office/drawing/2014/main" id="{967342AD-1281-691A-F144-0B2F51D8CF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4819056"/>
              </p:ext>
            </p:extLst>
          </p:nvPr>
        </p:nvGraphicFramePr>
        <p:xfrm>
          <a:off x="603889" y="3798948"/>
          <a:ext cx="2399928" cy="817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3744">
                  <a:extLst>
                    <a:ext uri="{9D8B030D-6E8A-4147-A177-3AD203B41FA5}">
                      <a16:colId xmlns:a16="http://schemas.microsoft.com/office/drawing/2014/main" val="56661996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325332654"/>
                    </a:ext>
                  </a:extLst>
                </a:gridCol>
              </a:tblGrid>
              <a:tr h="3873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0" dirty="0">
                          <a:solidFill>
                            <a:sysClr val="windowText" lastClr="000000"/>
                          </a:solidFill>
                        </a:rPr>
                        <a:t>ΕΤΠΑ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Verdana"/>
                        </a:rPr>
                        <a:t>8.049.954,56</a:t>
                      </a: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545823"/>
                  </a:ext>
                </a:extLst>
              </a:tr>
              <a:tr h="4297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0" dirty="0">
                          <a:solidFill>
                            <a:sysClr val="windowText" lastClr="000000"/>
                          </a:solidFill>
                        </a:rPr>
                        <a:t>ΕΚΤ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dirty="0">
                          <a:latin typeface="+mn-lt"/>
                          <a:ea typeface="Times New Roman"/>
                          <a:cs typeface="Verdana"/>
                        </a:rPr>
                        <a:t>2.814.725,78</a:t>
                      </a: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28045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2621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8E4ED28-81DA-8673-AC8C-0DA7AE724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634082"/>
          </a:xfrm>
        </p:spPr>
        <p:txBody>
          <a:bodyPr/>
          <a:lstStyle/>
          <a:p>
            <a:pPr algn="ctr"/>
            <a:r>
              <a:rPr lang="en-US" sz="3600" b="1" dirty="0">
                <a:latin typeface="+mn-lt"/>
              </a:rPr>
              <a:t>N+3 2025 &amp; N+3 2026</a:t>
            </a:r>
            <a:endParaRPr lang="el-GR" sz="3600" b="1" dirty="0">
              <a:latin typeface="+mn-lt"/>
            </a:endParaRP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0A5AF794-8969-6007-9745-6DF02E915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7E086-097A-4404-8F64-904E39012CCD}" type="slidenum">
              <a:rPr lang="el-GR" smtClean="0"/>
              <a:t>5</a:t>
            </a:fld>
            <a:endParaRPr lang="el-GR" dirty="0"/>
          </a:p>
        </p:txBody>
      </p:sp>
      <p:sp>
        <p:nvSpPr>
          <p:cNvPr id="8" name="Θέση περιεχομένου 7">
            <a:extLst>
              <a:ext uri="{FF2B5EF4-FFF2-40B4-BE49-F238E27FC236}">
                <a16:creationId xmlns:a16="http://schemas.microsoft.com/office/drawing/2014/main" id="{0690204B-9718-7D5D-A006-2A0AFE75E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052736"/>
            <a:ext cx="7801272" cy="5674642"/>
          </a:xfrm>
        </p:spPr>
        <p:txBody>
          <a:bodyPr/>
          <a:lstStyle/>
          <a:p>
            <a:pPr marL="114300" indent="0">
              <a:buNone/>
            </a:pPr>
            <a:r>
              <a:rPr lang="el-GR" sz="2000" dirty="0"/>
              <a:t>ΠΡΟΓΡΑΜΜΑ «Ανατολική Μακεδονία, Θράκη", </a:t>
            </a:r>
            <a:r>
              <a:rPr lang="en-US" sz="2000" dirty="0"/>
              <a:t>CCI: 2021EL16FFPR0</a:t>
            </a:r>
            <a:r>
              <a:rPr lang="el-GR" sz="2000" dirty="0"/>
              <a:t>06</a:t>
            </a:r>
            <a:endParaRPr lang="en-US" sz="2000" dirty="0"/>
          </a:p>
          <a:p>
            <a:r>
              <a:rPr lang="el-GR" sz="1200" dirty="0"/>
              <a:t>ΑΠΟΦΑΣΕΙΣ </a:t>
            </a:r>
            <a:r>
              <a:rPr lang="en-US" sz="1200" dirty="0"/>
              <a:t>E</a:t>
            </a:r>
            <a:r>
              <a:rPr lang="el-GR" sz="1200" dirty="0"/>
              <a:t>ΓΚΡΙΣΗΣ ΠΡΟΓΡΑΜΜΑΤΟΣ: Αρχική 5/9/2022, Τροποποιητική 15/5/2024</a:t>
            </a:r>
          </a:p>
          <a:p>
            <a:endParaRPr lang="el-GR" sz="1000" dirty="0"/>
          </a:p>
          <a:p>
            <a:r>
              <a:rPr lang="el-GR" sz="2000" dirty="0"/>
              <a:t>Ν+3 2025</a:t>
            </a:r>
          </a:p>
          <a:p>
            <a:endParaRPr lang="el-GR" sz="1800" dirty="0"/>
          </a:p>
          <a:p>
            <a:endParaRPr lang="el-GR" sz="1800" dirty="0"/>
          </a:p>
          <a:p>
            <a:endParaRPr lang="el-GR" sz="1800" dirty="0"/>
          </a:p>
          <a:p>
            <a:endParaRPr lang="el-GR" sz="1800" dirty="0"/>
          </a:p>
          <a:p>
            <a:endParaRPr lang="el-GR" sz="1800" dirty="0"/>
          </a:p>
          <a:p>
            <a:endParaRPr lang="el-GR" sz="1800" dirty="0"/>
          </a:p>
          <a:p>
            <a:r>
              <a:rPr lang="el-GR" sz="2000" dirty="0"/>
              <a:t>Ν+3 2026</a:t>
            </a:r>
          </a:p>
          <a:p>
            <a:endParaRPr lang="el-GR" sz="1000" dirty="0"/>
          </a:p>
        </p:txBody>
      </p:sp>
      <p:graphicFrame>
        <p:nvGraphicFramePr>
          <p:cNvPr id="9" name="Πίνακας 8">
            <a:extLst>
              <a:ext uri="{FF2B5EF4-FFF2-40B4-BE49-F238E27FC236}">
                <a16:creationId xmlns:a16="http://schemas.microsoft.com/office/drawing/2014/main" id="{3B36BE54-030E-B959-57B5-6AF459DB05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380062"/>
              </p:ext>
            </p:extLst>
          </p:nvPr>
        </p:nvGraphicFramePr>
        <p:xfrm>
          <a:off x="360784" y="2228680"/>
          <a:ext cx="7427168" cy="185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131">
                  <a:extLst>
                    <a:ext uri="{9D8B030D-6E8A-4147-A177-3AD203B41FA5}">
                      <a16:colId xmlns:a16="http://schemas.microsoft.com/office/drawing/2014/main" val="311753572"/>
                    </a:ext>
                  </a:extLst>
                </a:gridCol>
                <a:gridCol w="2466380">
                  <a:extLst>
                    <a:ext uri="{9D8B030D-6E8A-4147-A177-3AD203B41FA5}">
                      <a16:colId xmlns:a16="http://schemas.microsoft.com/office/drawing/2014/main" val="16171737"/>
                    </a:ext>
                  </a:extLst>
                </a:gridCol>
                <a:gridCol w="1754865">
                  <a:extLst>
                    <a:ext uri="{9D8B030D-6E8A-4147-A177-3AD203B41FA5}">
                      <a16:colId xmlns:a16="http://schemas.microsoft.com/office/drawing/2014/main" val="888363473"/>
                    </a:ext>
                  </a:extLst>
                </a:gridCol>
                <a:gridCol w="1856792">
                  <a:extLst>
                    <a:ext uri="{9D8B030D-6E8A-4147-A177-3AD203B41FA5}">
                      <a16:colId xmlns:a16="http://schemas.microsoft.com/office/drawing/2014/main" val="3189168473"/>
                    </a:ext>
                  </a:extLst>
                </a:gridCol>
              </a:tblGrid>
              <a:tr h="574152">
                <a:tc>
                  <a:txBody>
                    <a:bodyPr/>
                    <a:lstStyle/>
                    <a:p>
                      <a:pPr algn="ctr"/>
                      <a:r>
                        <a:rPr lang="el-GR" sz="1400" dirty="0"/>
                        <a:t>ΤΑΜΕΙΑ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dirty="0"/>
                        <a:t>ΣΥΝΟΛΟ  ΠΡΟΚΑΤΑΒΟΛΩΝ ΜΕΧΡΙ ΤΟ 2025 ΚΑΙ ΑΙΤΗΜΑΤΩΝ ΠΛΗΡΩΜΗΣ (ΕΣ)</a:t>
                      </a:r>
                    </a:p>
                    <a:p>
                      <a:pPr algn="ctr"/>
                      <a:endParaRPr lang="el-G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dirty="0"/>
                        <a:t>ΣΥΝΟΛΙΚΗ ΔΕΣΜΕΥΣΗ  ΕΤΩΝ 2021 &amp; 2022</a:t>
                      </a:r>
                    </a:p>
                    <a:p>
                      <a:pPr algn="ctr"/>
                      <a:endParaRPr lang="el-G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dirty="0"/>
                        <a:t>ΚΑΛΥΨΗ ΔΕΣΜΕΥΣΗΣ ΕΤΟΣ 2025</a:t>
                      </a:r>
                    </a:p>
                    <a:p>
                      <a:pPr algn="ctr"/>
                      <a:endParaRPr lang="el-GR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331407"/>
                  </a:ext>
                </a:extLst>
              </a:tr>
              <a:tr h="171551">
                <a:tc>
                  <a:txBody>
                    <a:bodyPr/>
                    <a:lstStyle/>
                    <a:p>
                      <a:pPr algn="ctr"/>
                      <a:r>
                        <a:rPr lang="el-GR" sz="1400" dirty="0"/>
                        <a:t>ΕΤΠΑ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69.413.675,85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67.762.994,00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1.650.681,85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01234333"/>
                  </a:ext>
                </a:extLst>
              </a:tr>
              <a:tr h="171598">
                <a:tc>
                  <a:txBody>
                    <a:bodyPr/>
                    <a:lstStyle/>
                    <a:p>
                      <a:pPr algn="ctr"/>
                      <a:r>
                        <a:rPr lang="el-GR" sz="1400" dirty="0"/>
                        <a:t>ΕΚΤ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46.632.242,90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23.693.989,00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22.938.253,90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21861925"/>
                  </a:ext>
                </a:extLst>
              </a:tr>
              <a:tr h="171551">
                <a:tc>
                  <a:txBody>
                    <a:bodyPr/>
                    <a:lstStyle/>
                    <a:p>
                      <a:pPr algn="ctr"/>
                      <a:r>
                        <a:rPr lang="el-GR" sz="1400" dirty="0"/>
                        <a:t>ΣΥΝΟΛΟ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116.045.918,75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91.456.983,00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24.588.935,75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46711864"/>
                  </a:ext>
                </a:extLst>
              </a:tr>
            </a:tbl>
          </a:graphicData>
        </a:graphic>
      </p:graphicFrame>
      <p:graphicFrame>
        <p:nvGraphicFramePr>
          <p:cNvPr id="13" name="Πίνακας 12">
            <a:extLst>
              <a:ext uri="{FF2B5EF4-FFF2-40B4-BE49-F238E27FC236}">
                <a16:creationId xmlns:a16="http://schemas.microsoft.com/office/drawing/2014/main" id="{C12BA8F8-0942-84D0-CA4C-FC63273EA3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8626314"/>
              </p:ext>
            </p:extLst>
          </p:nvPr>
        </p:nvGraphicFramePr>
        <p:xfrm>
          <a:off x="360784" y="4539974"/>
          <a:ext cx="7488832" cy="20146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0896">
                  <a:extLst>
                    <a:ext uri="{9D8B030D-6E8A-4147-A177-3AD203B41FA5}">
                      <a16:colId xmlns:a16="http://schemas.microsoft.com/office/drawing/2014/main" val="60173270"/>
                    </a:ext>
                  </a:extLst>
                </a:gridCol>
                <a:gridCol w="2444352">
                  <a:extLst>
                    <a:ext uri="{9D8B030D-6E8A-4147-A177-3AD203B41FA5}">
                      <a16:colId xmlns:a16="http://schemas.microsoft.com/office/drawing/2014/main" val="3486910085"/>
                    </a:ext>
                  </a:extLst>
                </a:gridCol>
                <a:gridCol w="1856792">
                  <a:extLst>
                    <a:ext uri="{9D8B030D-6E8A-4147-A177-3AD203B41FA5}">
                      <a16:colId xmlns:a16="http://schemas.microsoft.com/office/drawing/2014/main" val="1152172259"/>
                    </a:ext>
                  </a:extLst>
                </a:gridCol>
                <a:gridCol w="1856792">
                  <a:extLst>
                    <a:ext uri="{9D8B030D-6E8A-4147-A177-3AD203B41FA5}">
                      <a16:colId xmlns:a16="http://schemas.microsoft.com/office/drawing/2014/main" val="2404825866"/>
                    </a:ext>
                  </a:extLst>
                </a:gridCol>
              </a:tblGrid>
              <a:tr h="90204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l-GR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ΤΑΜΕΙΑ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l-GR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ΣΥΝΟΛΟ  ΠΡΟΚΑΤΑΒΟΛΩΝ ΜΕΧΡΙ ΤΟ 2026 ΚΑΙ ΑΙΤΗΜΑΤΩΝ ΠΛΗΡΩΜΗΣ  (ΕΣ)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ΣΥΝΟΛΙΚΗ ΔΕΣΜΕΥΣΗ  ΕΤΩΝ 2021 &amp; 2022 &amp; 2023</a:t>
                      </a:r>
                    </a:p>
                    <a:p>
                      <a:pPr marL="0" algn="ctr" defTabSz="914400" rtl="0" eaLnBrk="1" latinLnBrk="0" hangingPunct="1"/>
                      <a:endParaRPr lang="el-GR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l-GR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ΚΑΛΥΨΗ ΔΕΣΜΕΥΣΗΣ ΕΤΟΣ 2026</a:t>
                      </a:r>
                    </a:p>
                    <a:p>
                      <a:pPr marL="0" algn="ctr" defTabSz="914400" rtl="0" eaLnBrk="1" latinLnBrk="0" hangingPunct="1"/>
                      <a:endParaRPr lang="el-GR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95042644"/>
                  </a:ext>
                </a:extLst>
              </a:tr>
              <a:tr h="29098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l-GR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ΕΤΠΑ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71.426.164,49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137.182.876,00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-65.756.711,51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80429770"/>
                  </a:ext>
                </a:extLst>
              </a:tr>
              <a:tr h="29098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l-GR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ΕΚΤ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47.335.924,34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47.967.097,00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-631.172,66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30861576"/>
                  </a:ext>
                </a:extLst>
              </a:tr>
              <a:tr h="46021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l-GR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ΣΥΝΟΛΟ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118.762.088,83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185.149.973,00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l-GR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-66.387.884,17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690795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3988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D3E6723-C030-2470-6002-7E79E058A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dirty="0">
                <a:latin typeface="+mn-lt"/>
              </a:rPr>
              <a:t>N+3 2025 &amp; N+3 2026</a:t>
            </a:r>
            <a:endParaRPr lang="el-GR" sz="3600" b="1" dirty="0">
              <a:latin typeface="+mn-lt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80D2F89-24FC-FF66-A8A6-90E63E45D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7620000" cy="4983162"/>
          </a:xfrm>
        </p:spPr>
        <p:txBody>
          <a:bodyPr/>
          <a:lstStyle/>
          <a:p>
            <a:r>
              <a:rPr lang="el-GR" dirty="0"/>
              <a:t>Υπολογισμός Ν+3 για το σύνολο του Προγράμματος</a:t>
            </a:r>
          </a:p>
          <a:p>
            <a:endParaRPr lang="el-GR" dirty="0"/>
          </a:p>
          <a:p>
            <a:pPr algn="just"/>
            <a:r>
              <a:rPr lang="el-GR" dirty="0"/>
              <a:t>Οι δαπάνες οι οποίες συνδέονται με ειδικούς στόχους που δεν πληρούν τους αναγκαίους πρόσφορους όρους συμμετέχουν στον υπολογισμό του Ν+3 (ΕΣ)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C8D6E1A6-23B0-0F45-8E08-982814F58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7E086-097A-4404-8F64-904E39012CCD}" type="slidenum">
              <a:rPr lang="el-GR" smtClean="0"/>
              <a:t>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16552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0F72500-B3AC-4E2C-69A7-760923063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/>
          <a:lstStyle/>
          <a:p>
            <a:pPr algn="ctr"/>
            <a:r>
              <a:rPr lang="el-GR" sz="3600" b="1" dirty="0">
                <a:latin typeface="+mn-lt"/>
              </a:rPr>
              <a:t>ΠΠ 2021-2027 - ΓΕΝΙΚΑ</a:t>
            </a:r>
          </a:p>
        </p:txBody>
      </p:sp>
      <p:sp>
        <p:nvSpPr>
          <p:cNvPr id="9" name="Θέση περιεχομένου 8">
            <a:extLst>
              <a:ext uri="{FF2B5EF4-FFF2-40B4-BE49-F238E27FC236}">
                <a16:creationId xmlns:a16="http://schemas.microsoft.com/office/drawing/2014/main" id="{450C4418-3DA6-8950-984B-BE8CFAAA0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ΕΠΙΛΕΞΙΜΟΤΗΤΑ</a:t>
            </a:r>
          </a:p>
          <a:p>
            <a:pPr marL="114300" indent="0">
              <a:buNone/>
            </a:pPr>
            <a:r>
              <a:rPr lang="el-GR" dirty="0"/>
              <a:t>Έναρξη  Επιλεξιμότητας της ΠΠ 2021-2027 είναι η 01/01/2021 </a:t>
            </a:r>
            <a:r>
              <a:rPr lang="el-GR" b="1" dirty="0"/>
              <a:t>για Φυσικό και Οικονομικό αντικείμενο</a:t>
            </a:r>
          </a:p>
          <a:p>
            <a:pPr marL="114300" indent="0">
              <a:buNone/>
            </a:pPr>
            <a:endParaRPr lang="el-GR" dirty="0"/>
          </a:p>
          <a:p>
            <a:pPr marL="114300" indent="0">
              <a:buNone/>
            </a:pPr>
            <a:endParaRPr lang="en-US" dirty="0"/>
          </a:p>
          <a:p>
            <a:r>
              <a:rPr lang="el-GR" dirty="0"/>
              <a:t>ΚΑΘΑΡΕΣ ΔΙΟΡΘΩΣΕΙΣ</a:t>
            </a:r>
          </a:p>
          <a:p>
            <a:pPr marL="114300" indent="0">
              <a:buNone/>
              <a:defRPr/>
            </a:pPr>
            <a:r>
              <a:rPr lang="el-GR" dirty="0"/>
              <a:t>Κανονισμός (ΕΕ) 2021/1060 – Άρθρο 104, παρ. 1β</a:t>
            </a:r>
            <a:r>
              <a:rPr lang="en-US" dirty="0"/>
              <a:t>:</a:t>
            </a:r>
            <a:r>
              <a:rPr lang="el-GR" dirty="0"/>
              <a:t> </a:t>
            </a:r>
          </a:p>
          <a:p>
            <a:pPr marL="114300" indent="0" algn="just">
              <a:buNone/>
              <a:defRPr/>
            </a:pPr>
            <a:r>
              <a:rPr lang="el-GR" dirty="0"/>
              <a:t>Σε περίπτωση, που διαπιστωθεί από την ΕΕ, ότι μία δαπάνη η οποία περιέχεται σε «κλεισμένους» Λογαριασμούς, είναι παράτυπη και η παρατυπία δεν έχει εντοπιστεί ούτε έχει αναφερθεί από το κράτος μέλος, η Επιτροπή προβαίνει σε δημοσιονομική διόρθωση </a:t>
            </a:r>
            <a:r>
              <a:rPr lang="el-GR" b="1" dirty="0"/>
              <a:t>μειώνοντας αντίστοιχα την εγκεκριμένη Ενωσιακή Στήριξη του Προγράμματος</a:t>
            </a:r>
            <a:endParaRPr lang="el-GR" dirty="0"/>
          </a:p>
          <a:p>
            <a:pPr marL="114300" marR="0" lvl="0" indent="0" fontAlgn="auto">
              <a:lnSpc>
                <a:spcPct val="100000"/>
              </a:lnSpc>
              <a:spcAft>
                <a:spcPts val="0"/>
              </a:spcAft>
              <a:buSzTx/>
              <a:buNone/>
              <a:tabLst/>
              <a:defRPr/>
            </a:pPr>
            <a:endParaRPr lang="en-US" dirty="0"/>
          </a:p>
          <a:p>
            <a:endParaRPr lang="el-GR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01FAC96E-1FD5-872F-75E8-DE9426476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2A27E086-097A-4404-8F64-904E39012CCD}" type="slidenum">
              <a:rPr lang="el-GR" smtClean="0"/>
              <a:pPr/>
              <a:t>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10061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DF63E33-BA7F-4D51-C12F-333D0156C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3600" b="1" dirty="0">
                <a:latin typeface="+mn-lt"/>
              </a:rPr>
              <a:t>ΠΠ 2021-2027 - ΕΠΑΛΗΘΕΥΣΕΙΣ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A30C41BB-C2E6-A61A-6211-E36C3BC5F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7E086-097A-4404-8F64-904E39012CCD}" type="slidenum">
              <a:rPr lang="el-GR" smtClean="0"/>
              <a:t>8</a:t>
            </a:fld>
            <a:endParaRPr lang="el-GR" dirty="0"/>
          </a:p>
        </p:txBody>
      </p:sp>
      <p:sp>
        <p:nvSpPr>
          <p:cNvPr id="4" name="Θέση περιεχομένου 2">
            <a:extLst>
              <a:ext uri="{FF2B5EF4-FFF2-40B4-BE49-F238E27FC236}">
                <a16:creationId xmlns:a16="http://schemas.microsoft.com/office/drawing/2014/main" id="{7C251C6C-6436-4674-4266-72F1516E7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417638"/>
            <a:ext cx="7753672" cy="481967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l-GR" sz="1800" b="1" dirty="0"/>
              <a:t>ΕΠΙΤΟΠΙΕΣ ΕΠΑΛΗΘΕΥΣΕΙΣ- ΕΞΑΜΗΝΙΑΙΟΣ ΠΡΟΓΡΑΜΜΑΤΙΣΜΟΣ</a:t>
            </a:r>
          </a:p>
          <a:p>
            <a:pPr lvl="2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l-GR" sz="1600" dirty="0"/>
              <a:t>1ο εξαμηνιαίο πρόγραμμα: έκδοση έως την 31η Ιανουαρίου κάθε έτους </a:t>
            </a:r>
          </a:p>
          <a:p>
            <a:pPr lvl="2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l-GR" sz="1600" dirty="0"/>
              <a:t>2ο εξαμηνιαίο πρόγραμμα: έκδοση έως την 31η Ιουλίου κάθε έτους </a:t>
            </a:r>
          </a:p>
          <a:p>
            <a:pPr marL="777240" lvl="2" indent="0">
              <a:spcBef>
                <a:spcPts val="1200"/>
              </a:spcBef>
              <a:buNone/>
            </a:pPr>
            <a:endParaRPr lang="en-US" sz="1600" dirty="0"/>
          </a:p>
          <a:p>
            <a:pPr marL="777240" lvl="2" indent="0">
              <a:spcBef>
                <a:spcPts val="1200"/>
              </a:spcBef>
              <a:buNone/>
            </a:pPr>
            <a:r>
              <a:rPr lang="el-GR" sz="2000" dirty="0"/>
              <a:t>ΠΡΟΣΟΧΗ:</a:t>
            </a:r>
          </a:p>
          <a:p>
            <a:pPr lvl="2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l-GR" sz="1600" dirty="0"/>
              <a:t>Στο πλαίσιο κατάρτισης των ετήσιων λογαριασμών ελέγχεται η υλοποίηση των εξαμηνιαίων προγραμματισμών της Λογιστικής Χρήσης.</a:t>
            </a:r>
          </a:p>
          <a:p>
            <a:pPr marL="777240" lvl="2" indent="0">
              <a:spcBef>
                <a:spcPts val="1200"/>
              </a:spcBef>
              <a:buNone/>
            </a:pPr>
            <a:endParaRPr lang="el-GR" sz="1600" dirty="0"/>
          </a:p>
          <a:p>
            <a:pPr marL="342900" lvl="2">
              <a:spcBef>
                <a:spcPts val="1200"/>
              </a:spcBef>
              <a:buClr>
                <a:schemeClr val="accent1"/>
              </a:buClr>
            </a:pPr>
            <a:r>
              <a:rPr lang="el-GR" b="1" dirty="0"/>
              <a:t>ΜΗ ΥΛΟΠΟΙΗΣΗ ΕΠΙΤΟΠΙΩΝ ΕΠΑΛΗΘΕΥΣΕΩΝ  </a:t>
            </a:r>
            <a:r>
              <a:rPr lang="el-GR" b="1" dirty="0">
                <a:sym typeface="Symbol" panose="05050102010706020507" pitchFamily="18" charset="2"/>
              </a:rPr>
              <a:t></a:t>
            </a:r>
            <a:r>
              <a:rPr lang="el-GR" b="1" dirty="0"/>
              <a:t> ΕΞΑΙΡΕΣΗ ΔΑΠΑΝΩΝ</a:t>
            </a:r>
            <a:endParaRPr lang="en-US" b="1" dirty="0"/>
          </a:p>
          <a:p>
            <a:pPr lvl="2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l-GR" sz="1600" dirty="0"/>
              <a:t>Τροποποίηση εγκεκριμένου προγραμματισμού μόνο σε ειδικές περιπτώσεις</a:t>
            </a:r>
          </a:p>
          <a:p>
            <a:pPr lvl="2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l-GR" sz="1600" dirty="0"/>
              <a:t>Εφαρμογή συστάσεων από επιτόπιες επαληθεύσεις</a:t>
            </a:r>
            <a:r>
              <a:rPr lang="en-US" sz="1600" dirty="0"/>
              <a:t> </a:t>
            </a:r>
            <a:r>
              <a:rPr lang="el-GR" sz="1600" dirty="0"/>
              <a:t>και ελέγχους σε έργα μεταφερόμενα και </a:t>
            </a:r>
            <a:r>
              <a:rPr lang="en-US" sz="1600" dirty="0"/>
              <a:t>phasing</a:t>
            </a:r>
            <a:r>
              <a:rPr lang="el-GR" sz="1600" dirty="0"/>
              <a:t> από την ΠΠ 2014-2020.</a:t>
            </a:r>
            <a:endParaRPr lang="el-GR" sz="1400" i="1" dirty="0"/>
          </a:p>
          <a:p>
            <a:pPr lvl="1">
              <a:buFont typeface="Wingdings" panose="05000000000000000000" pitchFamily="2" charset="2"/>
              <a:buChar char="Ø"/>
            </a:pPr>
            <a:endParaRPr lang="el-GR" sz="1600" dirty="0"/>
          </a:p>
        </p:txBody>
      </p:sp>
    </p:spTree>
    <p:extLst>
      <p:ext uri="{BB962C8B-B14F-4D97-AF65-F5344CB8AC3E}">
        <p14:creationId xmlns:p14="http://schemas.microsoft.com/office/powerpoint/2010/main" val="416146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B57F1F2-EDEE-25C6-7297-4A54C64B1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3600" b="1" dirty="0">
                <a:latin typeface="+mn-lt"/>
              </a:rPr>
              <a:t>ΠΠ 2014-2020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5AF5822D-ECCB-3540-F312-5225C0EC1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7E086-097A-4404-8F64-904E39012CCD}" type="slidenum">
              <a:rPr lang="el-GR" smtClean="0"/>
              <a:t>9</a:t>
            </a:fld>
            <a:endParaRPr lang="el-GR" dirty="0"/>
          </a:p>
        </p:txBody>
      </p:sp>
      <p:sp>
        <p:nvSpPr>
          <p:cNvPr id="8" name="Θέση περιεχομένου 2">
            <a:extLst>
              <a:ext uri="{FF2B5EF4-FFF2-40B4-BE49-F238E27FC236}">
                <a16:creationId xmlns:a16="http://schemas.microsoft.com/office/drawing/2014/main" id="{025B8137-F263-3ADD-6999-91D74D0D6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 anchor="t">
            <a:normAutofit fontScale="92500" lnSpcReduction="10000"/>
          </a:bodyPr>
          <a:lstStyle/>
          <a:p>
            <a:pPr algn="just">
              <a:spcAft>
                <a:spcPts val="1200"/>
              </a:spcAft>
            </a:pPr>
            <a:r>
              <a:rPr lang="el-GR" sz="2000" dirty="0"/>
              <a:t>Οι Τελικές αιτήσεις πληρωμής υποβάλλονται σταδιακά από τον 12/2024 και σύντομα προβλέπεται η ολοκλήρωση υποβολής τους για όλα τα ΕΠ</a:t>
            </a:r>
          </a:p>
          <a:p>
            <a:pPr algn="just">
              <a:spcAft>
                <a:spcPts val="1200"/>
              </a:spcAft>
            </a:pPr>
            <a:r>
              <a:rPr lang="el-GR" sz="2000" dirty="0"/>
              <a:t>Για το ΕΠ «Ανατολική Μακεδονία – Θράκη» οι Τελικές Αιτήσεις πληρωμής υποβλήθηκαν στις 29/04/2025</a:t>
            </a:r>
          </a:p>
          <a:p>
            <a:pPr algn="just">
              <a:spcAft>
                <a:spcPts val="1200"/>
              </a:spcAft>
            </a:pPr>
            <a:r>
              <a:rPr lang="el-GR" sz="2000" dirty="0"/>
              <a:t>Με τις Τελικές Αιτήσεις πληρωμής δηλώνεται για το ΕΠ «Ανατολική Μακεδονία – Θράκη» το σύνολο της εγκεκριμένης ενωσιακής συνδρομής ΕΤΠΑ και ΕΚΤ</a:t>
            </a:r>
          </a:p>
          <a:p>
            <a:pPr algn="just">
              <a:spcAft>
                <a:spcPts val="1200"/>
              </a:spcAft>
            </a:pPr>
            <a:r>
              <a:rPr lang="el-GR" sz="2000" dirty="0"/>
              <a:t>Δόθηκε η δυνατότητα στην αρμόδια ΔΑ/ΕΦ να προχωρήσει στην δημιουργία της δειγματοληψίας Β Σταδίου 2ου εξαμήνου 10ης Λογιστικής Χρήσης μετά την επιβεβαίωση καταχώρισης του συνόλου των δαπανών (εκτός ΚΕ)</a:t>
            </a:r>
          </a:p>
          <a:p>
            <a:pPr algn="just">
              <a:spcAft>
                <a:spcPts val="1200"/>
              </a:spcAft>
            </a:pPr>
            <a:r>
              <a:rPr lang="el-GR" sz="2000" dirty="0"/>
              <a:t>Οι επιτόπιες επαληθεύσεις στο πλαίσιο της 10</a:t>
            </a:r>
            <a:r>
              <a:rPr lang="el-GR" sz="2000" baseline="30000" dirty="0"/>
              <a:t>ης</a:t>
            </a:r>
            <a:r>
              <a:rPr lang="el-GR" sz="2000" dirty="0"/>
              <a:t> ΛΧ πρέπει να έχουν ολοκληρωθεί μέχρι την υποβολή του 2</a:t>
            </a:r>
            <a:r>
              <a:rPr lang="el-GR" sz="2000" baseline="30000" dirty="0"/>
              <a:t>ου</a:t>
            </a:r>
            <a:r>
              <a:rPr lang="el-GR" sz="2000" dirty="0"/>
              <a:t> Σχεδίου Λογαριασμού. </a:t>
            </a:r>
          </a:p>
          <a:p>
            <a:pPr algn="just">
              <a:spcAft>
                <a:spcPts val="1200"/>
              </a:spcAft>
            </a:pPr>
            <a:endParaRPr lang="en-US" sz="2000" dirty="0"/>
          </a:p>
          <a:p>
            <a:pPr algn="just">
              <a:spcAft>
                <a:spcPts val="1200"/>
              </a:spcAft>
            </a:pPr>
            <a:endParaRPr lang="el-GR" dirty="0"/>
          </a:p>
          <a:p>
            <a:pPr marL="114300" indent="0" algn="just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076467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Γειτνίαση">
  <a:themeElements>
    <a:clrScheme name="Ζεστό μπλε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Γειτνίαση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2557</TotalTime>
  <Words>796</Words>
  <Application>Microsoft Office PowerPoint</Application>
  <PresentationFormat>Προβολή στην οθόνη (4:3)</PresentationFormat>
  <Paragraphs>195</Paragraphs>
  <Slides>11</Slides>
  <Notes>5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9" baseType="lpstr">
      <vt:lpstr>Arial</vt:lpstr>
      <vt:lpstr>Calibri</vt:lpstr>
      <vt:lpstr>Cambria</vt:lpstr>
      <vt:lpstr>Symbol</vt:lpstr>
      <vt:lpstr>Tahoma</vt:lpstr>
      <vt:lpstr>Verdana</vt:lpstr>
      <vt:lpstr>Wingdings</vt:lpstr>
      <vt:lpstr>Γειτνίαση</vt:lpstr>
      <vt:lpstr>Θέματα Αιτήσεων – Απορρόφηση Ενωσιακής Συνδρομής</vt:lpstr>
      <vt:lpstr>Π.Π. 2021-2027 – ΑΙΤΗΣΕΙΣ ΠΛΗΡΩΜΗΣ</vt:lpstr>
      <vt:lpstr>Π.Π. 2021-2027 – ΑΙΤΗΣΕΙΣ ΠΛΗΡΩΜΗΣ</vt:lpstr>
      <vt:lpstr>Π.Π. 2021-2027 – ΕΙΣΡΟΕΣ</vt:lpstr>
      <vt:lpstr>N+3 2025 &amp; N+3 2026</vt:lpstr>
      <vt:lpstr>N+3 2025 &amp; N+3 2026</vt:lpstr>
      <vt:lpstr>ΠΠ 2021-2027 - ΓΕΝΙΚΑ</vt:lpstr>
      <vt:lpstr>ΠΠ 2021-2027 - ΕΠΑΛΗΘΕΥΣΕΙΣ</vt:lpstr>
      <vt:lpstr>ΠΠ 2014-2020</vt:lpstr>
      <vt:lpstr>ΧΡΟΝΟΔΙΑΓΡΑΜΜΑ ΥΠΟΒΟΛΗΣ ΕΓΓΡΑΦΩΝ ΚΛΕΙΣΙΜΑΤΟΣ ΠΠ 2014-2020</vt:lpstr>
      <vt:lpstr>Ευχαριστούμε για την προσοχή σας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FOTI</dc:creator>
  <cp:lastModifiedBy>PARASKEVI VITA</cp:lastModifiedBy>
  <cp:revision>435</cp:revision>
  <cp:lastPrinted>2023-10-23T12:57:45Z</cp:lastPrinted>
  <dcterms:created xsi:type="dcterms:W3CDTF">2021-03-29T09:44:42Z</dcterms:created>
  <dcterms:modified xsi:type="dcterms:W3CDTF">2025-05-15T05:39:17Z</dcterms:modified>
</cp:coreProperties>
</file>