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52"/>
  </p:notesMasterIdLst>
  <p:sldIdLst>
    <p:sldId id="256" r:id="rId4"/>
    <p:sldId id="1725" r:id="rId5"/>
    <p:sldId id="1726" r:id="rId6"/>
    <p:sldId id="1727" r:id="rId7"/>
    <p:sldId id="1745" r:id="rId8"/>
    <p:sldId id="434" r:id="rId9"/>
    <p:sldId id="1734" r:id="rId10"/>
    <p:sldId id="1778" r:id="rId11"/>
    <p:sldId id="1723" r:id="rId12"/>
    <p:sldId id="1742" r:id="rId13"/>
    <p:sldId id="1743" r:id="rId14"/>
    <p:sldId id="1730" r:id="rId15"/>
    <p:sldId id="1731" r:id="rId16"/>
    <p:sldId id="1733" r:id="rId17"/>
    <p:sldId id="1747" r:id="rId18"/>
    <p:sldId id="1749" r:id="rId19"/>
    <p:sldId id="1780" r:id="rId20"/>
    <p:sldId id="1748" r:id="rId21"/>
    <p:sldId id="1751" r:id="rId22"/>
    <p:sldId id="1735" r:id="rId23"/>
    <p:sldId id="1779" r:id="rId24"/>
    <p:sldId id="1736" r:id="rId25"/>
    <p:sldId id="1753" r:id="rId26"/>
    <p:sldId id="1754" r:id="rId27"/>
    <p:sldId id="1755" r:id="rId28"/>
    <p:sldId id="1759" r:id="rId29"/>
    <p:sldId id="1758" r:id="rId30"/>
    <p:sldId id="1756" r:id="rId31"/>
    <p:sldId id="1757" r:id="rId32"/>
    <p:sldId id="1752" r:id="rId33"/>
    <p:sldId id="1760" r:id="rId34"/>
    <p:sldId id="1761" r:id="rId35"/>
    <p:sldId id="1762" r:id="rId36"/>
    <p:sldId id="1763" r:id="rId37"/>
    <p:sldId id="1764" r:id="rId38"/>
    <p:sldId id="1765" r:id="rId39"/>
    <p:sldId id="1766" r:id="rId40"/>
    <p:sldId id="1767" r:id="rId41"/>
    <p:sldId id="1768" r:id="rId42"/>
    <p:sldId id="1773" r:id="rId43"/>
    <p:sldId id="1770" r:id="rId44"/>
    <p:sldId id="1771" r:id="rId45"/>
    <p:sldId id="1772" r:id="rId46"/>
    <p:sldId id="1774" r:id="rId47"/>
    <p:sldId id="1775" r:id="rId48"/>
    <p:sldId id="1776" r:id="rId49"/>
    <p:sldId id="1777" r:id="rId50"/>
    <p:sldId id="1781" r:id="rId51"/>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8C"/>
    <a:srgbClr val="144E8C"/>
    <a:srgbClr val="00BFE9"/>
    <a:srgbClr val="19BEDE"/>
    <a:srgbClr val="7EC352"/>
    <a:srgbClr val="97CA3F"/>
    <a:srgbClr val="00CC99"/>
    <a:srgbClr val="F1A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79" d="100"/>
          <a:sy n="79" d="100"/>
        </p:scale>
        <p:origin x="802"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02125" cy="3444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2925" y="0"/>
            <a:ext cx="4302125" cy="344488"/>
          </a:xfrm>
          <a:prstGeom prst="rect">
            <a:avLst/>
          </a:prstGeom>
        </p:spPr>
        <p:txBody>
          <a:bodyPr vert="horz" lIns="91440" tIns="45720" rIns="91440" bIns="45720" rtlCol="0"/>
          <a:lstStyle>
            <a:lvl1pPr algn="r">
              <a:defRPr sz="1200"/>
            </a:lvl1pPr>
          </a:lstStyle>
          <a:p>
            <a:fld id="{5CBF1B95-7F8A-47CA-A6BF-7AA203EB746F}" type="datetimeFigureOut">
              <a:rPr lang="el-GR" smtClean="0"/>
              <a:t>22/3/2026</a:t>
            </a:fld>
            <a:endParaRPr lang="el-GR"/>
          </a:p>
        </p:txBody>
      </p:sp>
      <p:sp>
        <p:nvSpPr>
          <p:cNvPr id="4" name="Θέση εικόνας διαφάνειας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2188" y="3300413"/>
            <a:ext cx="7942262"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6513513"/>
            <a:ext cx="4302125" cy="3444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2925" y="6513513"/>
            <a:ext cx="4302125" cy="344487"/>
          </a:xfrm>
          <a:prstGeom prst="rect">
            <a:avLst/>
          </a:prstGeom>
        </p:spPr>
        <p:txBody>
          <a:bodyPr vert="horz" lIns="91440" tIns="45720" rIns="91440" bIns="45720" rtlCol="0" anchor="b"/>
          <a:lstStyle>
            <a:lvl1pPr algn="r">
              <a:defRPr sz="1200"/>
            </a:lvl1pPr>
          </a:lstStyle>
          <a:p>
            <a:fld id="{C6EFF1BE-7326-46B5-89E4-3087D26465EA}" type="slidenum">
              <a:rPr lang="el-GR" smtClean="0"/>
              <a:t>‹#›</a:t>
            </a:fld>
            <a:endParaRPr lang="el-GR"/>
          </a:p>
        </p:txBody>
      </p:sp>
    </p:spTree>
    <p:extLst>
      <p:ext uri="{BB962C8B-B14F-4D97-AF65-F5344CB8AC3E}">
        <p14:creationId xmlns:p14="http://schemas.microsoft.com/office/powerpoint/2010/main" val="263030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14290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8417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71293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0E6A3-9D90-D748-A04E-C18A1A197EB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2BA843E-1219-0E6D-5304-2C73653EE53B}"/>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18A6994C-E2E9-3C28-DB89-A224E0EDF8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07244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32893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41787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6239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48608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4074393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39886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78322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56910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0928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92043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857017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4249790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99136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82356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45716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348475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748111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8735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C7086-29F5-1E89-C9D6-FC435E3DD2D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44BA86-AEEB-352D-60B3-7E4B5DB93078}"/>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28DB15C8-06F9-42A4-1773-C70DA84F117A}"/>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08345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381731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287683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E7188-8A73-1CD8-894C-90281FA7D5F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65C2BC2-FA83-DF63-162C-A8F01D9C7F21}"/>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95EF272D-75F6-E9FB-8B33-730E40F37994}"/>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534848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E4D9B-6FF1-CF44-1ED9-8D3F37F34B1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2C2D5C0-63B7-0C32-1DC6-17C99808099F}"/>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0B62B976-EA40-A3E2-41D7-9150E6A85BF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260667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1734E-746A-BED6-0C34-8E56CEAFE9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D4F6166-869F-B4F6-F4B0-2C1ADBE220BA}"/>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FBC43DEC-CA47-1C01-5A02-CE19DB84B143}"/>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213291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D6A45-47FD-CCDE-A7D0-CBB98275672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2DCF6E-95F3-A18A-4873-70C7AF315FA3}"/>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1943142C-14B3-7438-E595-42F3E95CF3D3}"/>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600908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560C87A6-23E3-2D7A-ED84-80F9E40FD84A}"/>
            </a:ext>
          </a:extLst>
        </p:cNvPr>
        <p:cNvGrpSpPr/>
        <p:nvPr/>
      </p:nvGrpSpPr>
      <p:grpSpPr>
        <a:xfrm>
          <a:off x="0" y="0"/>
          <a:ext cx="0" cy="0"/>
          <a:chOff x="0" y="0"/>
          <a:chExt cx="0" cy="0"/>
        </a:xfrm>
      </p:grpSpPr>
      <p:sp>
        <p:nvSpPr>
          <p:cNvPr id="415" name="Google Shape;415;g35ed75ccf_044:notes">
            <a:extLst>
              <a:ext uri="{FF2B5EF4-FFF2-40B4-BE49-F238E27FC236}">
                <a16:creationId xmlns:a16="http://schemas.microsoft.com/office/drawing/2014/main" id="{04774747-EE40-9514-4245-A17834005A78}"/>
              </a:ext>
            </a:extLst>
          </p:cNvPr>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a:extLst>
              <a:ext uri="{FF2B5EF4-FFF2-40B4-BE49-F238E27FC236}">
                <a16:creationId xmlns:a16="http://schemas.microsoft.com/office/drawing/2014/main" id="{90918D2E-116B-D93F-D29F-EF079A91EB29}"/>
              </a:ext>
            </a:extLst>
          </p:cNvPr>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48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78409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50696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25752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51105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86970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FB27-6D25-45E2-99B4-CAA448B3D9F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623394E-A6D2-8E1C-9ED2-8F2879B09908}"/>
              </a:ext>
            </a:extLst>
          </p:cNvPr>
          <p:cNvSpPr>
            <a:spLocks noGrp="1" noRot="1" noChangeAspect="1"/>
          </p:cNvSpPr>
          <p:nvPr>
            <p:ph type="sldImg"/>
          </p:nvPr>
        </p:nvSpPr>
        <p:spPr>
          <a:xfrm>
            <a:off x="381000" y="685800"/>
            <a:ext cx="6096000" cy="3429000"/>
          </a:xfrm>
        </p:spPr>
        <p:txBody>
          <a:bodyPr/>
          <a:lstStyle/>
          <a:p>
            <a:endParaRPr lang="el-GR"/>
          </a:p>
        </p:txBody>
      </p:sp>
      <p:sp>
        <p:nvSpPr>
          <p:cNvPr id="3" name="Θέση σημειώσεων 2">
            <a:extLst>
              <a:ext uri="{FF2B5EF4-FFF2-40B4-BE49-F238E27FC236}">
                <a16:creationId xmlns:a16="http://schemas.microsoft.com/office/drawing/2014/main" id="{26E6CE1A-8F67-FF5D-159F-493C8FB788FC}"/>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84825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22/3/2026</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3E93E-16E7-C099-DED5-97837B9E7858}"/>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EB6C4A-BE76-9C2C-CF1D-3B213480673C}"/>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C0E958-0C65-C4CA-3376-45E282750974}"/>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3" name="Shape 53"/>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Shape 5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Shape 5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extLst>
      <p:ext uri="{BB962C8B-B14F-4D97-AF65-F5344CB8AC3E}">
        <p14:creationId xmlns:p14="http://schemas.microsoft.com/office/powerpoint/2010/main" val="23568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8"/>
        <p:cNvGrpSpPr/>
        <p:nvPr/>
      </p:nvGrpSpPr>
      <p:grpSpPr>
        <a:xfrm>
          <a:off x="0" y="0"/>
          <a:ext cx="0" cy="0"/>
          <a:chOff x="0" y="0"/>
          <a:chExt cx="0" cy="0"/>
        </a:xfrm>
      </p:grpSpPr>
      <p:sp>
        <p:nvSpPr>
          <p:cNvPr id="43" name="Google Shape;43;p6"/>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6"/>
          <p:cNvSpPr txBox="1">
            <a:spLocks noGrp="1"/>
          </p:cNvSpPr>
          <p:nvPr>
            <p:ph type="body" idx="1"/>
          </p:nvPr>
        </p:nvSpPr>
        <p:spPr>
          <a:xfrm>
            <a:off x="1140400" y="1906867"/>
            <a:ext cx="4630800" cy="4426400"/>
          </a:xfrm>
          <a:prstGeom prst="rect">
            <a:avLst/>
          </a:prstGeom>
        </p:spPr>
        <p:txBody>
          <a:bodyPr spcFirstLastPara="1" wrap="square" lIns="0" tIns="0" rIns="0" bIns="0" anchor="t" anchorCtr="0">
            <a:noAutofit/>
          </a:bodyPr>
          <a:lstStyle>
            <a:lvl1pPr marL="609600" lvl="0" indent="-474345" rtl="0">
              <a:spcBef>
                <a:spcPts val="0"/>
              </a:spcBef>
              <a:spcAft>
                <a:spcPts val="0"/>
              </a:spcAft>
              <a:buSzPts val="2000"/>
              <a:buChar char="●"/>
              <a:defRPr sz="2665"/>
            </a:lvl1pPr>
            <a:lvl2pPr marL="1219200" lvl="1" indent="-474345" rtl="0">
              <a:spcBef>
                <a:spcPts val="800"/>
              </a:spcBef>
              <a:spcAft>
                <a:spcPts val="0"/>
              </a:spcAft>
              <a:buSzPts val="2000"/>
              <a:buChar char="○"/>
              <a:defRPr sz="2665"/>
            </a:lvl2pPr>
            <a:lvl3pPr marL="1828800" lvl="2" indent="-474345" rtl="0">
              <a:spcBef>
                <a:spcPts val="800"/>
              </a:spcBef>
              <a:spcAft>
                <a:spcPts val="0"/>
              </a:spcAft>
              <a:buSzPts val="2000"/>
              <a:buChar char="■"/>
              <a:defRPr sz="2665"/>
            </a:lvl3pPr>
            <a:lvl4pPr marL="2438400" lvl="3" indent="-474345" rtl="0">
              <a:spcBef>
                <a:spcPts val="800"/>
              </a:spcBef>
              <a:spcAft>
                <a:spcPts val="0"/>
              </a:spcAft>
              <a:buSzPts val="2000"/>
              <a:buChar char="●"/>
              <a:defRPr sz="2665"/>
            </a:lvl4pPr>
            <a:lvl5pPr marL="3048000" lvl="4" indent="-474345" rtl="0">
              <a:spcBef>
                <a:spcPts val="800"/>
              </a:spcBef>
              <a:spcAft>
                <a:spcPts val="0"/>
              </a:spcAft>
              <a:buSzPts val="2000"/>
              <a:buChar char="○"/>
              <a:defRPr sz="2665"/>
            </a:lvl5pPr>
            <a:lvl6pPr marL="3657600" lvl="5" indent="-474345" rtl="0">
              <a:spcBef>
                <a:spcPts val="800"/>
              </a:spcBef>
              <a:spcAft>
                <a:spcPts val="0"/>
              </a:spcAft>
              <a:buSzPts val="2000"/>
              <a:buChar char="■"/>
              <a:defRPr sz="2665"/>
            </a:lvl6pPr>
            <a:lvl7pPr marL="4267200" lvl="6" indent="-474345" rtl="0">
              <a:spcBef>
                <a:spcPts val="800"/>
              </a:spcBef>
              <a:spcAft>
                <a:spcPts val="0"/>
              </a:spcAft>
              <a:buSzPts val="2000"/>
              <a:buChar char="●"/>
              <a:defRPr sz="2665"/>
            </a:lvl7pPr>
            <a:lvl8pPr marL="4876800" lvl="7" indent="-474345" rtl="0">
              <a:spcBef>
                <a:spcPts val="800"/>
              </a:spcBef>
              <a:spcAft>
                <a:spcPts val="0"/>
              </a:spcAft>
              <a:buSzPts val="2000"/>
              <a:buChar char="○"/>
              <a:defRPr sz="2665"/>
            </a:lvl8pPr>
            <a:lvl9pPr marL="5486400" lvl="8" indent="-474345" rtl="0">
              <a:spcBef>
                <a:spcPts val="800"/>
              </a:spcBef>
              <a:spcAft>
                <a:spcPts val="800"/>
              </a:spcAft>
              <a:buSzPts val="2000"/>
              <a:buChar char="■"/>
              <a:defRPr sz="2665"/>
            </a:lvl9pPr>
          </a:lstStyle>
          <a:p>
            <a:endParaRPr/>
          </a:p>
        </p:txBody>
      </p:sp>
      <p:sp>
        <p:nvSpPr>
          <p:cNvPr id="45" name="Google Shape;45;p6"/>
          <p:cNvSpPr txBox="1">
            <a:spLocks noGrp="1"/>
          </p:cNvSpPr>
          <p:nvPr>
            <p:ph type="body" idx="2"/>
          </p:nvPr>
        </p:nvSpPr>
        <p:spPr>
          <a:xfrm>
            <a:off x="6420807" y="1906867"/>
            <a:ext cx="4630800" cy="4426400"/>
          </a:xfrm>
          <a:prstGeom prst="rect">
            <a:avLst/>
          </a:prstGeom>
        </p:spPr>
        <p:txBody>
          <a:bodyPr spcFirstLastPara="1" wrap="square" lIns="0" tIns="0" rIns="0" bIns="0" anchor="t" anchorCtr="0">
            <a:noAutofit/>
          </a:bodyPr>
          <a:lstStyle>
            <a:lvl1pPr marL="609600" lvl="0" indent="-474345" rtl="0">
              <a:spcBef>
                <a:spcPts val="0"/>
              </a:spcBef>
              <a:spcAft>
                <a:spcPts val="0"/>
              </a:spcAft>
              <a:buSzPts val="2000"/>
              <a:buChar char="●"/>
              <a:defRPr sz="2665"/>
            </a:lvl1pPr>
            <a:lvl2pPr marL="1219200" lvl="1" indent="-474345" rtl="0">
              <a:spcBef>
                <a:spcPts val="800"/>
              </a:spcBef>
              <a:spcAft>
                <a:spcPts val="0"/>
              </a:spcAft>
              <a:buSzPts val="2000"/>
              <a:buChar char="○"/>
              <a:defRPr sz="2665"/>
            </a:lvl2pPr>
            <a:lvl3pPr marL="1828800" lvl="2" indent="-474345" rtl="0">
              <a:spcBef>
                <a:spcPts val="800"/>
              </a:spcBef>
              <a:spcAft>
                <a:spcPts val="0"/>
              </a:spcAft>
              <a:buSzPts val="2000"/>
              <a:buChar char="■"/>
              <a:defRPr sz="2665"/>
            </a:lvl3pPr>
            <a:lvl4pPr marL="2438400" lvl="3" indent="-474345" rtl="0">
              <a:spcBef>
                <a:spcPts val="800"/>
              </a:spcBef>
              <a:spcAft>
                <a:spcPts val="0"/>
              </a:spcAft>
              <a:buSzPts val="2000"/>
              <a:buChar char="●"/>
              <a:defRPr sz="2665"/>
            </a:lvl4pPr>
            <a:lvl5pPr marL="3048000" lvl="4" indent="-474345" rtl="0">
              <a:spcBef>
                <a:spcPts val="800"/>
              </a:spcBef>
              <a:spcAft>
                <a:spcPts val="0"/>
              </a:spcAft>
              <a:buSzPts val="2000"/>
              <a:buChar char="○"/>
              <a:defRPr sz="2665"/>
            </a:lvl5pPr>
            <a:lvl6pPr marL="3657600" lvl="5" indent="-474345" rtl="0">
              <a:spcBef>
                <a:spcPts val="800"/>
              </a:spcBef>
              <a:spcAft>
                <a:spcPts val="0"/>
              </a:spcAft>
              <a:buSzPts val="2000"/>
              <a:buChar char="■"/>
              <a:defRPr sz="2665"/>
            </a:lvl6pPr>
            <a:lvl7pPr marL="4267200" lvl="6" indent="-474345" rtl="0">
              <a:spcBef>
                <a:spcPts val="800"/>
              </a:spcBef>
              <a:spcAft>
                <a:spcPts val="0"/>
              </a:spcAft>
              <a:buSzPts val="2000"/>
              <a:buChar char="●"/>
              <a:defRPr sz="2665"/>
            </a:lvl7pPr>
            <a:lvl8pPr marL="4876800" lvl="7" indent="-474345" rtl="0">
              <a:spcBef>
                <a:spcPts val="800"/>
              </a:spcBef>
              <a:spcAft>
                <a:spcPts val="0"/>
              </a:spcAft>
              <a:buSzPts val="2000"/>
              <a:buChar char="○"/>
              <a:defRPr sz="2665"/>
            </a:lvl8pPr>
            <a:lvl9pPr marL="5486400" lvl="8" indent="-474345" rtl="0">
              <a:spcBef>
                <a:spcPts val="800"/>
              </a:spcBef>
              <a:spcAft>
                <a:spcPts val="800"/>
              </a:spcAft>
              <a:buSzPts val="2000"/>
              <a:buChar char="■"/>
              <a:defRPr sz="2665"/>
            </a:lvl9pPr>
          </a:lstStyle>
          <a:p>
            <a:endParaRPr/>
          </a:p>
        </p:txBody>
      </p:sp>
      <p:sp>
        <p:nvSpPr>
          <p:cNvPr id="46" name="Google Shape;46;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1219200">
              <a:buClr>
                <a:srgbClr val="000000"/>
              </a:buClr>
            </a:pPr>
            <a:fld id="{00000000-1234-1234-1234-123412341234}" type="slidenum">
              <a:rPr lang="en-GB" kern="0" smtClean="0">
                <a:solidFill>
                  <a:srgbClr val="7C8894"/>
                </a:solidFill>
              </a:rPr>
              <a:t>‹#›</a:t>
            </a:fld>
            <a:endParaRPr lang="en-GB" kern="0">
              <a:solidFill>
                <a:srgbClr val="7C8894"/>
              </a:solidFill>
            </a:endParaRPr>
          </a:p>
        </p:txBody>
      </p:sp>
    </p:spTree>
    <p:extLst>
      <p:ext uri="{BB962C8B-B14F-4D97-AF65-F5344CB8AC3E}">
        <p14:creationId xmlns:p14="http://schemas.microsoft.com/office/powerpoint/2010/main" val="389149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22/3/2026</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7A3B8E-6754-BC80-511E-63AA56052E42}"/>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26B1E2-C7FB-27B2-717D-5D4208E3B7BD}"/>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C2523CD-C411-DF42-96BE-5013E8427F8E}"/>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4C15F-4F64-8D60-AEC3-0EE18BA892D8}"/>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C4F3B5-BCDD-E310-F14E-9B644255DCC0}"/>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23DC95-1F9B-1304-D7CB-2DFB69813285}"/>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209292-DA13-E712-0F08-993783B9C4A1}"/>
              </a:ext>
            </a:extLst>
          </p:cNvPr>
          <p:cNvSpPr>
            <a:spLocks noGrp="1"/>
          </p:cNvSpPr>
          <p:nvPr>
            <p:ph type="dt" sz="half" idx="10"/>
          </p:nvPr>
        </p:nvSpPr>
        <p:spPr/>
        <p:txBody>
          <a:bodyPr/>
          <a:lstStyle/>
          <a:p>
            <a:fld id="{33312B16-8557-4743-8EE6-3DDFEC79069C}" type="datetimeFigureOut">
              <a:rPr lang="el-GR" smtClean="0"/>
              <a:t>22/3/2026</a:t>
            </a:fld>
            <a:endParaRPr lang="el-G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t>22/3/2026</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7"/>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22/3/2026</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0" y="0"/>
            <a:ext cx="12192000" cy="2771480"/>
          </a:xfrm>
        </p:spPr>
        <p:txBody>
          <a:bodyPr anchor="ctr">
            <a:noAutofit/>
          </a:bodyPr>
          <a:lstStyle/>
          <a:p>
            <a:pPr algn="ctr">
              <a:lnSpc>
                <a:spcPct val="100000"/>
              </a:lnSpc>
            </a:pPr>
            <a:r>
              <a:rPr lang="el-GR" b="1" dirty="0">
                <a:latin typeface="+mn-lt"/>
                <a:cs typeface="Calibri" panose="020F0502020204030204" pitchFamily="34" charset="0"/>
              </a:rPr>
              <a:t>Ενημέρωση – Εκπαίδευση Δικαιούχων </a:t>
            </a:r>
            <a:br>
              <a:rPr lang="el-GR" b="1" dirty="0">
                <a:latin typeface="+mn-lt"/>
                <a:cs typeface="Calibri" panose="020F0502020204030204" pitchFamily="34" charset="0"/>
              </a:rPr>
            </a:br>
            <a:r>
              <a:rPr lang="el-GR" b="1" dirty="0">
                <a:latin typeface="+mn-lt"/>
                <a:cs typeface="Calibri" panose="020F0502020204030204" pitchFamily="34" charset="0"/>
              </a:rPr>
              <a:t>στο πλαίσιο υλοποίησης του </a:t>
            </a:r>
            <a:br>
              <a:rPr lang="el-GR" b="1" dirty="0">
                <a:latin typeface="+mn-lt"/>
                <a:cs typeface="Calibri" panose="020F0502020204030204" pitchFamily="34" charset="0"/>
              </a:rPr>
            </a:br>
            <a:br>
              <a:rPr lang="el-GR" sz="1600" b="1" dirty="0">
                <a:latin typeface="+mn-lt"/>
                <a:cs typeface="Calibri" panose="020F0502020204030204" pitchFamily="34" charset="0"/>
              </a:rPr>
            </a:br>
            <a:r>
              <a:rPr lang="el-GR" b="1" dirty="0">
                <a:latin typeface="+mn-lt"/>
                <a:cs typeface="Calibri" panose="020F0502020204030204" pitchFamily="34" charset="0"/>
              </a:rPr>
              <a:t>Περιφερειακού Προγράμματος </a:t>
            </a:r>
            <a:br>
              <a:rPr lang="el-GR" b="1" dirty="0">
                <a:latin typeface="+mn-lt"/>
                <a:cs typeface="Calibri" panose="020F0502020204030204" pitchFamily="34" charset="0"/>
              </a:rPr>
            </a:br>
            <a:r>
              <a:rPr lang="el-GR" b="1" dirty="0">
                <a:latin typeface="+mn-lt"/>
                <a:cs typeface="Calibri" panose="020F0502020204030204" pitchFamily="34" charset="0"/>
              </a:rPr>
              <a:t>«Ανατολική Μακεδονία, Θράκη» 2021-2027</a:t>
            </a:r>
            <a:br>
              <a:rPr lang="en-US" sz="2800" b="1" dirty="0">
                <a:latin typeface="+mn-lt"/>
              </a:rPr>
            </a:br>
            <a:endParaRPr lang="el-GR" sz="2400" dirty="0">
              <a:latin typeface="+mn-lt"/>
            </a:endParaRPr>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0" y="3330892"/>
            <a:ext cx="12192000" cy="357666"/>
          </a:xfrm>
        </p:spPr>
        <p:txBody>
          <a:bodyPr>
            <a:noAutofit/>
          </a:bodyPr>
          <a:lstStyle/>
          <a:p>
            <a:pPr algn="ctr"/>
            <a:r>
              <a:rPr lang="el-GR" sz="2400" b="1" dirty="0">
                <a:solidFill>
                  <a:schemeClr val="bg1"/>
                </a:solidFill>
                <a:latin typeface="+mn-lt"/>
              </a:rPr>
              <a:t>Κομοτηνή, 23/03/202</a:t>
            </a:r>
            <a:r>
              <a:rPr lang="en-US" sz="2400" b="1" dirty="0">
                <a:solidFill>
                  <a:schemeClr val="bg1"/>
                </a:solidFill>
                <a:latin typeface="+mn-lt"/>
              </a:rPr>
              <a:t>6</a:t>
            </a:r>
            <a:endParaRPr lang="el-GR" sz="2400" b="1" dirty="0">
              <a:solidFill>
                <a:schemeClr val="bg1"/>
              </a:solidFill>
              <a:latin typeface="+mn-lt"/>
            </a:endParaRPr>
          </a:p>
        </p:txBody>
      </p:sp>
      <p:pic>
        <p:nvPicPr>
          <p:cNvPr id="5" name="Εικόνα 4"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C6D72732-E87A-1E23-01FE-5932187FF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08" y="5857489"/>
            <a:ext cx="3794271" cy="668749"/>
          </a:xfrm>
          <a:prstGeom prst="rect">
            <a:avLst/>
          </a:prstGeom>
        </p:spPr>
      </p:pic>
      <p:sp>
        <p:nvSpPr>
          <p:cNvPr id="6" name="7 - TextBox">
            <a:extLst>
              <a:ext uri="{FF2B5EF4-FFF2-40B4-BE49-F238E27FC236}">
                <a16:creationId xmlns:a16="http://schemas.microsoft.com/office/drawing/2014/main" id="{5E88F8EC-9231-3127-A7C5-E015FEC94DD0}"/>
              </a:ext>
            </a:extLst>
          </p:cNvPr>
          <p:cNvSpPr txBox="1">
            <a:spLocks noChangeArrowheads="1"/>
          </p:cNvSpPr>
          <p:nvPr/>
        </p:nvSpPr>
        <p:spPr bwMode="auto">
          <a:xfrm>
            <a:off x="8199323" y="5349895"/>
            <a:ext cx="409179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2000" b="1" dirty="0">
                <a:solidFill>
                  <a:srgbClr val="144E8C"/>
                </a:solidFill>
                <a:latin typeface="Calibri" panose="020F0502020204030204" pitchFamily="34" charset="0"/>
                <a:cs typeface="Arial" panose="020B0604020202020204" pitchFamily="34" charset="0"/>
              </a:rPr>
              <a:t>Κουτσογιάννης Σπύρος</a:t>
            </a:r>
            <a:endParaRPr lang="en-US" altLang="el-GR" sz="2000" b="1" dirty="0">
              <a:solidFill>
                <a:srgbClr val="144E8C"/>
              </a:solidFill>
              <a:latin typeface="Calibri" panose="020F0502020204030204" pitchFamily="34" charset="0"/>
              <a:cs typeface="Arial" panose="020B0604020202020204" pitchFamily="34" charset="0"/>
            </a:endParaRPr>
          </a:p>
          <a:p>
            <a:pPr eaLnBrk="1" hangingPunct="1">
              <a:spcBef>
                <a:spcPct val="0"/>
              </a:spcBef>
              <a:buClrTx/>
              <a:buSzTx/>
              <a:buFontTx/>
              <a:buNone/>
            </a:pPr>
            <a:r>
              <a:rPr lang="el-GR" altLang="el-GR" sz="1800" dirty="0">
                <a:solidFill>
                  <a:srgbClr val="144E8C"/>
                </a:solidFill>
                <a:latin typeface="Calibri" panose="020F0502020204030204" pitchFamily="34" charset="0"/>
                <a:cs typeface="Arial" panose="020B0604020202020204" pitchFamily="34" charset="0"/>
              </a:rPr>
              <a:t>Στέλεχος Μονάδας Β</a:t>
            </a:r>
            <a:r>
              <a:rPr lang="en-US" altLang="el-GR" sz="1800" dirty="0">
                <a:solidFill>
                  <a:srgbClr val="144E8C"/>
                </a:solidFill>
                <a:latin typeface="Calibri" panose="020F0502020204030204" pitchFamily="34" charset="0"/>
                <a:cs typeface="Arial" panose="020B0604020202020204" pitchFamily="34" charset="0"/>
              </a:rPr>
              <a:t>2</a:t>
            </a:r>
          </a:p>
          <a:p>
            <a:pPr eaLnBrk="1" hangingPunct="1">
              <a:spcBef>
                <a:spcPct val="0"/>
              </a:spcBef>
              <a:buClrTx/>
              <a:buSzTx/>
              <a:buFontTx/>
              <a:buNone/>
            </a:pPr>
            <a:r>
              <a:rPr lang="el-GR" altLang="el-GR" sz="1800" dirty="0">
                <a:solidFill>
                  <a:srgbClr val="144E8C"/>
                </a:solidFill>
                <a:latin typeface="Calibri" panose="020F0502020204030204" pitchFamily="34" charset="0"/>
                <a:cs typeface="Arial" panose="020B0604020202020204" pitchFamily="34" charset="0"/>
              </a:rPr>
              <a:t>Ειδικής Υπηρεσίας Διαχείρισης</a:t>
            </a:r>
            <a:r>
              <a:rPr lang="en-US" altLang="el-GR" sz="1800" dirty="0">
                <a:solidFill>
                  <a:srgbClr val="144E8C"/>
                </a:solidFill>
                <a:latin typeface="Calibri" panose="020F0502020204030204" pitchFamily="34" charset="0"/>
                <a:cs typeface="Arial" panose="020B0604020202020204" pitchFamily="34" charset="0"/>
              </a:rPr>
              <a:t> </a:t>
            </a:r>
            <a:r>
              <a:rPr lang="el-GR" altLang="el-GR" sz="1800" dirty="0">
                <a:solidFill>
                  <a:srgbClr val="144E8C"/>
                </a:solidFill>
                <a:latin typeface="Calibri" panose="020F0502020204030204" pitchFamily="34" charset="0"/>
                <a:cs typeface="Arial" panose="020B0604020202020204" pitchFamily="34" charset="0"/>
              </a:rPr>
              <a:t>Προγράμματος «Ανατολική Μακεδονία, Θράκη»</a:t>
            </a:r>
          </a:p>
        </p:txBody>
      </p:sp>
    </p:spTree>
    <p:extLst>
      <p:ext uri="{BB962C8B-B14F-4D97-AF65-F5344CB8AC3E}">
        <p14:creationId xmlns:p14="http://schemas.microsoft.com/office/powerpoint/2010/main" val="345400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10</a:t>
            </a:fld>
            <a:endParaRPr lang="el" dirty="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06" y="777071"/>
            <a:ext cx="10058400" cy="3495415"/>
          </a:xfrm>
          <a:prstGeom prst="rect">
            <a:avLst/>
          </a:prstGeom>
        </p:spPr>
      </p:pic>
      <p:sp>
        <p:nvSpPr>
          <p:cNvPr id="2" name="1 - Τίτλος">
            <a:extLst>
              <a:ext uri="{FF2B5EF4-FFF2-40B4-BE49-F238E27FC236}">
                <a16:creationId xmlns:a16="http://schemas.microsoft.com/office/drawing/2014/main" id="{0BBF5AB4-59E3-1AB1-C78C-70799F1A066F}"/>
              </a:ext>
            </a:extLst>
          </p:cNvPr>
          <p:cNvSpPr>
            <a:spLocks noGrp="1"/>
          </p:cNvSpPr>
          <p:nvPr>
            <p:ph type="title"/>
          </p:nvPr>
        </p:nvSpPr>
        <p:spPr>
          <a:xfrm>
            <a:off x="174568" y="343855"/>
            <a:ext cx="11744677" cy="866433"/>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Δημιουργία Προέγκρισης Σύμβασης – Β. Στοιχεία διακήρυξης</a:t>
            </a:r>
          </a:p>
        </p:txBody>
      </p:sp>
      <p:sp>
        <p:nvSpPr>
          <p:cNvPr id="6" name="TextBox 5"/>
          <p:cNvSpPr txBox="1"/>
          <p:nvPr/>
        </p:nvSpPr>
        <p:spPr>
          <a:xfrm>
            <a:off x="1386983" y="4705702"/>
            <a:ext cx="9319846" cy="1015663"/>
          </a:xfrm>
          <a:prstGeom prst="rect">
            <a:avLst/>
          </a:prstGeom>
          <a:noFill/>
        </p:spPr>
        <p:txBody>
          <a:bodyPr wrap="square" rtlCol="0">
            <a:spAutoFit/>
          </a:bodyPr>
          <a:lstStyle/>
          <a:p>
            <a:pPr algn="just"/>
            <a:r>
              <a:rPr lang="el-GR" sz="2000" b="1" dirty="0">
                <a:solidFill>
                  <a:srgbClr val="0D4F8C"/>
                </a:solidFill>
              </a:rPr>
              <a:t>Στην καρτέλα του Ο.Π.Σ. </a:t>
            </a:r>
            <a:r>
              <a:rPr lang="el-GR" sz="2000" b="1" u="sng" dirty="0">
                <a:solidFill>
                  <a:srgbClr val="0D4F8C"/>
                </a:solidFill>
              </a:rPr>
              <a:t>Β. Στοιχεία Διακήρυξης</a:t>
            </a:r>
            <a:r>
              <a:rPr lang="el-GR" sz="2000" b="1" dirty="0">
                <a:solidFill>
                  <a:srgbClr val="0D4F8C"/>
                </a:solidFill>
              </a:rPr>
              <a:t>,  τα πεδία έρχονται </a:t>
            </a:r>
            <a:r>
              <a:rPr lang="el-GR" sz="2000" b="1" dirty="0" err="1">
                <a:solidFill>
                  <a:srgbClr val="0D4F8C"/>
                </a:solidFill>
              </a:rPr>
              <a:t>προσυμπληρωμένα</a:t>
            </a:r>
            <a:r>
              <a:rPr lang="el-GR" sz="2000" b="1" dirty="0">
                <a:solidFill>
                  <a:srgbClr val="0D4F8C"/>
                </a:solidFill>
              </a:rPr>
              <a:t> σύμφωνα με τις επιλογές που είχαν γίνει στην προηγούμενη έκδοση του Δελτίου, δηλαδή κατά το στάδιο αιτήματος προέγκρισης δημοπράτησης.</a:t>
            </a:r>
          </a:p>
        </p:txBody>
      </p:sp>
      <p:sp>
        <p:nvSpPr>
          <p:cNvPr id="7" name="TextBox 6">
            <a:extLst>
              <a:ext uri="{FF2B5EF4-FFF2-40B4-BE49-F238E27FC236}">
                <a16:creationId xmlns:a16="http://schemas.microsoft.com/office/drawing/2014/main" id="{7C1F5D27-8A10-EFEF-96E6-8BB3E2B8DFC3}"/>
              </a:ext>
            </a:extLst>
          </p:cNvPr>
          <p:cNvSpPr txBox="1"/>
          <p:nvPr/>
        </p:nvSpPr>
        <p:spPr>
          <a:xfrm>
            <a:off x="1264596" y="4705701"/>
            <a:ext cx="9540421" cy="1015663"/>
          </a:xfrm>
          <a:prstGeom prst="rect">
            <a:avLst/>
          </a:prstGeom>
          <a:noFill/>
          <a:ln w="25400">
            <a:solidFill>
              <a:srgbClr val="FF0000"/>
            </a:solidFill>
          </a:ln>
        </p:spPr>
        <p:txBody>
          <a:bodyPr wrap="square" rtlCol="0">
            <a:spAutoFit/>
          </a:bodyPr>
          <a:lstStyle/>
          <a:p>
            <a:endParaRPr lang="el-GR" b="1" dirty="0">
              <a:solidFill>
                <a:schemeClr val="accent5">
                  <a:lumMod val="50000"/>
                </a:schemeClr>
              </a:solidFill>
            </a:endParaRPr>
          </a:p>
        </p:txBody>
      </p:sp>
    </p:spTree>
    <p:extLst>
      <p:ext uri="{BB962C8B-B14F-4D97-AF65-F5344CB8AC3E}">
        <p14:creationId xmlns:p14="http://schemas.microsoft.com/office/powerpoint/2010/main" val="16942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11</a:t>
            </a:fld>
            <a:endParaRPr lang="el"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73" y="859640"/>
            <a:ext cx="10058400" cy="1076849"/>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6328" y="860409"/>
            <a:ext cx="1227430" cy="1003559"/>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8271" y="1936489"/>
            <a:ext cx="5934808" cy="4292844"/>
          </a:xfrm>
          <a:prstGeom prst="rect">
            <a:avLst/>
          </a:prstGeom>
        </p:spPr>
      </p:pic>
      <p:cxnSp>
        <p:nvCxnSpPr>
          <p:cNvPr id="7" name="Ευθύγραμμο βέλος σύνδεσης 6"/>
          <p:cNvCxnSpPr>
            <a:cxnSpLocks/>
          </p:cNvCxnSpPr>
          <p:nvPr/>
        </p:nvCxnSpPr>
        <p:spPr>
          <a:xfrm>
            <a:off x="9474712" y="1133381"/>
            <a:ext cx="935380" cy="5283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Ορθογώνιο: Στρογγύλεμα γωνιών 14">
            <a:extLst>
              <a:ext uri="{FF2B5EF4-FFF2-40B4-BE49-F238E27FC236}">
                <a16:creationId xmlns:a16="http://schemas.microsoft.com/office/drawing/2014/main" id="{C177B1E5-51C6-A5A9-860B-BE42D8B3A681}"/>
              </a:ext>
            </a:extLst>
          </p:cNvPr>
          <p:cNvSpPr/>
          <p:nvPr/>
        </p:nvSpPr>
        <p:spPr>
          <a:xfrm>
            <a:off x="1978271" y="2617815"/>
            <a:ext cx="5829298" cy="2051181"/>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1" name="TextBox 10"/>
          <p:cNvSpPr txBox="1"/>
          <p:nvPr/>
        </p:nvSpPr>
        <p:spPr>
          <a:xfrm>
            <a:off x="8131682" y="1806674"/>
            <a:ext cx="3701197" cy="4524315"/>
          </a:xfrm>
          <a:prstGeom prst="rect">
            <a:avLst/>
          </a:prstGeom>
          <a:noFill/>
          <a:ln w="25400">
            <a:solidFill>
              <a:srgbClr val="FF0000"/>
            </a:solidFill>
          </a:ln>
        </p:spPr>
        <p:txBody>
          <a:bodyPr wrap="square" rtlCol="0">
            <a:spAutoFit/>
          </a:bodyPr>
          <a:lstStyle/>
          <a:p>
            <a:pPr algn="just"/>
            <a:r>
              <a:rPr lang="el-GR" b="1" dirty="0">
                <a:solidFill>
                  <a:schemeClr val="accent5">
                    <a:lumMod val="50000"/>
                  </a:schemeClr>
                </a:solidFill>
              </a:rPr>
              <a:t>Επιλέγοντας το πορτοκαλί </a:t>
            </a:r>
            <a:r>
              <a:rPr lang="el-GR" b="1" dirty="0">
                <a:solidFill>
                  <a:srgbClr val="0D4F8C"/>
                </a:solidFill>
              </a:rPr>
              <a:t>πεδίο</a:t>
            </a:r>
            <a:r>
              <a:rPr lang="el-GR" b="1" dirty="0">
                <a:solidFill>
                  <a:schemeClr val="accent5">
                    <a:lumMod val="50000"/>
                  </a:schemeClr>
                </a:solidFill>
              </a:rPr>
              <a:t> (1) «Ενέργειες», ανοίγει νέο παράθυρο στο οποίο συμπληρώνονται  ή/και </a:t>
            </a:r>
            <a:r>
              <a:rPr lang="el-GR" b="1" dirty="0" err="1">
                <a:solidFill>
                  <a:schemeClr val="accent5">
                    <a:lumMod val="50000"/>
                  </a:schemeClr>
                </a:solidFill>
              </a:rPr>
              <a:t>επικαιροποιούνται</a:t>
            </a:r>
            <a:r>
              <a:rPr lang="el-GR" b="1" dirty="0">
                <a:solidFill>
                  <a:schemeClr val="accent5">
                    <a:lumMod val="50000"/>
                  </a:schemeClr>
                </a:solidFill>
              </a:rPr>
              <a:t> τα στοιχεία του πίνακα σύμφωνα με τις πραγματικές ημερομηνίες του διαγωνισμού που είχαν αρχικά συμπληρωθεί κατά την υποβολή προέγκρισης δημοπράτησης. Συμπληρώνουμε τον Α.Δ.Α.Μ, τον  αριθμό φύλλου δημοσίευσης στην Ε.Ε.Ε.Ε. (αν αφορά), το στάδιο του διαγωνισμού καθώς και το πλήθος των συμμετεχόντων. Η καταχώρισή τους γίνεται επιλέγοντας  το </a:t>
            </a:r>
            <a:r>
              <a:rPr lang="el-GR" b="1" dirty="0">
                <a:solidFill>
                  <a:srgbClr val="0D4F8C"/>
                </a:solidFill>
              </a:rPr>
              <a:t>πεδίο (2) «</a:t>
            </a:r>
            <a:r>
              <a:rPr lang="el-GR" b="1" dirty="0">
                <a:solidFill>
                  <a:schemeClr val="accent5">
                    <a:lumMod val="50000"/>
                  </a:schemeClr>
                </a:solidFill>
              </a:rPr>
              <a:t>Αποδοχή».</a:t>
            </a:r>
          </a:p>
        </p:txBody>
      </p:sp>
      <p:sp>
        <p:nvSpPr>
          <p:cNvPr id="3" name="1 - Τίτλος">
            <a:extLst>
              <a:ext uri="{FF2B5EF4-FFF2-40B4-BE49-F238E27FC236}">
                <a16:creationId xmlns:a16="http://schemas.microsoft.com/office/drawing/2014/main" id="{BD5ECC3F-B609-C64B-4EE3-AEADE99C9B0A}"/>
              </a:ext>
            </a:extLst>
          </p:cNvPr>
          <p:cNvSpPr>
            <a:spLocks noGrp="1"/>
          </p:cNvSpPr>
          <p:nvPr>
            <p:ph type="title"/>
          </p:nvPr>
        </p:nvSpPr>
        <p:spPr>
          <a:xfrm>
            <a:off x="174568" y="343856"/>
            <a:ext cx="11744677" cy="443264"/>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Δημιουργία Προέγκρισης Σύμβασης – Β. Στοιχεία διακήρυξης</a:t>
            </a:r>
          </a:p>
        </p:txBody>
      </p:sp>
      <p:sp>
        <p:nvSpPr>
          <p:cNvPr id="8" name="Οβάλ 7">
            <a:extLst>
              <a:ext uri="{FF2B5EF4-FFF2-40B4-BE49-F238E27FC236}">
                <a16:creationId xmlns:a16="http://schemas.microsoft.com/office/drawing/2014/main" id="{3928B293-5AB2-6427-D50D-1C64EE0C5ADA}"/>
              </a:ext>
            </a:extLst>
          </p:cNvPr>
          <p:cNvSpPr/>
          <p:nvPr/>
        </p:nvSpPr>
        <p:spPr>
          <a:xfrm>
            <a:off x="9017512" y="83149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9" name="TextBox 8">
            <a:extLst>
              <a:ext uri="{FF2B5EF4-FFF2-40B4-BE49-F238E27FC236}">
                <a16:creationId xmlns:a16="http://schemas.microsoft.com/office/drawing/2014/main" id="{6FB217C3-4410-3097-7515-52C4D2B17592}"/>
              </a:ext>
            </a:extLst>
          </p:cNvPr>
          <p:cNvSpPr txBox="1"/>
          <p:nvPr/>
        </p:nvSpPr>
        <p:spPr>
          <a:xfrm>
            <a:off x="6095999" y="5875361"/>
            <a:ext cx="713363" cy="315060"/>
          </a:xfrm>
          <a:prstGeom prst="rect">
            <a:avLst/>
          </a:prstGeom>
          <a:noFill/>
          <a:ln w="22225">
            <a:solidFill>
              <a:srgbClr val="FF0000"/>
            </a:solidFill>
          </a:ln>
        </p:spPr>
        <p:txBody>
          <a:bodyPr wrap="square" rtlCol="0">
            <a:spAutoFit/>
          </a:bodyPr>
          <a:lstStyle/>
          <a:p>
            <a:endParaRPr lang="el-GR" b="1" dirty="0">
              <a:solidFill>
                <a:schemeClr val="accent5">
                  <a:lumMod val="50000"/>
                </a:schemeClr>
              </a:solidFill>
            </a:endParaRPr>
          </a:p>
        </p:txBody>
      </p:sp>
      <p:cxnSp>
        <p:nvCxnSpPr>
          <p:cNvPr id="12" name="Ευθύγραμμο βέλος σύνδεσης 11">
            <a:extLst>
              <a:ext uri="{FF2B5EF4-FFF2-40B4-BE49-F238E27FC236}">
                <a16:creationId xmlns:a16="http://schemas.microsoft.com/office/drawing/2014/main" id="{52841267-64B2-680B-248E-3A2F20F4CB4D}"/>
              </a:ext>
            </a:extLst>
          </p:cNvPr>
          <p:cNvCxnSpPr>
            <a:cxnSpLocks/>
          </p:cNvCxnSpPr>
          <p:nvPr/>
        </p:nvCxnSpPr>
        <p:spPr>
          <a:xfrm>
            <a:off x="4010685" y="6032891"/>
            <a:ext cx="208531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Οβάλ 12">
            <a:extLst>
              <a:ext uri="{FF2B5EF4-FFF2-40B4-BE49-F238E27FC236}">
                <a16:creationId xmlns:a16="http://schemas.microsoft.com/office/drawing/2014/main" id="{8BE1223D-B39A-F057-026E-48D5C43B9314}"/>
              </a:ext>
            </a:extLst>
          </p:cNvPr>
          <p:cNvSpPr/>
          <p:nvPr/>
        </p:nvSpPr>
        <p:spPr>
          <a:xfrm>
            <a:off x="3743018" y="582539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Tree>
    <p:extLst>
      <p:ext uri="{BB962C8B-B14F-4D97-AF65-F5344CB8AC3E}">
        <p14:creationId xmlns:p14="http://schemas.microsoft.com/office/powerpoint/2010/main" val="185404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07" y="1055088"/>
            <a:ext cx="10058400" cy="4747823"/>
          </a:xfrm>
          <a:prstGeom prst="rect">
            <a:avLst/>
          </a:prstGeom>
        </p:spPr>
      </p:pic>
      <p:sp>
        <p:nvSpPr>
          <p:cNvPr id="9" name="Ορθογώνιο: Στρογγύλεμα γωνιών 14">
            <a:extLst>
              <a:ext uri="{FF2B5EF4-FFF2-40B4-BE49-F238E27FC236}">
                <a16:creationId xmlns:a16="http://schemas.microsoft.com/office/drawing/2014/main" id="{C177B1E5-51C6-A5A9-860B-BE42D8B3A681}"/>
              </a:ext>
            </a:extLst>
          </p:cNvPr>
          <p:cNvSpPr/>
          <p:nvPr/>
        </p:nvSpPr>
        <p:spPr>
          <a:xfrm>
            <a:off x="2885561" y="4699086"/>
            <a:ext cx="3050931" cy="1103825"/>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8" name="TextBox 7"/>
          <p:cNvSpPr txBox="1"/>
          <p:nvPr/>
        </p:nvSpPr>
        <p:spPr>
          <a:xfrm>
            <a:off x="6704650" y="4195463"/>
            <a:ext cx="5380345" cy="1754326"/>
          </a:xfrm>
          <a:prstGeom prst="rect">
            <a:avLst/>
          </a:prstGeom>
          <a:solidFill>
            <a:schemeClr val="bg1"/>
          </a:solidFill>
          <a:ln w="15875">
            <a:solidFill>
              <a:srgbClr val="FF0000"/>
            </a:solidFill>
          </a:ln>
        </p:spPr>
        <p:txBody>
          <a:bodyPr wrap="square" rtlCol="0">
            <a:spAutoFit/>
          </a:bodyPr>
          <a:lstStyle/>
          <a:p>
            <a:pPr algn="just"/>
            <a:r>
              <a:rPr lang="el-GR" b="1" dirty="0">
                <a:solidFill>
                  <a:schemeClr val="accent5">
                    <a:lumMod val="50000"/>
                  </a:schemeClr>
                </a:solidFill>
              </a:rPr>
              <a:t>Οι επιλογές της λίστας ελέγχου, έχουν πλέον περιοριστεί βάσει των επιλογών που έγιναν στο στάδιο προέγκρισης δημοπράτησης του εξεταζόμενου </a:t>
            </a:r>
            <a:r>
              <a:rPr lang="el-GR" b="1" dirty="0" err="1">
                <a:solidFill>
                  <a:schemeClr val="accent5">
                    <a:lumMod val="50000"/>
                  </a:schemeClr>
                </a:solidFill>
              </a:rPr>
              <a:t>υποέργου</a:t>
            </a:r>
            <a:r>
              <a:rPr lang="el-GR" b="1" dirty="0">
                <a:solidFill>
                  <a:schemeClr val="accent5">
                    <a:lumMod val="50000"/>
                  </a:schemeClr>
                </a:solidFill>
              </a:rPr>
              <a:t>, δηλαδή αν μιλάμε για είδος </a:t>
            </a:r>
            <a:r>
              <a:rPr lang="el-GR" b="1" dirty="0" err="1">
                <a:solidFill>
                  <a:schemeClr val="accent5">
                    <a:lumMod val="50000"/>
                  </a:schemeClr>
                </a:solidFill>
              </a:rPr>
              <a:t>υποέργου</a:t>
            </a:r>
            <a:r>
              <a:rPr lang="el-GR" b="1" dirty="0">
                <a:solidFill>
                  <a:schemeClr val="accent5">
                    <a:lumMod val="50000"/>
                  </a:schemeClr>
                </a:solidFill>
              </a:rPr>
              <a:t> «Τεχνικό Έργο/Εργολαβία» θα μας φέρει μόνο λίστες που έχουν σχέση με αυτό το είδος.</a:t>
            </a:r>
          </a:p>
        </p:txBody>
      </p:sp>
      <p:sp>
        <p:nvSpPr>
          <p:cNvPr id="3" name="1 - Τίτλος">
            <a:extLst>
              <a:ext uri="{FF2B5EF4-FFF2-40B4-BE49-F238E27FC236}">
                <a16:creationId xmlns:a16="http://schemas.microsoft.com/office/drawing/2014/main" id="{38D9881C-67AE-C5FD-A9A9-0977D7534AE8}"/>
              </a:ext>
            </a:extLst>
          </p:cNvPr>
          <p:cNvSpPr>
            <a:spLocks noGrp="1"/>
          </p:cNvSpPr>
          <p:nvPr>
            <p:ph type="title"/>
          </p:nvPr>
        </p:nvSpPr>
        <p:spPr>
          <a:xfrm>
            <a:off x="174568" y="343856"/>
            <a:ext cx="11744677" cy="443264"/>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Δημιουργία Προέγκρισης Σύμβασης – Γ. Λίστα Ελέγχου</a:t>
            </a:r>
          </a:p>
        </p:txBody>
      </p:sp>
      <p:cxnSp>
        <p:nvCxnSpPr>
          <p:cNvPr id="4" name="Ευθύγραμμο βέλος σύνδεσης 3">
            <a:extLst>
              <a:ext uri="{FF2B5EF4-FFF2-40B4-BE49-F238E27FC236}">
                <a16:creationId xmlns:a16="http://schemas.microsoft.com/office/drawing/2014/main" id="{1DB8BA47-025E-FD58-8306-C6E1C0E36157}"/>
              </a:ext>
            </a:extLst>
          </p:cNvPr>
          <p:cNvCxnSpPr>
            <a:cxnSpLocks/>
          </p:cNvCxnSpPr>
          <p:nvPr/>
        </p:nvCxnSpPr>
        <p:spPr>
          <a:xfrm flipH="1">
            <a:off x="5936492" y="5250998"/>
            <a:ext cx="69969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44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74" y="897533"/>
            <a:ext cx="11094183" cy="3250486"/>
          </a:xfrm>
          <a:prstGeom prst="rect">
            <a:avLst/>
          </a:prstGeom>
        </p:spPr>
      </p:pic>
      <p:sp>
        <p:nvSpPr>
          <p:cNvPr id="9" name="Ορθογώνιο: Στρογγύλεμα γωνιών 14">
            <a:extLst>
              <a:ext uri="{FF2B5EF4-FFF2-40B4-BE49-F238E27FC236}">
                <a16:creationId xmlns:a16="http://schemas.microsoft.com/office/drawing/2014/main" id="{C177B1E5-51C6-A5A9-860B-BE42D8B3A681}"/>
              </a:ext>
            </a:extLst>
          </p:cNvPr>
          <p:cNvSpPr/>
          <p:nvPr/>
        </p:nvSpPr>
        <p:spPr>
          <a:xfrm>
            <a:off x="2678493" y="1258565"/>
            <a:ext cx="3590376" cy="28575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0" name="Ορθογώνιο: Στρογγύλεμα γωνιών 14">
            <a:extLst>
              <a:ext uri="{FF2B5EF4-FFF2-40B4-BE49-F238E27FC236}">
                <a16:creationId xmlns:a16="http://schemas.microsoft.com/office/drawing/2014/main" id="{C177B1E5-51C6-A5A9-860B-BE42D8B3A681}"/>
              </a:ext>
            </a:extLst>
          </p:cNvPr>
          <p:cNvSpPr/>
          <p:nvPr/>
        </p:nvSpPr>
        <p:spPr>
          <a:xfrm>
            <a:off x="637374" y="1973826"/>
            <a:ext cx="5289739" cy="28575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cxnSp>
        <p:nvCxnSpPr>
          <p:cNvPr id="11" name="Ευθύγραμμο βέλος σύνδεσης 10"/>
          <p:cNvCxnSpPr>
            <a:cxnSpLocks/>
          </p:cNvCxnSpPr>
          <p:nvPr/>
        </p:nvCxnSpPr>
        <p:spPr>
          <a:xfrm flipV="1">
            <a:off x="10339057" y="2666674"/>
            <a:ext cx="964483" cy="15555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cxnSpLocks/>
          </p:cNvCxnSpPr>
          <p:nvPr/>
        </p:nvCxnSpPr>
        <p:spPr>
          <a:xfrm flipV="1">
            <a:off x="10339057" y="3429000"/>
            <a:ext cx="964483" cy="7932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374" y="4222220"/>
            <a:ext cx="9701683" cy="2031325"/>
          </a:xfrm>
          <a:prstGeom prst="rect">
            <a:avLst/>
          </a:prstGeom>
          <a:noFill/>
          <a:ln w="22225">
            <a:solidFill>
              <a:srgbClr val="FF0000"/>
            </a:solidFill>
          </a:ln>
        </p:spPr>
        <p:txBody>
          <a:bodyPr wrap="square" rtlCol="0">
            <a:spAutoFit/>
          </a:bodyPr>
          <a:lstStyle/>
          <a:p>
            <a:pPr algn="just"/>
            <a:r>
              <a:rPr lang="el-GR" b="1" dirty="0">
                <a:solidFill>
                  <a:schemeClr val="accent5">
                    <a:lumMod val="50000"/>
                  </a:schemeClr>
                </a:solidFill>
              </a:rPr>
              <a:t>Η ορθή συμπλήρωση της Λίστας που επιλέχθηκε στο προηγούμενο στάδιο γίνεται με απάντηση σε κάθε ερώτημα και </a:t>
            </a:r>
            <a:r>
              <a:rPr lang="el-GR" b="1" u="sng" dirty="0">
                <a:solidFill>
                  <a:schemeClr val="accent5">
                    <a:lumMod val="50000"/>
                  </a:schemeClr>
                </a:solidFill>
              </a:rPr>
              <a:t>σωστή</a:t>
            </a:r>
            <a:r>
              <a:rPr lang="el-GR" b="1" dirty="0">
                <a:solidFill>
                  <a:schemeClr val="accent5">
                    <a:lumMod val="50000"/>
                  </a:schemeClr>
                </a:solidFill>
              </a:rPr>
              <a:t> συμπλήρωση της Τεκμηρίωσης Δικαιούχου επί της σχετικής απάντησης.</a:t>
            </a:r>
          </a:p>
          <a:p>
            <a:pPr algn="just"/>
            <a:r>
              <a:rPr lang="el-GR" b="1" dirty="0">
                <a:solidFill>
                  <a:schemeClr val="accent5">
                    <a:lumMod val="50000"/>
                  </a:schemeClr>
                </a:solidFill>
              </a:rPr>
              <a:t>Με τη χρήση του πεδίου      δίνονται διευκρινίσεις σχετικά με την ορθή συμπλήρωση των πεδίων Τεκμηρίωσης Δικαιούχου με βάση το ισχύον θεσμικό πλαίσιο που έχει επιλεγεί σε προηγούμενο στάδιο του αιτήματος.</a:t>
            </a:r>
          </a:p>
          <a:p>
            <a:pPr algn="just"/>
            <a:r>
              <a:rPr lang="el-GR" b="1" dirty="0">
                <a:solidFill>
                  <a:schemeClr val="accent5">
                    <a:lumMod val="50000"/>
                  </a:schemeClr>
                </a:solidFill>
              </a:rPr>
              <a:t>Επισημαίνεται: Η Τεκμηρίωση θα πρέπει να αποδεικνύεται με επισύναψη των αντίστοιχων αρχείων.</a:t>
            </a:r>
          </a:p>
        </p:txBody>
      </p:sp>
      <p:sp>
        <p:nvSpPr>
          <p:cNvPr id="3" name="1 - Τίτλος">
            <a:extLst>
              <a:ext uri="{FF2B5EF4-FFF2-40B4-BE49-F238E27FC236}">
                <a16:creationId xmlns:a16="http://schemas.microsoft.com/office/drawing/2014/main" id="{C3457FE1-357F-B202-8059-5D24D6B798AE}"/>
              </a:ext>
            </a:extLst>
          </p:cNvPr>
          <p:cNvSpPr>
            <a:spLocks noGrp="1"/>
          </p:cNvSpPr>
          <p:nvPr>
            <p:ph type="title"/>
          </p:nvPr>
        </p:nvSpPr>
        <p:spPr>
          <a:xfrm>
            <a:off x="174568" y="343856"/>
            <a:ext cx="11744677" cy="443264"/>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Δημιουργία Προέγκρισης Σύμβασης – Γ. Λίστα Ελέγχου</a:t>
            </a:r>
          </a:p>
        </p:txBody>
      </p:sp>
      <p:pic>
        <p:nvPicPr>
          <p:cNvPr id="12" name="Εικόνα 11">
            <a:extLst>
              <a:ext uri="{FF2B5EF4-FFF2-40B4-BE49-F238E27FC236}">
                <a16:creationId xmlns:a16="http://schemas.microsoft.com/office/drawing/2014/main" id="{3E7BB6DF-4FC3-5CD3-78BE-019D444A9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083" y="4868815"/>
            <a:ext cx="182896" cy="160034"/>
          </a:xfrm>
          <a:prstGeom prst="rect">
            <a:avLst/>
          </a:prstGeom>
        </p:spPr>
      </p:pic>
    </p:spTree>
    <p:extLst>
      <p:ext uri="{BB962C8B-B14F-4D97-AF65-F5344CB8AC3E}">
        <p14:creationId xmlns:p14="http://schemas.microsoft.com/office/powerpoint/2010/main" val="240803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4277"/>
            <a:ext cx="12057724" cy="2639243"/>
          </a:xfrm>
          <a:prstGeom prst="rect">
            <a:avLst/>
          </a:prstGeom>
        </p:spPr>
      </p:pic>
      <p:sp>
        <p:nvSpPr>
          <p:cNvPr id="3" name="TextBox 2"/>
          <p:cNvSpPr txBox="1"/>
          <p:nvPr/>
        </p:nvSpPr>
        <p:spPr>
          <a:xfrm>
            <a:off x="50709" y="3349173"/>
            <a:ext cx="3881384" cy="2862322"/>
          </a:xfrm>
          <a:prstGeom prst="rect">
            <a:avLst/>
          </a:prstGeom>
          <a:noFill/>
          <a:ln w="22225">
            <a:solidFill>
              <a:srgbClr val="FF0000"/>
            </a:solidFill>
          </a:ln>
        </p:spPr>
        <p:txBody>
          <a:bodyPr wrap="square" rtlCol="0">
            <a:spAutoFit/>
          </a:bodyPr>
          <a:lstStyle/>
          <a:p>
            <a:pPr algn="just"/>
            <a:r>
              <a:rPr lang="el-GR" b="1" u="sng" dirty="0">
                <a:solidFill>
                  <a:schemeClr val="accent5">
                    <a:lumMod val="50000"/>
                  </a:schemeClr>
                </a:solidFill>
              </a:rPr>
              <a:t>Προσοχή</a:t>
            </a:r>
            <a:r>
              <a:rPr lang="el-GR" b="1" dirty="0">
                <a:solidFill>
                  <a:schemeClr val="accent5">
                    <a:lumMod val="50000"/>
                  </a:schemeClr>
                </a:solidFill>
              </a:rPr>
              <a:t>: Η τεκμηρίωση των απαντήσεων επί των ερωτημάτων της λίστας θα πρέπει να αποδεικνύεται με επισύναψη των αντίστοιχων αρχείων. Η επισύναψη γίνεται με επιλογή του πεδίου (1) «Προσθήκη», επιλογή της κατηγορίας εγγράφου (2), επισύναψη του αρχείου από τον υπολογιστή μας  και επιλογή του πεδίου (3) «Αποδοχή».</a:t>
            </a:r>
          </a:p>
        </p:txBody>
      </p:sp>
      <p:cxnSp>
        <p:nvCxnSpPr>
          <p:cNvPr id="4" name="Ευθύγραμμο βέλος σύνδεσης 3"/>
          <p:cNvCxnSpPr/>
          <p:nvPr/>
        </p:nvCxnSpPr>
        <p:spPr>
          <a:xfrm flipV="1">
            <a:off x="8277225" y="1190625"/>
            <a:ext cx="3114675" cy="95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606" y="3094920"/>
            <a:ext cx="4777940" cy="3546993"/>
          </a:xfrm>
          <a:prstGeom prst="rect">
            <a:avLst/>
          </a:prstGeom>
        </p:spPr>
      </p:pic>
      <p:sp>
        <p:nvSpPr>
          <p:cNvPr id="10" name="Οβάλ 9"/>
          <p:cNvSpPr/>
          <p:nvPr/>
        </p:nvSpPr>
        <p:spPr>
          <a:xfrm>
            <a:off x="7820025" y="97155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1" name="Οβάλ 10"/>
          <p:cNvSpPr/>
          <p:nvPr/>
        </p:nvSpPr>
        <p:spPr>
          <a:xfrm>
            <a:off x="7185401" y="366394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cxnSp>
        <p:nvCxnSpPr>
          <p:cNvPr id="12" name="Ευθύγραμμο βέλος σύνδεσης 11"/>
          <p:cNvCxnSpPr>
            <a:cxnSpLocks/>
          </p:cNvCxnSpPr>
          <p:nvPr/>
        </p:nvCxnSpPr>
        <p:spPr>
          <a:xfrm flipH="1">
            <a:off x="5459334" y="3892541"/>
            <a:ext cx="169477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1 - Τίτλος">
            <a:extLst>
              <a:ext uri="{FF2B5EF4-FFF2-40B4-BE49-F238E27FC236}">
                <a16:creationId xmlns:a16="http://schemas.microsoft.com/office/drawing/2014/main" id="{AB386F7F-EA69-32C7-E087-B49DF798AB28}"/>
              </a:ext>
            </a:extLst>
          </p:cNvPr>
          <p:cNvSpPr>
            <a:spLocks noGrp="1"/>
          </p:cNvSpPr>
          <p:nvPr>
            <p:ph type="title"/>
          </p:nvPr>
        </p:nvSpPr>
        <p:spPr>
          <a:xfrm>
            <a:off x="174568" y="343856"/>
            <a:ext cx="11744677" cy="443264"/>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Δημιουργία Προέγκρισης Σύμβασης – Συνημμένα</a:t>
            </a:r>
          </a:p>
        </p:txBody>
      </p:sp>
      <p:sp>
        <p:nvSpPr>
          <p:cNvPr id="6" name="Ορθογώνιο: Στρογγύλεμα γωνιών 14">
            <a:extLst>
              <a:ext uri="{FF2B5EF4-FFF2-40B4-BE49-F238E27FC236}">
                <a16:creationId xmlns:a16="http://schemas.microsoft.com/office/drawing/2014/main" id="{899E8811-8E30-82D4-2A5F-3C9DFED3B964}"/>
              </a:ext>
            </a:extLst>
          </p:cNvPr>
          <p:cNvSpPr/>
          <p:nvPr/>
        </p:nvSpPr>
        <p:spPr>
          <a:xfrm>
            <a:off x="4541588" y="3806405"/>
            <a:ext cx="917746" cy="172272"/>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pic>
        <p:nvPicPr>
          <p:cNvPr id="8" name="Εικόνα 7">
            <a:extLst>
              <a:ext uri="{FF2B5EF4-FFF2-40B4-BE49-F238E27FC236}">
                <a16:creationId xmlns:a16="http://schemas.microsoft.com/office/drawing/2014/main" id="{A0334272-98E3-AC40-C5AC-B309A6D26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647" y="4791133"/>
            <a:ext cx="2908823" cy="1420362"/>
          </a:xfrm>
          <a:prstGeom prst="rect">
            <a:avLst/>
          </a:prstGeom>
        </p:spPr>
      </p:pic>
      <p:sp>
        <p:nvSpPr>
          <p:cNvPr id="9" name="Ορθογώνιο: Στρογγύλεμα γωνιών 14">
            <a:extLst>
              <a:ext uri="{FF2B5EF4-FFF2-40B4-BE49-F238E27FC236}">
                <a16:creationId xmlns:a16="http://schemas.microsoft.com/office/drawing/2014/main" id="{54AA97B9-C2E8-DDCC-A61E-DF25B6137AD1}"/>
              </a:ext>
            </a:extLst>
          </p:cNvPr>
          <p:cNvSpPr/>
          <p:nvPr/>
        </p:nvSpPr>
        <p:spPr>
          <a:xfrm>
            <a:off x="9912591" y="5874192"/>
            <a:ext cx="457200" cy="31898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cxnSp>
        <p:nvCxnSpPr>
          <p:cNvPr id="13" name="Ευθύγραμμο βέλος σύνδεσης 12">
            <a:extLst>
              <a:ext uri="{FF2B5EF4-FFF2-40B4-BE49-F238E27FC236}">
                <a16:creationId xmlns:a16="http://schemas.microsoft.com/office/drawing/2014/main" id="{EB2CDCEA-2A52-41E8-7D2F-D82AD58A02EA}"/>
              </a:ext>
            </a:extLst>
          </p:cNvPr>
          <p:cNvCxnSpPr>
            <a:cxnSpLocks/>
          </p:cNvCxnSpPr>
          <p:nvPr/>
        </p:nvCxnSpPr>
        <p:spPr>
          <a:xfrm>
            <a:off x="9168763" y="6033699"/>
            <a:ext cx="5759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Οβάλ 13">
            <a:extLst>
              <a:ext uri="{FF2B5EF4-FFF2-40B4-BE49-F238E27FC236}">
                <a16:creationId xmlns:a16="http://schemas.microsoft.com/office/drawing/2014/main" id="{3620FC2A-3B3B-5A1B-FB9B-5C169FA50E07}"/>
              </a:ext>
            </a:extLst>
          </p:cNvPr>
          <p:cNvSpPr/>
          <p:nvPr/>
        </p:nvSpPr>
        <p:spPr>
          <a:xfrm>
            <a:off x="8711563" y="584328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336404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1" y="568658"/>
            <a:ext cx="10515599" cy="663575"/>
          </a:xfrm>
        </p:spPr>
        <p:txBody>
          <a:bodyPr>
            <a:noAutofit/>
          </a:bodyPr>
          <a:lstStyle/>
          <a:p>
            <a:pPr algn="ctr"/>
            <a:r>
              <a:rPr lang="el-GR" sz="3200" b="1" dirty="0">
                <a:solidFill>
                  <a:srgbClr val="0D4F8C"/>
                </a:solidFill>
                <a:latin typeface="Calibri" panose="020F0502020204030204" pitchFamily="34" charset="0"/>
                <a:cs typeface="Calibri" panose="020F0502020204030204" pitchFamily="34" charset="0"/>
              </a:rPr>
              <a:t>Σημαντικά  ερωτήματα στη λίστα </a:t>
            </a:r>
            <a:br>
              <a:rPr lang="el-GR" sz="3200" b="1" dirty="0">
                <a:solidFill>
                  <a:srgbClr val="0D4F8C"/>
                </a:solidFill>
                <a:latin typeface="Calibri" panose="020F0502020204030204" pitchFamily="34" charset="0"/>
                <a:cs typeface="Calibri" panose="020F0502020204030204" pitchFamily="34" charset="0"/>
              </a:rPr>
            </a:br>
            <a:r>
              <a:rPr lang="el-GR" sz="3200" b="1" dirty="0">
                <a:solidFill>
                  <a:srgbClr val="0D4F8C"/>
                </a:solidFill>
                <a:latin typeface="Calibri" panose="020F0502020204030204" pitchFamily="34" charset="0"/>
                <a:cs typeface="Calibri" panose="020F0502020204030204" pitchFamily="34" charset="0"/>
              </a:rPr>
              <a:t>εξέτασης διαδικασίας ανάθεσης</a:t>
            </a:r>
          </a:p>
        </p:txBody>
      </p:sp>
      <p:sp>
        <p:nvSpPr>
          <p:cNvPr id="3" name="Θέση περιεχομένου 2"/>
          <p:cNvSpPr>
            <a:spLocks noGrp="1"/>
          </p:cNvSpPr>
          <p:nvPr>
            <p:ph idx="1"/>
          </p:nvPr>
        </p:nvSpPr>
        <p:spPr/>
        <p:txBody>
          <a:bodyPr/>
          <a:lstStyle/>
          <a:p>
            <a:r>
              <a:rPr lang="el-GR" dirty="0"/>
              <a:t>Σύγκρουση Συμφερόντων </a:t>
            </a:r>
          </a:p>
          <a:p>
            <a:r>
              <a:rPr lang="el-GR" dirty="0"/>
              <a:t>Κανόνες δημοσιότητας</a:t>
            </a:r>
          </a:p>
        </p:txBody>
      </p:sp>
    </p:spTree>
    <p:extLst>
      <p:ext uri="{BB962C8B-B14F-4D97-AF65-F5344CB8AC3E}">
        <p14:creationId xmlns:p14="http://schemas.microsoft.com/office/powerpoint/2010/main" val="52880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89279"/>
            <a:ext cx="10515599" cy="663575"/>
          </a:xfrm>
        </p:spPr>
        <p:txBody>
          <a:bodyPr>
            <a:noAutofit/>
          </a:bodyPr>
          <a:lstStyle/>
          <a:p>
            <a:pPr algn="ctr"/>
            <a:r>
              <a:rPr lang="el-GR" sz="3200" b="1" dirty="0">
                <a:solidFill>
                  <a:srgbClr val="0D4F8C"/>
                </a:solidFill>
                <a:latin typeface="Calibri" panose="020F0502020204030204" pitchFamily="34" charset="0"/>
                <a:cs typeface="Calibri" panose="020F0502020204030204" pitchFamily="34" charset="0"/>
              </a:rPr>
              <a:t>Σύγκρουση Συμφερόντων</a:t>
            </a:r>
          </a:p>
        </p:txBody>
      </p:sp>
      <p:sp>
        <p:nvSpPr>
          <p:cNvPr id="3" name="Θέση περιεχομένου 2"/>
          <p:cNvSpPr>
            <a:spLocks noGrp="1"/>
          </p:cNvSpPr>
          <p:nvPr>
            <p:ph idx="1"/>
          </p:nvPr>
        </p:nvSpPr>
        <p:spPr>
          <a:xfrm>
            <a:off x="0" y="1028700"/>
            <a:ext cx="12192000" cy="5148263"/>
          </a:xfrm>
        </p:spPr>
        <p:txBody>
          <a:bodyPr>
            <a:normAutofit/>
          </a:bodyPr>
          <a:lstStyle/>
          <a:p>
            <a:pPr algn="just"/>
            <a:r>
              <a:rPr lang="el-GR" sz="3200" dirty="0">
                <a:latin typeface="Calibri" panose="020F0502020204030204" pitchFamily="34" charset="0"/>
                <a:cs typeface="Calibri" panose="020F0502020204030204" pitchFamily="34" charset="0"/>
              </a:rPr>
              <a:t>Στο στάδιο ελέγχου νομιμότητας διαδικασίας ανάληψης νομικής δέσμευσης, </a:t>
            </a:r>
            <a:r>
              <a:rPr lang="el-GR" sz="3200" b="1" u="sng" dirty="0">
                <a:latin typeface="Calibri" panose="020F0502020204030204" pitchFamily="34" charset="0"/>
                <a:cs typeface="Calibri" panose="020F0502020204030204" pitchFamily="34" charset="0"/>
              </a:rPr>
              <a:t>θα πρέπει να επισυναφθούν οι υπεύθυνες δηλώσεις μη σύγκρουσης συμφερόντων </a:t>
            </a:r>
            <a:r>
              <a:rPr lang="el-GR" sz="3200" dirty="0">
                <a:latin typeface="Calibri" panose="020F0502020204030204" pitchFamily="34" charset="0"/>
                <a:cs typeface="Calibri" panose="020F0502020204030204" pitchFamily="34" charset="0"/>
              </a:rPr>
              <a:t>όλων των εμπλεκομένων στη διαδικασία.(Τακτικά και αναπληρωματικά μέλη επιτροπής διαγωνισμού, αποφαινόμενων οργάνων </a:t>
            </a:r>
            <a:r>
              <a:rPr lang="el-GR" sz="3200" dirty="0" err="1">
                <a:latin typeface="Calibri" panose="020F0502020204030204" pitchFamily="34" charset="0"/>
                <a:cs typeface="Calibri" panose="020F0502020204030204" pitchFamily="34" charset="0"/>
              </a:rPr>
              <a:t>κ.λπ</a:t>
            </a:r>
            <a:r>
              <a:rPr lang="el-GR" sz="3200" dirty="0">
                <a:latin typeface="Calibri" panose="020F0502020204030204" pitchFamily="34" charset="0"/>
                <a:cs typeface="Calibri" panose="020F0502020204030204" pitchFamily="34" charset="0"/>
              </a:rPr>
              <a:t>).</a:t>
            </a:r>
          </a:p>
          <a:p>
            <a:pPr algn="just"/>
            <a:r>
              <a:rPr lang="el-GR" sz="3200" dirty="0">
                <a:latin typeface="Calibri" panose="020F0502020204030204" pitchFamily="34" charset="0"/>
                <a:cs typeface="Calibri" panose="020F0502020204030204" pitchFamily="34" charset="0"/>
              </a:rPr>
              <a:t>Υπόδειγμα υπεύθυνης δήλωσης μη σύγκρουσης συμφερόντων και σχετικές οδηγίες έχουν αποσταλεί στους Δικαιούχους Πράξεων από την Ειδική  Υπηρεσία Διαχείρισης Προγράμματος «Ανατολική Μακεδονία, Θράκη» με το </a:t>
            </a:r>
            <a:r>
              <a:rPr lang="el-GR" sz="3200" dirty="0" err="1">
                <a:latin typeface="Calibri" panose="020F0502020204030204" pitchFamily="34" charset="0"/>
                <a:cs typeface="Calibri" panose="020F0502020204030204" pitchFamily="34" charset="0"/>
              </a:rPr>
              <a:t>αρ</a:t>
            </a:r>
            <a:r>
              <a:rPr lang="el-GR" sz="3200" dirty="0">
                <a:latin typeface="Calibri" panose="020F0502020204030204" pitchFamily="34" charset="0"/>
                <a:cs typeface="Calibri" panose="020F0502020204030204" pitchFamily="34" charset="0"/>
              </a:rPr>
              <a:t>. </a:t>
            </a:r>
            <a:r>
              <a:rPr lang="el-GR" sz="3200" dirty="0" err="1">
                <a:latin typeface="Calibri" panose="020F0502020204030204" pitchFamily="34" charset="0"/>
                <a:cs typeface="Calibri" panose="020F0502020204030204" pitchFamily="34" charset="0"/>
              </a:rPr>
              <a:t>πρωτ</a:t>
            </a:r>
            <a:r>
              <a:rPr lang="el-GR" sz="3200" dirty="0">
                <a:latin typeface="Calibri" panose="020F0502020204030204" pitchFamily="34" charset="0"/>
                <a:cs typeface="Calibri" panose="020F0502020204030204" pitchFamily="34" charset="0"/>
              </a:rPr>
              <a:t> 1028/05-03-2025 έγγραφό της, το οποίο φαίνεται παρακάτω.</a:t>
            </a:r>
          </a:p>
        </p:txBody>
      </p:sp>
    </p:spTree>
    <p:extLst>
      <p:ext uri="{BB962C8B-B14F-4D97-AF65-F5344CB8AC3E}">
        <p14:creationId xmlns:p14="http://schemas.microsoft.com/office/powerpoint/2010/main" val="273584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5296-D779-E04E-0410-B2DB018ADA5E}"/>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5890B1BF-3277-6F48-B9DF-E97BB7882798}"/>
              </a:ext>
            </a:extLst>
          </p:cNvPr>
          <p:cNvSpPr>
            <a:spLocks noGrp="1"/>
          </p:cNvSpPr>
          <p:nvPr>
            <p:ph type="title"/>
          </p:nvPr>
        </p:nvSpPr>
        <p:spPr>
          <a:xfrm>
            <a:off x="838200" y="189279"/>
            <a:ext cx="10515599" cy="663575"/>
          </a:xfrm>
        </p:spPr>
        <p:txBody>
          <a:bodyPr>
            <a:noAutofit/>
          </a:bodyPr>
          <a:lstStyle/>
          <a:p>
            <a:pPr algn="ctr"/>
            <a:r>
              <a:rPr lang="el-GR" sz="3200" b="1" dirty="0">
                <a:solidFill>
                  <a:srgbClr val="0D4F8C"/>
                </a:solidFill>
                <a:latin typeface="Calibri" panose="020F0502020204030204" pitchFamily="34" charset="0"/>
                <a:cs typeface="Calibri" panose="020F0502020204030204" pitchFamily="34" charset="0"/>
              </a:rPr>
              <a:t>Σύγκρουση Συμφερόντων</a:t>
            </a:r>
          </a:p>
        </p:txBody>
      </p:sp>
      <p:pic>
        <p:nvPicPr>
          <p:cNvPr id="7" name="Εικόνα 6">
            <a:extLst>
              <a:ext uri="{FF2B5EF4-FFF2-40B4-BE49-F238E27FC236}">
                <a16:creationId xmlns:a16="http://schemas.microsoft.com/office/drawing/2014/main" id="{9F35DB3B-C7FC-22BB-CA54-E5A848C75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20" y="770342"/>
            <a:ext cx="5846325" cy="5516180"/>
          </a:xfrm>
          <a:prstGeom prst="rect">
            <a:avLst/>
          </a:prstGeom>
        </p:spPr>
      </p:pic>
    </p:spTree>
    <p:extLst>
      <p:ext uri="{BB962C8B-B14F-4D97-AF65-F5344CB8AC3E}">
        <p14:creationId xmlns:p14="http://schemas.microsoft.com/office/powerpoint/2010/main" val="84555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89279"/>
            <a:ext cx="10515599" cy="663575"/>
          </a:xfrm>
        </p:spPr>
        <p:txBody>
          <a:bodyPr>
            <a:noAutofit/>
          </a:bodyPr>
          <a:lstStyle/>
          <a:p>
            <a:pPr algn="ctr"/>
            <a:r>
              <a:rPr lang="el-GR" sz="3200" b="1" dirty="0">
                <a:solidFill>
                  <a:srgbClr val="0D4F8C"/>
                </a:solidFill>
                <a:latin typeface="Calibri" panose="020F0502020204030204" pitchFamily="34" charset="0"/>
                <a:cs typeface="Calibri" panose="020F0502020204030204" pitchFamily="34" charset="0"/>
              </a:rPr>
              <a:t>Κανόνες Δημοσιότητας</a:t>
            </a:r>
          </a:p>
        </p:txBody>
      </p:sp>
      <p:sp>
        <p:nvSpPr>
          <p:cNvPr id="3" name="Θέση περιεχομένου 2"/>
          <p:cNvSpPr>
            <a:spLocks noGrp="1"/>
          </p:cNvSpPr>
          <p:nvPr>
            <p:ph idx="1"/>
          </p:nvPr>
        </p:nvSpPr>
        <p:spPr>
          <a:xfrm>
            <a:off x="0" y="1028700"/>
            <a:ext cx="12192000" cy="5148263"/>
          </a:xfrm>
        </p:spPr>
        <p:txBody>
          <a:bodyPr>
            <a:normAutofit fontScale="92500" lnSpcReduction="20000"/>
          </a:bodyPr>
          <a:lstStyle/>
          <a:p>
            <a:pPr algn="just"/>
            <a:r>
              <a:rPr lang="el-GR" sz="3500" dirty="0">
                <a:latin typeface="Calibri" panose="020F0502020204030204" pitchFamily="34" charset="0"/>
                <a:cs typeface="Calibri" panose="020F0502020204030204" pitchFamily="34" charset="0"/>
              </a:rPr>
              <a:t>Στο στάδιο ελέγχου νομιμότητας διαδικασίας ανάληψης νομικής δέσμευσης, θα πρέπει να επισυναφθούν όλα τα στοιχεία που τεκμηριώνουν την ορθή τήρηση των κανόνων δημοσιότητας της υπό ανάθεση σύμβασης σε ότι αφορά τις προθεσμίες που προβλέπονται στο θεσμικό πλαίσιο υλοποίησης δημοσίων συμβάσεων.  </a:t>
            </a:r>
          </a:p>
          <a:p>
            <a:pPr lvl="1" algn="just"/>
            <a:r>
              <a:rPr lang="el-GR" sz="3000" dirty="0">
                <a:latin typeface="Calibri" panose="020F0502020204030204" pitchFamily="34" charset="0"/>
                <a:cs typeface="Calibri" panose="020F0502020204030204" pitchFamily="34" charset="0"/>
              </a:rPr>
              <a:t>Προκήρυξη σύμβασης όπως δημοσιεύθηκε στην Επίσημη Εφημερίδα της  Ευρωπαϊκής Ένωσης (Ε.Ε.Ε.Ε), </a:t>
            </a:r>
          </a:p>
          <a:p>
            <a:pPr lvl="1" algn="just"/>
            <a:r>
              <a:rPr lang="el-GR" sz="3000" dirty="0">
                <a:latin typeface="Calibri" panose="020F0502020204030204" pitchFamily="34" charset="0"/>
                <a:cs typeface="Calibri" panose="020F0502020204030204" pitchFamily="34" charset="0"/>
              </a:rPr>
              <a:t>Διακήρυξη όπως αναρτήθηκε στο Κ.Η.Μ.ΔΗ.Σ. και στη Διαύγεια, </a:t>
            </a:r>
          </a:p>
          <a:p>
            <a:pPr lvl="1" algn="just"/>
            <a:r>
              <a:rPr lang="el-GR" sz="3000" dirty="0">
                <a:latin typeface="Calibri" panose="020F0502020204030204" pitchFamily="34" charset="0"/>
                <a:cs typeface="Calibri" panose="020F0502020204030204" pitchFamily="34" charset="0"/>
              </a:rPr>
              <a:t>Φύλλα εφημερίδων στα οποία δημοσιεύθηκε η περίληψη διακήρυξης στον τοπικό τύπο, </a:t>
            </a:r>
          </a:p>
          <a:p>
            <a:pPr lvl="1" algn="just"/>
            <a:r>
              <a:rPr lang="el-GR" sz="3000" dirty="0">
                <a:latin typeface="Calibri" panose="020F0502020204030204" pitchFamily="34" charset="0"/>
                <a:cs typeface="Calibri" panose="020F0502020204030204" pitchFamily="34" charset="0"/>
              </a:rPr>
              <a:t>Ιστοσελίδα δικαιούχου</a:t>
            </a:r>
          </a:p>
          <a:p>
            <a:pPr algn="just"/>
            <a:r>
              <a:rPr lang="el-GR" sz="3500" dirty="0">
                <a:latin typeface="Calibri" panose="020F0502020204030204" pitchFamily="34" charset="0"/>
                <a:cs typeface="Calibri" panose="020F0502020204030204" pitchFamily="34" charset="0"/>
              </a:rPr>
              <a:t>Οποιαδήποτε απόκλιση από τα προβλεπόμενα μπορεί να επιφέρει κατ’ αποκοπή διορθώσεις επί των επιλέξιμων δαπανών με αποτέλεσμα την επιβάρυνση του δικαιούχου. </a:t>
            </a:r>
          </a:p>
        </p:txBody>
      </p:sp>
    </p:spTree>
    <p:extLst>
      <p:ext uri="{BB962C8B-B14F-4D97-AF65-F5344CB8AC3E}">
        <p14:creationId xmlns:p14="http://schemas.microsoft.com/office/powerpoint/2010/main" val="145892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2355850"/>
            <a:ext cx="10515600" cy="1325563"/>
          </a:xfrm>
        </p:spPr>
        <p:txBody>
          <a:bodyPr>
            <a:normAutofit/>
          </a:bodyPr>
          <a:lstStyle/>
          <a:p>
            <a:pPr algn="ctr"/>
            <a:r>
              <a:rPr lang="el-GR" sz="3200" b="1" dirty="0">
                <a:solidFill>
                  <a:srgbClr val="0D4F8C"/>
                </a:solidFill>
                <a:latin typeface="Calibri" panose="020F0502020204030204" pitchFamily="34" charset="0"/>
                <a:cs typeface="Calibri" panose="020F0502020204030204" pitchFamily="34" charset="0"/>
              </a:rPr>
              <a:t>Οδηγίες Συμπλήρωσης Τεχνικού Δελτίου </a:t>
            </a:r>
            <a:r>
              <a:rPr lang="el-GR" sz="3200" b="1" dirty="0" err="1">
                <a:solidFill>
                  <a:srgbClr val="0D4F8C"/>
                </a:solidFill>
                <a:latin typeface="Calibri" panose="020F0502020204030204" pitchFamily="34" charset="0"/>
                <a:cs typeface="Calibri" panose="020F0502020204030204" pitchFamily="34" charset="0"/>
              </a:rPr>
              <a:t>Υποέργου</a:t>
            </a:r>
            <a:r>
              <a:rPr lang="el-GR" sz="3200" b="1" dirty="0">
                <a:solidFill>
                  <a:srgbClr val="0D4F8C"/>
                </a:solidFill>
                <a:latin typeface="Calibri" panose="020F0502020204030204" pitchFamily="34" charset="0"/>
                <a:cs typeface="Calibri" panose="020F0502020204030204" pitchFamily="34" charset="0"/>
              </a:rPr>
              <a:t> και υποβολής μέσω Ο</a:t>
            </a:r>
            <a:r>
              <a:rPr lang="en-US" sz="3200" b="1" dirty="0">
                <a:solidFill>
                  <a:srgbClr val="0D4F8C"/>
                </a:solidFill>
                <a:latin typeface="Calibri" panose="020F0502020204030204" pitchFamily="34" charset="0"/>
                <a:cs typeface="Calibri" panose="020F0502020204030204" pitchFamily="34" charset="0"/>
              </a:rPr>
              <a:t>.</a:t>
            </a:r>
            <a:r>
              <a:rPr lang="el-GR" sz="3200" b="1" dirty="0">
                <a:solidFill>
                  <a:srgbClr val="0D4F8C"/>
                </a:solidFill>
                <a:latin typeface="Calibri" panose="020F0502020204030204" pitchFamily="34" charset="0"/>
                <a:cs typeface="Calibri" panose="020F0502020204030204" pitchFamily="34" charset="0"/>
              </a:rPr>
              <a:t>Π</a:t>
            </a:r>
            <a:r>
              <a:rPr lang="en-US" sz="3200" b="1" dirty="0">
                <a:solidFill>
                  <a:srgbClr val="0D4F8C"/>
                </a:solidFill>
                <a:latin typeface="Calibri" panose="020F0502020204030204" pitchFamily="34" charset="0"/>
                <a:cs typeface="Calibri" panose="020F0502020204030204" pitchFamily="34" charset="0"/>
              </a:rPr>
              <a:t>.</a:t>
            </a:r>
            <a:r>
              <a:rPr lang="el-GR" sz="3200" b="1" dirty="0">
                <a:solidFill>
                  <a:srgbClr val="0D4F8C"/>
                </a:solidFill>
                <a:latin typeface="Calibri" panose="020F0502020204030204" pitchFamily="34" charset="0"/>
                <a:cs typeface="Calibri" panose="020F0502020204030204" pitchFamily="34" charset="0"/>
              </a:rPr>
              <a:t>Σ</a:t>
            </a:r>
            <a:r>
              <a:rPr lang="en-US" sz="3200" b="1" dirty="0">
                <a:solidFill>
                  <a:srgbClr val="0D4F8C"/>
                </a:solidFill>
                <a:latin typeface="Calibri" panose="020F0502020204030204" pitchFamily="34" charset="0"/>
                <a:cs typeface="Calibri" panose="020F0502020204030204" pitchFamily="34" charset="0"/>
              </a:rPr>
              <a:t>. </a:t>
            </a:r>
            <a:r>
              <a:rPr lang="el-GR" sz="3200" b="1" dirty="0">
                <a:solidFill>
                  <a:srgbClr val="0D4F8C"/>
                </a:solidFill>
                <a:latin typeface="Calibri" panose="020F0502020204030204" pitchFamily="34" charset="0"/>
                <a:cs typeface="Calibri" panose="020F0502020204030204" pitchFamily="34" charset="0"/>
              </a:rPr>
              <a:t>ΕΣΠΑ 2021-2027</a:t>
            </a:r>
          </a:p>
        </p:txBody>
      </p:sp>
    </p:spTree>
    <p:extLst>
      <p:ext uri="{BB962C8B-B14F-4D97-AF65-F5344CB8AC3E}">
        <p14:creationId xmlns:p14="http://schemas.microsoft.com/office/powerpoint/2010/main" val="402512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2355850"/>
            <a:ext cx="10515600" cy="1325563"/>
          </a:xfrm>
        </p:spPr>
        <p:txBody>
          <a:bodyPr>
            <a:normAutofit fontScale="90000"/>
          </a:bodyPr>
          <a:lstStyle/>
          <a:p>
            <a:pPr algn="ctr"/>
            <a:r>
              <a:rPr lang="el-GR" sz="3600" b="1" dirty="0">
                <a:solidFill>
                  <a:srgbClr val="0D4F8C"/>
                </a:solidFill>
                <a:latin typeface="Calibri" panose="020F0502020204030204" pitchFamily="34" charset="0"/>
                <a:cs typeface="Calibri" panose="020F0502020204030204" pitchFamily="34" charset="0"/>
              </a:rPr>
              <a:t>Διαδικασία υποβολής αιτήματος προέγκρισης </a:t>
            </a:r>
            <a:br>
              <a:rPr lang="el-GR" sz="3600" b="1" dirty="0">
                <a:solidFill>
                  <a:srgbClr val="0D4F8C"/>
                </a:solidFill>
                <a:latin typeface="Calibri" panose="020F0502020204030204" pitchFamily="34" charset="0"/>
                <a:cs typeface="Calibri" panose="020F0502020204030204" pitchFamily="34" charset="0"/>
              </a:rPr>
            </a:br>
            <a:r>
              <a:rPr lang="el-GR" sz="3600" b="1" dirty="0">
                <a:solidFill>
                  <a:srgbClr val="0D4F8C"/>
                </a:solidFill>
                <a:latin typeface="Calibri" panose="020F0502020204030204" pitchFamily="34" charset="0"/>
                <a:cs typeface="Calibri" panose="020F0502020204030204" pitchFamily="34" charset="0"/>
              </a:rPr>
              <a:t>ανάληψης νομικής δέσμευσης μέσω Ο</a:t>
            </a:r>
            <a:r>
              <a:rPr lang="en-US" sz="3600" b="1" dirty="0">
                <a:solidFill>
                  <a:srgbClr val="0D4F8C"/>
                </a:solidFill>
                <a:latin typeface="Calibri" panose="020F0502020204030204" pitchFamily="34" charset="0"/>
                <a:cs typeface="Calibri" panose="020F0502020204030204" pitchFamily="34" charset="0"/>
              </a:rPr>
              <a:t>.</a:t>
            </a:r>
            <a:r>
              <a:rPr lang="el-GR" sz="3600" b="1" dirty="0">
                <a:solidFill>
                  <a:srgbClr val="0D4F8C"/>
                </a:solidFill>
                <a:latin typeface="Calibri" panose="020F0502020204030204" pitchFamily="34" charset="0"/>
                <a:cs typeface="Calibri" panose="020F0502020204030204" pitchFamily="34" charset="0"/>
              </a:rPr>
              <a:t>Π</a:t>
            </a:r>
            <a:r>
              <a:rPr lang="en-US" sz="3600" b="1" dirty="0">
                <a:solidFill>
                  <a:srgbClr val="0D4F8C"/>
                </a:solidFill>
                <a:latin typeface="Calibri" panose="020F0502020204030204" pitchFamily="34" charset="0"/>
                <a:cs typeface="Calibri" panose="020F0502020204030204" pitchFamily="34" charset="0"/>
              </a:rPr>
              <a:t>.</a:t>
            </a:r>
            <a:r>
              <a:rPr lang="el-GR" sz="3600" b="1" dirty="0">
                <a:solidFill>
                  <a:srgbClr val="0D4F8C"/>
                </a:solidFill>
                <a:latin typeface="Calibri" panose="020F0502020204030204" pitchFamily="34" charset="0"/>
                <a:cs typeface="Calibri" panose="020F0502020204030204" pitchFamily="34" charset="0"/>
              </a:rPr>
              <a:t>Σ</a:t>
            </a:r>
            <a:r>
              <a:rPr lang="en-US" sz="3600" b="1" dirty="0">
                <a:solidFill>
                  <a:srgbClr val="0D4F8C"/>
                </a:solidFill>
                <a:latin typeface="Calibri" panose="020F0502020204030204" pitchFamily="34" charset="0"/>
                <a:cs typeface="Calibri" panose="020F0502020204030204" pitchFamily="34" charset="0"/>
              </a:rPr>
              <a:t>. </a:t>
            </a:r>
            <a:r>
              <a:rPr lang="el-GR" sz="3600" b="1" dirty="0">
                <a:solidFill>
                  <a:srgbClr val="0D4F8C"/>
                </a:solidFill>
                <a:latin typeface="Calibri" panose="020F0502020204030204" pitchFamily="34" charset="0"/>
                <a:cs typeface="Calibri" panose="020F0502020204030204" pitchFamily="34" charset="0"/>
              </a:rPr>
              <a:t>ΕΣΠΑ 2021-2027</a:t>
            </a:r>
          </a:p>
        </p:txBody>
      </p:sp>
    </p:spTree>
    <p:extLst>
      <p:ext uri="{BB962C8B-B14F-4D97-AF65-F5344CB8AC3E}">
        <p14:creationId xmlns:p14="http://schemas.microsoft.com/office/powerpoint/2010/main" val="91468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20</a:t>
            </a:fld>
            <a:endParaRPr lang="el" dirty="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308" y="1235198"/>
            <a:ext cx="5908807" cy="3134897"/>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334" y="1138358"/>
            <a:ext cx="730481" cy="279904"/>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8550" y="3947774"/>
            <a:ext cx="6452947" cy="1866608"/>
          </a:xfrm>
          <a:prstGeom prst="rect">
            <a:avLst/>
          </a:prstGeom>
        </p:spPr>
      </p:pic>
      <p:sp>
        <p:nvSpPr>
          <p:cNvPr id="20" name="Οβάλ 19"/>
          <p:cNvSpPr/>
          <p:nvPr/>
        </p:nvSpPr>
        <p:spPr>
          <a:xfrm>
            <a:off x="10730445" y="6322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22" name="Οβάλ 21"/>
          <p:cNvSpPr/>
          <p:nvPr/>
        </p:nvSpPr>
        <p:spPr>
          <a:xfrm>
            <a:off x="5301636" y="416700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pic>
        <p:nvPicPr>
          <p:cNvPr id="5" name="Εικόνα 4">
            <a:extLst>
              <a:ext uri="{FF2B5EF4-FFF2-40B4-BE49-F238E27FC236}">
                <a16:creationId xmlns:a16="http://schemas.microsoft.com/office/drawing/2014/main" id="{4C21DD87-CBE1-DD4B-CCA7-13D230C704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750" y="296019"/>
            <a:ext cx="3035936" cy="4451079"/>
          </a:xfrm>
          <a:prstGeom prst="rect">
            <a:avLst/>
          </a:prstGeom>
        </p:spPr>
      </p:pic>
      <p:sp>
        <p:nvSpPr>
          <p:cNvPr id="2" name="TextBox 1">
            <a:extLst>
              <a:ext uri="{FF2B5EF4-FFF2-40B4-BE49-F238E27FC236}">
                <a16:creationId xmlns:a16="http://schemas.microsoft.com/office/drawing/2014/main" id="{02A8A7BC-9C2B-0C44-C175-A9AA0269B66A}"/>
              </a:ext>
            </a:extLst>
          </p:cNvPr>
          <p:cNvSpPr txBox="1"/>
          <p:nvPr/>
        </p:nvSpPr>
        <p:spPr>
          <a:xfrm>
            <a:off x="207357" y="3390139"/>
            <a:ext cx="4436828" cy="2862322"/>
          </a:xfrm>
          <a:prstGeom prst="rect">
            <a:avLst/>
          </a:prstGeom>
          <a:solidFill>
            <a:schemeClr val="bg1"/>
          </a:solidFill>
          <a:ln w="25400">
            <a:solidFill>
              <a:srgbClr val="FF0000"/>
            </a:solidFill>
          </a:ln>
        </p:spPr>
        <p:txBody>
          <a:bodyPr wrap="square" rtlCol="0">
            <a:spAutoFit/>
          </a:bodyPr>
          <a:lstStyle/>
          <a:p>
            <a:pPr algn="just"/>
            <a:r>
              <a:rPr lang="el-GR" dirty="0">
                <a:solidFill>
                  <a:srgbClr val="0D4F8C"/>
                </a:solidFill>
              </a:rPr>
              <a:t>Από την Παρακολούθηση πράξεων, επιλέγουμε (1), «4.3-Τεχνικό Δελτίο </a:t>
            </a:r>
            <a:r>
              <a:rPr lang="el-GR" dirty="0" err="1">
                <a:solidFill>
                  <a:srgbClr val="0D4F8C"/>
                </a:solidFill>
              </a:rPr>
              <a:t>Υποέργου</a:t>
            </a:r>
            <a:r>
              <a:rPr lang="el-GR" dirty="0">
                <a:solidFill>
                  <a:srgbClr val="0D4F8C"/>
                </a:solidFill>
              </a:rPr>
              <a:t>», (2) «Δημιουργία» και στο νέο παράθυρο που ανοίγει, επιλέγουμε με τους αντίστοιχους φακούς, (3) τον κωδικό </a:t>
            </a:r>
            <a:r>
              <a:rPr lang="en-US" dirty="0">
                <a:solidFill>
                  <a:srgbClr val="0D4F8C"/>
                </a:solidFill>
              </a:rPr>
              <a:t>MIS/</a:t>
            </a:r>
            <a:r>
              <a:rPr lang="el-GR" dirty="0">
                <a:solidFill>
                  <a:srgbClr val="0D4F8C"/>
                </a:solidFill>
              </a:rPr>
              <a:t>ΟΠΣ της Πράξης και (4) τον Α/Α </a:t>
            </a:r>
            <a:r>
              <a:rPr lang="el-GR" dirty="0" err="1">
                <a:solidFill>
                  <a:srgbClr val="0D4F8C"/>
                </a:solidFill>
              </a:rPr>
              <a:t>υποέργου</a:t>
            </a:r>
            <a:r>
              <a:rPr lang="el-GR" dirty="0">
                <a:solidFill>
                  <a:srgbClr val="0D4F8C"/>
                </a:solidFill>
              </a:rPr>
              <a:t> για το οποίο μας ενδιαφέρει να συμπληρώσουμε το Τεχνικό Δελτίο </a:t>
            </a:r>
            <a:r>
              <a:rPr lang="el-GR" dirty="0" err="1">
                <a:solidFill>
                  <a:srgbClr val="0D4F8C"/>
                </a:solidFill>
              </a:rPr>
              <a:t>Υποέργου</a:t>
            </a:r>
            <a:r>
              <a:rPr lang="el-GR" dirty="0">
                <a:solidFill>
                  <a:srgbClr val="0D4F8C"/>
                </a:solidFill>
              </a:rPr>
              <a:t>. Κάνοντας (5) «Αποδοχή», δημιουργείται το Τεχνικό Δελτίο </a:t>
            </a:r>
            <a:r>
              <a:rPr lang="el-GR" dirty="0" err="1">
                <a:solidFill>
                  <a:srgbClr val="0D4F8C"/>
                </a:solidFill>
              </a:rPr>
              <a:t>Υποέργου</a:t>
            </a:r>
            <a:r>
              <a:rPr lang="el-GR" dirty="0">
                <a:solidFill>
                  <a:srgbClr val="0D4F8C"/>
                </a:solidFill>
              </a:rPr>
              <a:t>.</a:t>
            </a:r>
          </a:p>
        </p:txBody>
      </p:sp>
      <p:sp>
        <p:nvSpPr>
          <p:cNvPr id="8" name="TextBox 7">
            <a:extLst>
              <a:ext uri="{FF2B5EF4-FFF2-40B4-BE49-F238E27FC236}">
                <a16:creationId xmlns:a16="http://schemas.microsoft.com/office/drawing/2014/main" id="{7B1ADDEB-FB1E-C3DB-6274-BFCEB6CC23AC}"/>
              </a:ext>
            </a:extLst>
          </p:cNvPr>
          <p:cNvSpPr txBox="1"/>
          <p:nvPr/>
        </p:nvSpPr>
        <p:spPr>
          <a:xfrm>
            <a:off x="4964473" y="4639448"/>
            <a:ext cx="1131527" cy="234109"/>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
        <p:nvSpPr>
          <p:cNvPr id="9" name="TextBox 8">
            <a:extLst>
              <a:ext uri="{FF2B5EF4-FFF2-40B4-BE49-F238E27FC236}">
                <a16:creationId xmlns:a16="http://schemas.microsoft.com/office/drawing/2014/main" id="{0CA7B8EB-A83D-86E9-B5DF-6A663ABD2982}"/>
              </a:ext>
            </a:extLst>
          </p:cNvPr>
          <p:cNvSpPr txBox="1"/>
          <p:nvPr/>
        </p:nvSpPr>
        <p:spPr>
          <a:xfrm>
            <a:off x="8080566" y="4688730"/>
            <a:ext cx="868881" cy="184828"/>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cxnSp>
        <p:nvCxnSpPr>
          <p:cNvPr id="10" name="Ευθύγραμμο βέλος σύνδεσης 9">
            <a:extLst>
              <a:ext uri="{FF2B5EF4-FFF2-40B4-BE49-F238E27FC236}">
                <a16:creationId xmlns:a16="http://schemas.microsoft.com/office/drawing/2014/main" id="{0376FD33-8FBC-B6C8-BAF3-235C42D6BB01}"/>
              </a:ext>
            </a:extLst>
          </p:cNvPr>
          <p:cNvCxnSpPr>
            <a:cxnSpLocks/>
          </p:cNvCxnSpPr>
          <p:nvPr/>
        </p:nvCxnSpPr>
        <p:spPr>
          <a:xfrm>
            <a:off x="5651770" y="4406437"/>
            <a:ext cx="2204431" cy="3406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Οβάλ 15">
            <a:extLst>
              <a:ext uri="{FF2B5EF4-FFF2-40B4-BE49-F238E27FC236}">
                <a16:creationId xmlns:a16="http://schemas.microsoft.com/office/drawing/2014/main" id="{9A62F907-460B-A026-7539-57E1764859ED}"/>
              </a:ext>
            </a:extLst>
          </p:cNvPr>
          <p:cNvSpPr/>
          <p:nvPr/>
        </p:nvSpPr>
        <p:spPr>
          <a:xfrm>
            <a:off x="8314734" y="4199024"/>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cxnSp>
        <p:nvCxnSpPr>
          <p:cNvPr id="17" name="Ευθύγραμμο βέλος σύνδεσης 16">
            <a:extLst>
              <a:ext uri="{FF2B5EF4-FFF2-40B4-BE49-F238E27FC236}">
                <a16:creationId xmlns:a16="http://schemas.microsoft.com/office/drawing/2014/main" id="{4F5E6238-AE3A-A390-3FC6-CD935A4C370A}"/>
              </a:ext>
            </a:extLst>
          </p:cNvPr>
          <p:cNvCxnSpPr>
            <a:cxnSpLocks/>
          </p:cNvCxnSpPr>
          <p:nvPr/>
        </p:nvCxnSpPr>
        <p:spPr>
          <a:xfrm>
            <a:off x="8771934" y="4383955"/>
            <a:ext cx="1051076" cy="2554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D8EA85D-FA1E-BBFB-B5EE-1C5FCF721637}"/>
              </a:ext>
            </a:extLst>
          </p:cNvPr>
          <p:cNvSpPr txBox="1"/>
          <p:nvPr/>
        </p:nvSpPr>
        <p:spPr>
          <a:xfrm>
            <a:off x="9435831" y="5424711"/>
            <a:ext cx="632297" cy="324115"/>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
        <p:nvSpPr>
          <p:cNvPr id="23" name="Οβάλ 22">
            <a:extLst>
              <a:ext uri="{FF2B5EF4-FFF2-40B4-BE49-F238E27FC236}">
                <a16:creationId xmlns:a16="http://schemas.microsoft.com/office/drawing/2014/main" id="{BBF66696-FA18-5DB2-3286-AED5FC00C440}"/>
              </a:ext>
            </a:extLst>
          </p:cNvPr>
          <p:cNvSpPr/>
          <p:nvPr/>
        </p:nvSpPr>
        <p:spPr>
          <a:xfrm>
            <a:off x="8314734" y="535848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5</a:t>
            </a:r>
            <a:endParaRPr lang="en-US" b="1" dirty="0">
              <a:solidFill>
                <a:schemeClr val="bg1"/>
              </a:solidFill>
            </a:endParaRPr>
          </a:p>
        </p:txBody>
      </p:sp>
      <p:sp>
        <p:nvSpPr>
          <p:cNvPr id="24" name="TextBox 23">
            <a:extLst>
              <a:ext uri="{FF2B5EF4-FFF2-40B4-BE49-F238E27FC236}">
                <a16:creationId xmlns:a16="http://schemas.microsoft.com/office/drawing/2014/main" id="{FD48A7BA-7FDE-F292-FED7-F6964CBE791E}"/>
              </a:ext>
            </a:extLst>
          </p:cNvPr>
          <p:cNvSpPr txBox="1"/>
          <p:nvPr/>
        </p:nvSpPr>
        <p:spPr>
          <a:xfrm>
            <a:off x="395140" y="1297766"/>
            <a:ext cx="1744946" cy="278115"/>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cxnSp>
        <p:nvCxnSpPr>
          <p:cNvPr id="25" name="Ευθύγραμμο βέλος σύνδεσης 24">
            <a:extLst>
              <a:ext uri="{FF2B5EF4-FFF2-40B4-BE49-F238E27FC236}">
                <a16:creationId xmlns:a16="http://schemas.microsoft.com/office/drawing/2014/main" id="{DB2552E4-2FBA-65B7-D0F2-5CF30D4A4522}"/>
              </a:ext>
            </a:extLst>
          </p:cNvPr>
          <p:cNvCxnSpPr>
            <a:cxnSpLocks/>
          </p:cNvCxnSpPr>
          <p:nvPr/>
        </p:nvCxnSpPr>
        <p:spPr>
          <a:xfrm flipH="1">
            <a:off x="2140086" y="1379956"/>
            <a:ext cx="186154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Οβάλ 18"/>
          <p:cNvSpPr/>
          <p:nvPr/>
        </p:nvSpPr>
        <p:spPr>
          <a:xfrm>
            <a:off x="3146836" y="226508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cxnSp>
        <p:nvCxnSpPr>
          <p:cNvPr id="12" name="Ευθύγραμμο βέλος σύνδεσης 11">
            <a:extLst>
              <a:ext uri="{FF2B5EF4-FFF2-40B4-BE49-F238E27FC236}">
                <a16:creationId xmlns:a16="http://schemas.microsoft.com/office/drawing/2014/main" id="{5A0AD799-7F89-8508-8293-EC44FE66B11E}"/>
              </a:ext>
            </a:extLst>
          </p:cNvPr>
          <p:cNvCxnSpPr>
            <a:cxnSpLocks/>
            <a:stCxn id="19" idx="6"/>
            <a:endCxn id="6" idx="1"/>
          </p:cNvCxnSpPr>
          <p:nvPr/>
        </p:nvCxnSpPr>
        <p:spPr>
          <a:xfrm flipV="1">
            <a:off x="3604036" y="1278310"/>
            <a:ext cx="7061298" cy="12153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a:extLst>
              <a:ext uri="{FF2B5EF4-FFF2-40B4-BE49-F238E27FC236}">
                <a16:creationId xmlns:a16="http://schemas.microsoft.com/office/drawing/2014/main" id="{FAC4A938-13A8-E55E-208A-9181E10B75CC}"/>
              </a:ext>
            </a:extLst>
          </p:cNvPr>
          <p:cNvCxnSpPr>
            <a:cxnSpLocks/>
          </p:cNvCxnSpPr>
          <p:nvPr/>
        </p:nvCxnSpPr>
        <p:spPr>
          <a:xfrm flipV="1">
            <a:off x="8592983" y="5587087"/>
            <a:ext cx="806632" cy="74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81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6524F-7982-AA34-030F-55EB63716ABE}"/>
            </a:ext>
          </a:extLst>
        </p:cNvPr>
        <p:cNvGrpSpPr/>
        <p:nvPr/>
      </p:nvGrpSpPr>
      <p:grpSpPr>
        <a:xfrm>
          <a:off x="0" y="0"/>
          <a:ext cx="0" cy="0"/>
          <a:chOff x="0" y="0"/>
          <a:chExt cx="0" cy="0"/>
        </a:xfrm>
      </p:grpSpPr>
      <p:sp>
        <p:nvSpPr>
          <p:cNvPr id="4" name="3 - Θέση αριθμού διαφάνειας">
            <a:extLst>
              <a:ext uri="{FF2B5EF4-FFF2-40B4-BE49-F238E27FC236}">
                <a16:creationId xmlns:a16="http://schemas.microsoft.com/office/drawing/2014/main" id="{411C8666-3C93-A90C-3559-252EB178355C}"/>
              </a:ext>
            </a:extLst>
          </p:cNvPr>
          <p:cNvSpPr>
            <a:spLocks noGrp="1"/>
          </p:cNvSpPr>
          <p:nvPr>
            <p:ph type="sldNum" idx="12"/>
          </p:nvPr>
        </p:nvSpPr>
        <p:spPr/>
        <p:txBody>
          <a:bodyPr/>
          <a:lstStyle/>
          <a:p>
            <a:fld id="{E0191417-A098-4250-A468-30289621D1D3}" type="slidenum">
              <a:rPr lang="el" smtClean="0"/>
              <a:pPr/>
              <a:t>21</a:t>
            </a:fld>
            <a:endParaRPr lang="el" dirty="0"/>
          </a:p>
        </p:txBody>
      </p:sp>
      <p:sp>
        <p:nvSpPr>
          <p:cNvPr id="9" name="TextBox 8">
            <a:extLst>
              <a:ext uri="{FF2B5EF4-FFF2-40B4-BE49-F238E27FC236}">
                <a16:creationId xmlns:a16="http://schemas.microsoft.com/office/drawing/2014/main" id="{2674BD84-887F-1146-F778-CEC7AEC581EA}"/>
              </a:ext>
            </a:extLst>
          </p:cNvPr>
          <p:cNvSpPr txBox="1"/>
          <p:nvPr/>
        </p:nvSpPr>
        <p:spPr>
          <a:xfrm>
            <a:off x="272755" y="4908718"/>
            <a:ext cx="11089151" cy="707886"/>
          </a:xfrm>
          <a:prstGeom prst="rect">
            <a:avLst/>
          </a:prstGeom>
          <a:noFill/>
          <a:ln w="25400">
            <a:solidFill>
              <a:srgbClr val="FF0000"/>
            </a:solidFill>
          </a:ln>
        </p:spPr>
        <p:txBody>
          <a:bodyPr wrap="square" rtlCol="0">
            <a:spAutoFit/>
          </a:bodyPr>
          <a:lstStyle/>
          <a:p>
            <a:pPr algn="just"/>
            <a:r>
              <a:rPr lang="el-GR" sz="2000" b="1" dirty="0">
                <a:solidFill>
                  <a:schemeClr val="accent5">
                    <a:lumMod val="50000"/>
                  </a:schemeClr>
                </a:solidFill>
              </a:rPr>
              <a:t>Αυτή είναι η οθόνη του ΟΠΣ που δημιουργείται και καλούμαστε να συμπληρώσουμε όλες τις καρτέλες για να οριστικοποιηθεί και να υποβληθεί το </a:t>
            </a:r>
            <a:r>
              <a:rPr lang="el-GR" sz="2000" b="1" dirty="0">
                <a:solidFill>
                  <a:srgbClr val="0D4F8C"/>
                </a:solidFill>
                <a:latin typeface="Calibri" panose="020F0502020204030204" pitchFamily="34" charset="0"/>
                <a:cs typeface="Calibri" panose="020F0502020204030204" pitchFamily="34" charset="0"/>
              </a:rPr>
              <a:t>Τεχνικό Δελτίο </a:t>
            </a:r>
            <a:r>
              <a:rPr lang="el-GR" sz="2000" b="1" dirty="0" err="1">
                <a:solidFill>
                  <a:srgbClr val="0D4F8C"/>
                </a:solidFill>
                <a:latin typeface="Calibri" panose="020F0502020204030204" pitchFamily="34" charset="0"/>
                <a:cs typeface="Calibri" panose="020F0502020204030204" pitchFamily="34" charset="0"/>
              </a:rPr>
              <a:t>Υποέργου</a:t>
            </a:r>
            <a:r>
              <a:rPr lang="el-GR" sz="2000" b="1" dirty="0">
                <a:solidFill>
                  <a:schemeClr val="accent5">
                    <a:lumMod val="50000"/>
                  </a:schemeClr>
                </a:solidFill>
              </a:rPr>
              <a:t>. </a:t>
            </a:r>
          </a:p>
        </p:txBody>
      </p:sp>
      <p:sp>
        <p:nvSpPr>
          <p:cNvPr id="10" name="1 - Τίτλος">
            <a:extLst>
              <a:ext uri="{FF2B5EF4-FFF2-40B4-BE49-F238E27FC236}">
                <a16:creationId xmlns:a16="http://schemas.microsoft.com/office/drawing/2014/main" id="{4523F8AE-4CE7-97DA-F51D-6CF2AFCE6E83}"/>
              </a:ext>
            </a:extLst>
          </p:cNvPr>
          <p:cNvSpPr>
            <a:spLocks noGrp="1"/>
          </p:cNvSpPr>
          <p:nvPr>
            <p:ph type="title"/>
          </p:nvPr>
        </p:nvSpPr>
        <p:spPr>
          <a:xfrm>
            <a:off x="174568" y="274976"/>
            <a:ext cx="11744677" cy="473977"/>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Τεχνικό Δελτίο </a:t>
            </a:r>
            <a:r>
              <a:rPr lang="el-GR" sz="2800" b="1" dirty="0" err="1">
                <a:solidFill>
                  <a:srgbClr val="0D4F8C"/>
                </a:solidFill>
                <a:latin typeface="Calibri" panose="020F0502020204030204" pitchFamily="34" charset="0"/>
                <a:cs typeface="Calibri" panose="020F0502020204030204" pitchFamily="34" charset="0"/>
              </a:rPr>
              <a:t>Υποέργου</a:t>
            </a:r>
            <a:r>
              <a:rPr lang="el-GR" sz="2800" b="1" dirty="0">
                <a:solidFill>
                  <a:srgbClr val="0D4F8C"/>
                </a:solidFill>
                <a:latin typeface="Calibri" panose="020F0502020204030204" pitchFamily="34" charset="0"/>
                <a:cs typeface="Calibri" panose="020F0502020204030204" pitchFamily="34" charset="0"/>
              </a:rPr>
              <a:t> -Δημιουργία </a:t>
            </a:r>
          </a:p>
        </p:txBody>
      </p:sp>
      <p:pic>
        <p:nvPicPr>
          <p:cNvPr id="5" name="Εικόνα 4">
            <a:extLst>
              <a:ext uri="{FF2B5EF4-FFF2-40B4-BE49-F238E27FC236}">
                <a16:creationId xmlns:a16="http://schemas.microsoft.com/office/drawing/2014/main" id="{C0C5F582-CB53-171E-C7D6-F38ED7EF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8953"/>
            <a:ext cx="11614417" cy="3885048"/>
          </a:xfrm>
          <a:prstGeom prst="rect">
            <a:avLst/>
          </a:prstGeom>
        </p:spPr>
      </p:pic>
      <p:cxnSp>
        <p:nvCxnSpPr>
          <p:cNvPr id="2" name="Ευθύγραμμο βέλος σύνδεσης 1">
            <a:extLst>
              <a:ext uri="{FF2B5EF4-FFF2-40B4-BE49-F238E27FC236}">
                <a16:creationId xmlns:a16="http://schemas.microsoft.com/office/drawing/2014/main" id="{7D36ED8F-351A-3D64-9C76-F6A03D0C82DC}"/>
              </a:ext>
            </a:extLst>
          </p:cNvPr>
          <p:cNvCxnSpPr>
            <a:cxnSpLocks/>
          </p:cNvCxnSpPr>
          <p:nvPr/>
        </p:nvCxnSpPr>
        <p:spPr>
          <a:xfrm flipV="1">
            <a:off x="5167613" y="3171217"/>
            <a:ext cx="0" cy="17375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12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a:extLst>
              <a:ext uri="{FF2B5EF4-FFF2-40B4-BE49-F238E27FC236}">
                <a16:creationId xmlns:a16="http://schemas.microsoft.com/office/drawing/2014/main" id="{DF27534B-CC70-6694-1BE6-A9DE4B252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549413"/>
            <a:ext cx="8702794" cy="5380186"/>
          </a:xfrm>
          <a:prstGeom prst="rect">
            <a:avLst/>
          </a:prstGeom>
        </p:spPr>
      </p:pic>
      <p:sp>
        <p:nvSpPr>
          <p:cNvPr id="4" name="3 - Θέση αριθμού διαφάνειας"/>
          <p:cNvSpPr>
            <a:spLocks noGrp="1"/>
          </p:cNvSpPr>
          <p:nvPr>
            <p:ph type="sldNum" idx="12"/>
          </p:nvPr>
        </p:nvSpPr>
        <p:spPr/>
        <p:txBody>
          <a:bodyPr/>
          <a:lstStyle/>
          <a:p>
            <a:fld id="{E0191417-A098-4250-A468-30289621D1D3}" type="slidenum">
              <a:rPr lang="el" smtClean="0"/>
              <a:pPr/>
              <a:t>22</a:t>
            </a:fld>
            <a:endParaRPr lang="el" dirty="0"/>
          </a:p>
        </p:txBody>
      </p:sp>
      <p:sp>
        <p:nvSpPr>
          <p:cNvPr id="3" name="Ορθογώνιο 2"/>
          <p:cNvSpPr/>
          <p:nvPr/>
        </p:nvSpPr>
        <p:spPr>
          <a:xfrm>
            <a:off x="266820" y="3696512"/>
            <a:ext cx="6811347" cy="188716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7543798" y="1395806"/>
            <a:ext cx="4448909" cy="5386090"/>
          </a:xfrm>
          <a:prstGeom prst="rect">
            <a:avLst/>
          </a:prstGeom>
          <a:solidFill>
            <a:schemeClr val="bg1"/>
          </a:solidFill>
          <a:ln w="25400">
            <a:solidFill>
              <a:srgbClr val="FF0000"/>
            </a:solidFill>
          </a:ln>
        </p:spPr>
        <p:txBody>
          <a:bodyPr wrap="square" rtlCol="0">
            <a:spAutoFit/>
          </a:bodyPr>
          <a:lstStyle/>
          <a:p>
            <a:pPr algn="just"/>
            <a:r>
              <a:rPr lang="el-GR" b="1" dirty="0">
                <a:solidFill>
                  <a:srgbClr val="0D4F8C"/>
                </a:solidFill>
              </a:rPr>
              <a:t>Με τη δημιουργία έχουν </a:t>
            </a:r>
            <a:r>
              <a:rPr lang="el-GR" b="1" dirty="0" err="1">
                <a:solidFill>
                  <a:srgbClr val="0D4F8C"/>
                </a:solidFill>
              </a:rPr>
              <a:t>προσυμπληρωθεί</a:t>
            </a:r>
            <a:r>
              <a:rPr lang="el-GR" b="1" dirty="0">
                <a:solidFill>
                  <a:srgbClr val="0D4F8C"/>
                </a:solidFill>
              </a:rPr>
              <a:t> η πράξη, το </a:t>
            </a:r>
            <a:r>
              <a:rPr lang="el-GR" b="1" dirty="0" err="1">
                <a:solidFill>
                  <a:srgbClr val="0D4F8C"/>
                </a:solidFill>
              </a:rPr>
              <a:t>υποέργο</a:t>
            </a:r>
            <a:r>
              <a:rPr lang="el-GR" b="1" dirty="0">
                <a:solidFill>
                  <a:srgbClr val="0D4F8C"/>
                </a:solidFill>
              </a:rPr>
              <a:t>, ο δικαιούχος </a:t>
            </a:r>
            <a:r>
              <a:rPr lang="el-GR" b="1" dirty="0" err="1">
                <a:solidFill>
                  <a:srgbClr val="0D4F8C"/>
                </a:solidFill>
              </a:rPr>
              <a:t>υποέργου</a:t>
            </a:r>
            <a:r>
              <a:rPr lang="el-GR" b="1" dirty="0">
                <a:solidFill>
                  <a:srgbClr val="0D4F8C"/>
                </a:solidFill>
              </a:rPr>
              <a:t> και η κατηγορία έκδοσης.</a:t>
            </a:r>
          </a:p>
          <a:p>
            <a:pPr algn="just"/>
            <a:r>
              <a:rPr lang="el-GR" b="1" dirty="0">
                <a:solidFill>
                  <a:srgbClr val="0D4F8C"/>
                </a:solidFill>
              </a:rPr>
              <a:t>Απαιτείται να συμπληρωθούν όλα τα πεδία που επισημαίνονται με κόκκινο πλαίσιο στη διαφάνεια.</a:t>
            </a:r>
          </a:p>
          <a:p>
            <a:pPr algn="just">
              <a:spcBef>
                <a:spcPts val="600"/>
              </a:spcBef>
            </a:pPr>
            <a:r>
              <a:rPr lang="el-GR" b="1" u="sng" dirty="0">
                <a:solidFill>
                  <a:srgbClr val="0D4F8C"/>
                </a:solidFill>
              </a:rPr>
              <a:t>Προσοχή:</a:t>
            </a:r>
            <a:r>
              <a:rPr lang="el-GR" b="1" dirty="0">
                <a:solidFill>
                  <a:srgbClr val="0D4F8C"/>
                </a:solidFill>
              </a:rPr>
              <a:t> Σε περίπτωση εξαίρεσης ελέγχου νομιμότητας για το υποέργο (πχ. Αυτεπιστασίες, Ο.Κ.Ω. </a:t>
            </a:r>
            <a:r>
              <a:rPr lang="el-GR" b="1" dirty="0" err="1">
                <a:solidFill>
                  <a:srgbClr val="0D4F8C"/>
                </a:solidFill>
              </a:rPr>
              <a:t>κ.λπ</a:t>
            </a:r>
            <a:r>
              <a:rPr lang="el-GR" b="1" dirty="0">
                <a:solidFill>
                  <a:srgbClr val="0D4F8C"/>
                </a:solidFill>
              </a:rPr>
              <a:t>) απαιτείται σχετική αιτιολόγηση.</a:t>
            </a:r>
          </a:p>
          <a:p>
            <a:pPr algn="just">
              <a:spcBef>
                <a:spcPts val="600"/>
              </a:spcBef>
            </a:pPr>
            <a:r>
              <a:rPr lang="el-GR" b="1" u="sng" dirty="0">
                <a:solidFill>
                  <a:srgbClr val="0D4F8C"/>
                </a:solidFill>
              </a:rPr>
              <a:t>Το Υποέργο αφορά/περιλαμβάνει</a:t>
            </a:r>
            <a:r>
              <a:rPr lang="el-GR" b="1" dirty="0">
                <a:solidFill>
                  <a:srgbClr val="0D4F8C"/>
                </a:solidFill>
              </a:rPr>
              <a:t>: Επιλέγεται συνήθως «Μια πλήρη σύμβαση» </a:t>
            </a:r>
          </a:p>
          <a:p>
            <a:pPr algn="just">
              <a:spcBef>
                <a:spcPts val="600"/>
              </a:spcBef>
            </a:pPr>
            <a:r>
              <a:rPr lang="el-GR" b="1" u="sng" dirty="0">
                <a:solidFill>
                  <a:srgbClr val="0D4F8C"/>
                </a:solidFill>
              </a:rPr>
              <a:t>Έναρξη </a:t>
            </a:r>
            <a:r>
              <a:rPr lang="el-GR" b="1" u="sng" dirty="0" err="1">
                <a:solidFill>
                  <a:srgbClr val="0D4F8C"/>
                </a:solidFill>
              </a:rPr>
              <a:t>επιλεξιμότητας</a:t>
            </a:r>
            <a:r>
              <a:rPr lang="el-GR" b="1" dirty="0">
                <a:solidFill>
                  <a:srgbClr val="0D4F8C"/>
                </a:solidFill>
              </a:rPr>
              <a:t>: Για δημόσιες συμβάσεις τίθεται η ημερομηνία υπογραφής σύμβασης (Ο.1 Οδηγίες για είδη </a:t>
            </a:r>
            <a:r>
              <a:rPr lang="el-GR" b="1" dirty="0" err="1">
                <a:solidFill>
                  <a:srgbClr val="0D4F8C"/>
                </a:solidFill>
              </a:rPr>
              <a:t>υποέργων</a:t>
            </a:r>
            <a:r>
              <a:rPr lang="el-GR" b="1" dirty="0">
                <a:solidFill>
                  <a:srgbClr val="0D4F8C"/>
                </a:solidFill>
              </a:rPr>
              <a:t> και ημερομηνία έναρξης στα ΤΔΠ/ΤΔΥ). </a:t>
            </a:r>
          </a:p>
          <a:p>
            <a:pPr algn="just">
              <a:spcBef>
                <a:spcPts val="600"/>
              </a:spcBef>
            </a:pPr>
            <a:r>
              <a:rPr lang="el-GR" b="1" dirty="0">
                <a:solidFill>
                  <a:srgbClr val="0D4F8C"/>
                </a:solidFill>
              </a:rPr>
              <a:t>Αμέσως μετά κάνουμε «Αποθήκευση» (1).</a:t>
            </a:r>
            <a:endParaRPr lang="el-GR" sz="1600" b="1" dirty="0">
              <a:solidFill>
                <a:srgbClr val="0D4F8C"/>
              </a:solidFill>
            </a:endParaRPr>
          </a:p>
        </p:txBody>
      </p:sp>
      <p:cxnSp>
        <p:nvCxnSpPr>
          <p:cNvPr id="9" name="Ευθύγραμμο βέλος σύνδεσης 8"/>
          <p:cNvCxnSpPr>
            <a:cxnSpLocks/>
          </p:cNvCxnSpPr>
          <p:nvPr/>
        </p:nvCxnSpPr>
        <p:spPr>
          <a:xfrm>
            <a:off x="7078167" y="4387362"/>
            <a:ext cx="46563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a:extLst>
              <a:ext uri="{FF2B5EF4-FFF2-40B4-BE49-F238E27FC236}">
                <a16:creationId xmlns:a16="http://schemas.microsoft.com/office/drawing/2014/main" id="{741B4388-C5C6-9EAA-5CD6-AA0ACB6FB02A}"/>
              </a:ext>
            </a:extLst>
          </p:cNvPr>
          <p:cNvCxnSpPr>
            <a:cxnSpLocks/>
          </p:cNvCxnSpPr>
          <p:nvPr/>
        </p:nvCxnSpPr>
        <p:spPr>
          <a:xfrm flipH="1" flipV="1">
            <a:off x="875489" y="1031132"/>
            <a:ext cx="1068307" cy="7971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Οβάλ 6">
            <a:extLst>
              <a:ext uri="{FF2B5EF4-FFF2-40B4-BE49-F238E27FC236}">
                <a16:creationId xmlns:a16="http://schemas.microsoft.com/office/drawing/2014/main" id="{8B652AF6-0217-B646-08D6-F72C05410DF1}"/>
              </a:ext>
            </a:extLst>
          </p:cNvPr>
          <p:cNvSpPr/>
          <p:nvPr/>
        </p:nvSpPr>
        <p:spPr>
          <a:xfrm>
            <a:off x="1715196" y="15777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0" name="Οβάλ 9">
            <a:extLst>
              <a:ext uri="{FF2B5EF4-FFF2-40B4-BE49-F238E27FC236}">
                <a16:creationId xmlns:a16="http://schemas.microsoft.com/office/drawing/2014/main" id="{E0DFCDF6-EB6B-7236-03A6-BF1F77798CBA}"/>
              </a:ext>
            </a:extLst>
          </p:cNvPr>
          <p:cNvSpPr/>
          <p:nvPr/>
        </p:nvSpPr>
        <p:spPr>
          <a:xfrm>
            <a:off x="1715196" y="32004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11" name="Google Shape;149;p19">
            <a:extLst>
              <a:ext uri="{FF2B5EF4-FFF2-40B4-BE49-F238E27FC236}">
                <a16:creationId xmlns:a16="http://schemas.microsoft.com/office/drawing/2014/main" id="{8F490378-270A-0F9A-06D1-F1C5B14357AC}"/>
              </a:ext>
            </a:extLst>
          </p:cNvPr>
          <p:cNvSpPr txBox="1"/>
          <p:nvPr/>
        </p:nvSpPr>
        <p:spPr>
          <a:xfrm>
            <a:off x="619328" y="0"/>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Α. Ταυτότητα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a:t>
            </a:r>
            <a:r>
              <a:rPr lang="el-GR" sz="2400" dirty="0">
                <a:solidFill>
                  <a:srgbClr val="0D4F8C"/>
                </a:solidFill>
                <a:latin typeface="Calibri" panose="020F0502020204030204" pitchFamily="34" charset="0"/>
                <a:ea typeface="Cambria Math" panose="02040503050406030204" pitchFamily="18" charset="0"/>
                <a:cs typeface="Calibri" panose="020F0502020204030204" pitchFamily="34" charset="0"/>
              </a:rPr>
              <a:t> </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003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a:xfrm>
            <a:off x="11775473" y="4583988"/>
            <a:ext cx="716779" cy="449389"/>
          </a:xfrm>
        </p:spPr>
        <p:txBody>
          <a:bodyPr/>
          <a:lstStyle/>
          <a:p>
            <a:fld id="{E0191417-A098-4250-A468-30289621D1D3}" type="slidenum">
              <a:rPr lang="el" smtClean="0"/>
              <a:pPr/>
              <a:t>23</a:t>
            </a:fld>
            <a:endParaRPr lang="el"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828" y="654183"/>
            <a:ext cx="7324921" cy="1625789"/>
          </a:xfrm>
          <a:prstGeom prst="rect">
            <a:avLst/>
          </a:prstGeo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859" y="1032612"/>
            <a:ext cx="682374" cy="275853"/>
          </a:xfrm>
          <a:prstGeom prst="rect">
            <a:avLst/>
          </a:prstGeom>
        </p:spPr>
      </p:pic>
      <p:sp>
        <p:nvSpPr>
          <p:cNvPr id="5" name="Οβάλ 4"/>
          <p:cNvSpPr/>
          <p:nvPr/>
        </p:nvSpPr>
        <p:spPr>
          <a:xfrm>
            <a:off x="6966195" y="974787"/>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cxnSp>
        <p:nvCxnSpPr>
          <p:cNvPr id="7" name="Ευθύγραμμο βέλος σύνδεσης 6"/>
          <p:cNvCxnSpPr>
            <a:stCxn id="5" idx="6"/>
            <a:endCxn id="3" idx="1"/>
          </p:cNvCxnSpPr>
          <p:nvPr/>
        </p:nvCxnSpPr>
        <p:spPr>
          <a:xfrm>
            <a:off x="7362769" y="1170538"/>
            <a:ext cx="2464090" cy="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375" y="2293038"/>
            <a:ext cx="7324921" cy="3828099"/>
          </a:xfrm>
          <a:prstGeom prst="rect">
            <a:avLst/>
          </a:prstGeom>
        </p:spPr>
      </p:pic>
      <p:sp>
        <p:nvSpPr>
          <p:cNvPr id="12" name="TextBox 11">
            <a:extLst>
              <a:ext uri="{FF2B5EF4-FFF2-40B4-BE49-F238E27FC236}">
                <a16:creationId xmlns:a16="http://schemas.microsoft.com/office/drawing/2014/main" id="{9F0D8D31-13F3-FA2F-BE6B-919A8AB93C6F}"/>
              </a:ext>
            </a:extLst>
          </p:cNvPr>
          <p:cNvSpPr txBox="1"/>
          <p:nvPr/>
        </p:nvSpPr>
        <p:spPr>
          <a:xfrm>
            <a:off x="2518576" y="2905405"/>
            <a:ext cx="2413348" cy="359140"/>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
        <p:nvSpPr>
          <p:cNvPr id="13" name="TextBox 12"/>
          <p:cNvSpPr txBox="1"/>
          <p:nvPr/>
        </p:nvSpPr>
        <p:spPr>
          <a:xfrm>
            <a:off x="51035" y="782132"/>
            <a:ext cx="2122211" cy="2031325"/>
          </a:xfrm>
          <a:prstGeom prst="rect">
            <a:avLst/>
          </a:prstGeom>
          <a:solidFill>
            <a:schemeClr val="bg1"/>
          </a:solidFill>
          <a:ln w="19050">
            <a:solidFill>
              <a:srgbClr val="FF0000"/>
            </a:solidFill>
          </a:ln>
        </p:spPr>
        <p:txBody>
          <a:bodyPr wrap="square" rtlCol="0">
            <a:spAutoFit/>
          </a:bodyPr>
          <a:lstStyle/>
          <a:p>
            <a:pPr algn="just"/>
            <a:r>
              <a:rPr lang="el-GR" sz="1400" b="1" dirty="0">
                <a:solidFill>
                  <a:srgbClr val="0D4F8C"/>
                </a:solidFill>
              </a:rPr>
              <a:t>Επιλέγοντας το πεδίο (1)  «Προσθήκη», ανοίγει νέο παράθυρο στο οποίο καταχωρείται μόνο ο Α.Φ.Μ. του αναδόχου. Τα υπόλοιπα στοιχεία του  πίνακα συμπληρώνονται αυτόματα. </a:t>
            </a:r>
            <a:r>
              <a:rPr lang="el-GR" sz="1400" b="1" u="sng" dirty="0">
                <a:solidFill>
                  <a:srgbClr val="0D4F8C"/>
                </a:solidFill>
              </a:rPr>
              <a:t>Αυτό ισχύει για ελληνικά Α.Φ.Μ.</a:t>
            </a:r>
          </a:p>
        </p:txBody>
      </p:sp>
      <p:sp>
        <p:nvSpPr>
          <p:cNvPr id="14" name="Ορθογώνιο 13"/>
          <p:cNvSpPr/>
          <p:nvPr/>
        </p:nvSpPr>
        <p:spPr>
          <a:xfrm>
            <a:off x="2247097" y="4738214"/>
            <a:ext cx="2788655" cy="2951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p:nvSpPr>
        <p:spPr>
          <a:xfrm>
            <a:off x="0" y="3362132"/>
            <a:ext cx="2122211" cy="2893100"/>
          </a:xfrm>
          <a:prstGeom prst="rect">
            <a:avLst/>
          </a:prstGeom>
          <a:solidFill>
            <a:schemeClr val="bg1"/>
          </a:solidFill>
          <a:ln w="19050">
            <a:solidFill>
              <a:srgbClr val="FF0000"/>
            </a:solidFill>
          </a:ln>
        </p:spPr>
        <p:txBody>
          <a:bodyPr wrap="square" rtlCol="0">
            <a:spAutoFit/>
          </a:bodyPr>
          <a:lstStyle/>
          <a:p>
            <a:pPr algn="just"/>
            <a:r>
              <a:rPr lang="el-GR" sz="1400" b="1" u="sng" dirty="0">
                <a:solidFill>
                  <a:srgbClr val="0D4F8C"/>
                </a:solidFill>
              </a:rPr>
              <a:t>ΠΡΟΣΟΧΗ</a:t>
            </a:r>
            <a:r>
              <a:rPr lang="el-GR" sz="1400" b="1" dirty="0">
                <a:solidFill>
                  <a:srgbClr val="0D4F8C"/>
                </a:solidFill>
              </a:rPr>
              <a:t>: Η ορθή συμπλήρωση του Α.Δ.Α.Μ. της σύμβασης (3, ) είναι απαραίτητη για την διασύνδεση του Ο.Π.Σ. με το </a:t>
            </a:r>
            <a:r>
              <a:rPr lang="en-US" sz="1400" b="1" dirty="0">
                <a:solidFill>
                  <a:srgbClr val="0D4F8C"/>
                </a:solidFill>
              </a:rPr>
              <a:t>e-</a:t>
            </a:r>
            <a:r>
              <a:rPr lang="el-GR" sz="1400" b="1" dirty="0">
                <a:solidFill>
                  <a:srgbClr val="0D4F8C"/>
                </a:solidFill>
              </a:rPr>
              <a:t>ΠΔΕ. Στις περιπτώσεις </a:t>
            </a:r>
            <a:r>
              <a:rPr lang="el-GR" sz="1400" b="1" dirty="0" err="1">
                <a:solidFill>
                  <a:srgbClr val="0D4F8C"/>
                </a:solidFill>
              </a:rPr>
              <a:t>υποέργων</a:t>
            </a:r>
            <a:r>
              <a:rPr lang="el-GR" sz="1400" b="1" dirty="0">
                <a:solidFill>
                  <a:srgbClr val="0D4F8C"/>
                </a:solidFill>
              </a:rPr>
              <a:t> για τα οποία δεν έχουμε σύμβαση με ΑΔΑΜ (π.χ. Ο.Κ.Ω, αυτεπιστασίες, έργα εκτέλεσης με ίδια μέσα) συμπληρώνεται ο κωδικός του </a:t>
            </a:r>
            <a:r>
              <a:rPr lang="el-GR" sz="1400" b="1" dirty="0" err="1">
                <a:solidFill>
                  <a:srgbClr val="0D4F8C"/>
                </a:solidFill>
              </a:rPr>
              <a:t>υποέργου</a:t>
            </a:r>
            <a:r>
              <a:rPr lang="el-GR" sz="1400" b="1" dirty="0">
                <a:solidFill>
                  <a:srgbClr val="0D4F8C"/>
                </a:solidFill>
              </a:rPr>
              <a:t>.</a:t>
            </a:r>
          </a:p>
        </p:txBody>
      </p:sp>
      <p:sp>
        <p:nvSpPr>
          <p:cNvPr id="10" name="Οβάλ 9">
            <a:extLst>
              <a:ext uri="{FF2B5EF4-FFF2-40B4-BE49-F238E27FC236}">
                <a16:creationId xmlns:a16="http://schemas.microsoft.com/office/drawing/2014/main" id="{1E186F1E-CA18-F71C-D869-74D90C40FB8B}"/>
              </a:ext>
            </a:extLst>
          </p:cNvPr>
          <p:cNvSpPr/>
          <p:nvPr/>
        </p:nvSpPr>
        <p:spPr>
          <a:xfrm>
            <a:off x="2106801" y="2905405"/>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11" name="Οβάλ 10">
            <a:extLst>
              <a:ext uri="{FF2B5EF4-FFF2-40B4-BE49-F238E27FC236}">
                <a16:creationId xmlns:a16="http://schemas.microsoft.com/office/drawing/2014/main" id="{FB026FCB-660A-2350-2563-A0A8707213B9}"/>
              </a:ext>
            </a:extLst>
          </p:cNvPr>
          <p:cNvSpPr/>
          <p:nvPr/>
        </p:nvSpPr>
        <p:spPr>
          <a:xfrm>
            <a:off x="3703578" y="4305181"/>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
        <p:nvSpPr>
          <p:cNvPr id="16" name="Google Shape;149;p19">
            <a:extLst>
              <a:ext uri="{FF2B5EF4-FFF2-40B4-BE49-F238E27FC236}">
                <a16:creationId xmlns:a16="http://schemas.microsoft.com/office/drawing/2014/main" id="{74AD8D4E-BA44-01B2-2BB8-72FCA3A4F750}"/>
              </a:ext>
            </a:extLst>
          </p:cNvPr>
          <p:cNvSpPr txBox="1"/>
          <p:nvPr/>
        </p:nvSpPr>
        <p:spPr>
          <a:xfrm>
            <a:off x="619328" y="0"/>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Β. Στοιχεία Αναδόχων και άλλων οντοτήτων</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cxnSp>
        <p:nvCxnSpPr>
          <p:cNvPr id="18" name="Ευθύγραμμο βέλος σύνδεσης 17"/>
          <p:cNvCxnSpPr>
            <a:cxnSpLocks/>
          </p:cNvCxnSpPr>
          <p:nvPr/>
        </p:nvCxnSpPr>
        <p:spPr>
          <a:xfrm flipH="1">
            <a:off x="8249609" y="2774942"/>
            <a:ext cx="220762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EEFECF-3751-F8F2-C3DF-EFF8EE2EFAAE}"/>
              </a:ext>
            </a:extLst>
          </p:cNvPr>
          <p:cNvSpPr txBox="1"/>
          <p:nvPr/>
        </p:nvSpPr>
        <p:spPr>
          <a:xfrm>
            <a:off x="9826859" y="3309193"/>
            <a:ext cx="2122211" cy="2031325"/>
          </a:xfrm>
          <a:prstGeom prst="rect">
            <a:avLst/>
          </a:prstGeom>
          <a:solidFill>
            <a:schemeClr val="bg1"/>
          </a:solidFill>
          <a:ln w="19050">
            <a:solidFill>
              <a:srgbClr val="FF0000"/>
            </a:solidFill>
          </a:ln>
        </p:spPr>
        <p:txBody>
          <a:bodyPr wrap="square" rtlCol="0">
            <a:spAutoFit/>
          </a:bodyPr>
          <a:lstStyle/>
          <a:p>
            <a:pPr algn="just"/>
            <a:r>
              <a:rPr lang="el-GR" sz="1400" b="1" dirty="0">
                <a:solidFill>
                  <a:srgbClr val="0D4F8C"/>
                </a:solidFill>
              </a:rPr>
              <a:t>Επιλέγοντας τον </a:t>
            </a:r>
            <a:r>
              <a:rPr lang="el-GR" sz="1400" b="1" dirty="0" err="1">
                <a:solidFill>
                  <a:srgbClr val="0D4F8C"/>
                </a:solidFill>
              </a:rPr>
              <a:t>υπερσύνδεσμο</a:t>
            </a:r>
            <a:r>
              <a:rPr lang="el-GR" sz="1400" b="1" dirty="0">
                <a:solidFill>
                  <a:srgbClr val="0D4F8C"/>
                </a:solidFill>
              </a:rPr>
              <a:t>  (4),  ανοίγει νέο παράθυρο στο οποίο υπάρχουν αναλυτικές οδηγίες για τη συμπλήρωση του Τεχνικού Δελτίου </a:t>
            </a:r>
            <a:r>
              <a:rPr lang="el-GR" sz="1400" b="1" dirty="0" err="1">
                <a:solidFill>
                  <a:srgbClr val="0D4F8C"/>
                </a:solidFill>
              </a:rPr>
              <a:t>Υποέργου</a:t>
            </a:r>
            <a:r>
              <a:rPr lang="el-GR" sz="1400" b="1" dirty="0">
                <a:solidFill>
                  <a:srgbClr val="0D4F8C"/>
                </a:solidFill>
              </a:rPr>
              <a:t> από την Ε.Υ.Θ.Υ.Π.Σ.</a:t>
            </a:r>
          </a:p>
        </p:txBody>
      </p:sp>
      <p:sp>
        <p:nvSpPr>
          <p:cNvPr id="9" name="Οβάλ 8">
            <a:extLst>
              <a:ext uri="{FF2B5EF4-FFF2-40B4-BE49-F238E27FC236}">
                <a16:creationId xmlns:a16="http://schemas.microsoft.com/office/drawing/2014/main" id="{DFA17883-DB4A-8768-F00C-860595E1454C}"/>
              </a:ext>
            </a:extLst>
          </p:cNvPr>
          <p:cNvSpPr/>
          <p:nvPr/>
        </p:nvSpPr>
        <p:spPr>
          <a:xfrm>
            <a:off x="10405310" y="2579191"/>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pic>
        <p:nvPicPr>
          <p:cNvPr id="21" name="Εικόνα 20">
            <a:extLst>
              <a:ext uri="{FF2B5EF4-FFF2-40B4-BE49-F238E27FC236}">
                <a16:creationId xmlns:a16="http://schemas.microsoft.com/office/drawing/2014/main" id="{4F5A4F67-AA31-4468-8764-3E2A0E27E3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1193" y="3611630"/>
            <a:ext cx="182896" cy="160034"/>
          </a:xfrm>
          <a:prstGeom prst="rect">
            <a:avLst/>
          </a:prstGeom>
        </p:spPr>
      </p:pic>
    </p:spTree>
    <p:extLst>
      <p:ext uri="{BB962C8B-B14F-4D97-AF65-F5344CB8AC3E}">
        <p14:creationId xmlns:p14="http://schemas.microsoft.com/office/powerpoint/2010/main" val="93508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9;p19"/>
          <p:cNvSpPr txBox="1"/>
          <p:nvPr/>
        </p:nvSpPr>
        <p:spPr>
          <a:xfrm>
            <a:off x="465826" y="994295"/>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Στοιχεία Πραγματικών Δικαιούχων</a:t>
            </a:r>
          </a:p>
        </p:txBody>
      </p:sp>
      <p:pic>
        <p:nvPicPr>
          <p:cNvPr id="2" name="Εικόνα 1"/>
          <p:cNvPicPr>
            <a:picLocks noChangeAspect="1"/>
          </p:cNvPicPr>
          <p:nvPr/>
        </p:nvPicPr>
        <p:blipFill>
          <a:blip r:embed="rId2"/>
          <a:stretch>
            <a:fillRect/>
          </a:stretch>
        </p:blipFill>
        <p:spPr>
          <a:xfrm>
            <a:off x="848827" y="3247580"/>
            <a:ext cx="10915922" cy="2855459"/>
          </a:xfrm>
          <a:prstGeom prst="rect">
            <a:avLst/>
          </a:prstGeom>
        </p:spPr>
      </p:pic>
      <p:sp>
        <p:nvSpPr>
          <p:cNvPr id="6" name="Στρογγυλεμένο ορθογώνιο 5"/>
          <p:cNvSpPr/>
          <p:nvPr/>
        </p:nvSpPr>
        <p:spPr>
          <a:xfrm>
            <a:off x="465826" y="1587142"/>
            <a:ext cx="11681925" cy="153154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200000"/>
              </a:lnSpc>
              <a:buClr>
                <a:srgbClr val="C7D3E6"/>
              </a:buClr>
              <a:buSzPts val="2400"/>
              <a:buFont typeface="Wingdings" panose="05000000000000000000" pitchFamily="2" charset="2"/>
              <a:buChar char="Ø"/>
            </a:pPr>
            <a:r>
              <a:rPr lang="el-GR" sz="1600" b="1" dirty="0">
                <a:solidFill>
                  <a:srgbClr val="005DA2"/>
                </a:solidFill>
                <a:latin typeface="Calibri" panose="020F0502020204030204" pitchFamily="34" charset="0"/>
                <a:ea typeface="Cambria" panose="02040503050406030204" pitchFamily="18" charset="0"/>
                <a:cs typeface="Calibri" panose="020F0502020204030204" pitchFamily="34" charset="0"/>
              </a:rPr>
              <a:t>Αφορά περιπτώσεις συμβάσεων που προέκυψαν από διαγωνισμούς </a:t>
            </a:r>
            <a:r>
              <a:rPr lang="el-GR" sz="1600" b="1" u="sng" dirty="0">
                <a:solidFill>
                  <a:srgbClr val="005DA2"/>
                </a:solidFill>
                <a:latin typeface="Calibri" panose="020F0502020204030204" pitchFamily="34" charset="0"/>
                <a:ea typeface="Cambria" panose="02040503050406030204" pitchFamily="18" charset="0"/>
                <a:cs typeface="Calibri" panose="020F0502020204030204" pitchFamily="34" charset="0"/>
              </a:rPr>
              <a:t>άνω των κοινοτικών ορίων</a:t>
            </a:r>
          </a:p>
          <a:p>
            <a:pPr marL="285750" indent="-285750" algn="just">
              <a:lnSpc>
                <a:spcPct val="200000"/>
              </a:lnSpc>
              <a:buClr>
                <a:srgbClr val="C7D3E6"/>
              </a:buClr>
              <a:buSzPts val="2400"/>
              <a:buFont typeface="Wingdings" panose="05000000000000000000" pitchFamily="2" charset="2"/>
              <a:buChar char="Ø"/>
            </a:pPr>
            <a:r>
              <a:rPr lang="el-GR" sz="1600" b="1" dirty="0">
                <a:solidFill>
                  <a:srgbClr val="005DA2"/>
                </a:solidFill>
                <a:latin typeface="Calibri" panose="020F0502020204030204" pitchFamily="34" charset="0"/>
                <a:ea typeface="Cambria" panose="02040503050406030204" pitchFamily="18" charset="0"/>
                <a:cs typeface="Calibri" panose="020F0502020204030204" pitchFamily="34" charset="0"/>
              </a:rPr>
              <a:t>Καταχωρίζονται από τον Δικαιούχο στο </a:t>
            </a:r>
            <a:r>
              <a:rPr lang="el-GR" sz="1600" b="1" u="sng" dirty="0">
                <a:solidFill>
                  <a:srgbClr val="005DA2"/>
                </a:solidFill>
                <a:latin typeface="Calibri" panose="020F0502020204030204" pitchFamily="34" charset="0"/>
                <a:ea typeface="Cambria" panose="02040503050406030204" pitchFamily="18" charset="0"/>
                <a:cs typeface="Calibri" panose="020F0502020204030204" pitchFamily="34" charset="0"/>
              </a:rPr>
              <a:t>αρχικό Τεχνικό Δελτίο </a:t>
            </a:r>
            <a:r>
              <a:rPr lang="el-GR" sz="1600" b="1" u="sng" dirty="0" err="1">
                <a:solidFill>
                  <a:srgbClr val="005DA2"/>
                </a:solidFill>
                <a:latin typeface="Calibri" panose="020F0502020204030204" pitchFamily="34" charset="0"/>
                <a:ea typeface="Cambria" panose="02040503050406030204" pitchFamily="18" charset="0"/>
                <a:cs typeface="Calibri" panose="020F0502020204030204" pitchFamily="34" charset="0"/>
              </a:rPr>
              <a:t>Υποέργου</a:t>
            </a:r>
            <a:r>
              <a:rPr lang="en-US" sz="1600" b="1" u="sng" dirty="0">
                <a:solidFill>
                  <a:srgbClr val="005DA2"/>
                </a:solidFill>
                <a:latin typeface="Calibri" panose="020F0502020204030204" pitchFamily="34" charset="0"/>
                <a:ea typeface="Cambria" panose="02040503050406030204" pitchFamily="18" charset="0"/>
                <a:cs typeface="Calibri" panose="020F0502020204030204" pitchFamily="34" charset="0"/>
              </a:rPr>
              <a:t> (</a:t>
            </a:r>
            <a:r>
              <a:rPr lang="el-GR" sz="1600" b="1" u="sng" dirty="0">
                <a:solidFill>
                  <a:srgbClr val="005DA2"/>
                </a:solidFill>
                <a:latin typeface="Calibri" panose="020F0502020204030204" pitchFamily="34" charset="0"/>
                <a:ea typeface="Cambria" panose="02040503050406030204" pitchFamily="18" charset="0"/>
                <a:cs typeface="Calibri" panose="020F0502020204030204" pitchFamily="34" charset="0"/>
              </a:rPr>
              <a:t>δηλ. ΤΔΥ </a:t>
            </a:r>
            <a:r>
              <a:rPr lang="el-GR" sz="1600" b="1" u="sng" dirty="0" err="1">
                <a:solidFill>
                  <a:srgbClr val="005DA2"/>
                </a:solidFill>
                <a:latin typeface="Calibri" panose="020F0502020204030204" pitchFamily="34" charset="0"/>
                <a:ea typeface="Cambria" panose="02040503050406030204" pitchFamily="18" charset="0"/>
                <a:cs typeface="Calibri" panose="020F0502020204030204" pitchFamily="34" charset="0"/>
              </a:rPr>
              <a:t>εκδ</a:t>
            </a:r>
            <a:r>
              <a:rPr lang="el-GR" sz="1600" b="1" u="sng" dirty="0">
                <a:solidFill>
                  <a:srgbClr val="005DA2"/>
                </a:solidFill>
                <a:latin typeface="Calibri" panose="020F0502020204030204" pitchFamily="34" charset="0"/>
                <a:ea typeface="Cambria" panose="02040503050406030204" pitchFamily="18" charset="0"/>
                <a:cs typeface="Calibri" panose="020F0502020204030204" pitchFamily="34" charset="0"/>
              </a:rPr>
              <a:t>. 1.0) </a:t>
            </a:r>
            <a:endParaRPr lang="en-US" sz="1600" b="1" u="sng" dirty="0">
              <a:solidFill>
                <a:srgbClr val="005DA2"/>
              </a:solidFill>
              <a:latin typeface="Calibri" panose="020F0502020204030204" pitchFamily="34" charset="0"/>
              <a:ea typeface="Cambria" panose="02040503050406030204" pitchFamily="18" charset="0"/>
              <a:cs typeface="Calibri" panose="020F0502020204030204" pitchFamily="34" charset="0"/>
            </a:endParaRPr>
          </a:p>
          <a:p>
            <a:pPr marL="285750" lvl="0" indent="-285750" algn="just">
              <a:lnSpc>
                <a:spcPct val="200000"/>
              </a:lnSpc>
              <a:buClr>
                <a:srgbClr val="C7D3E6"/>
              </a:buClr>
              <a:buSzPts val="2400"/>
              <a:buFont typeface="Wingdings" panose="05000000000000000000" pitchFamily="2" charset="2"/>
              <a:buChar char="Ø"/>
            </a:pPr>
            <a:r>
              <a:rPr lang="en-US" sz="1600" b="1" dirty="0">
                <a:solidFill>
                  <a:srgbClr val="005DA2"/>
                </a:solidFill>
                <a:latin typeface="Calibri" panose="020F0502020204030204" pitchFamily="34" charset="0"/>
                <a:ea typeface="Cambria" panose="02040503050406030204" pitchFamily="18" charset="0"/>
                <a:cs typeface="Calibri" panose="020F0502020204030204" pitchFamily="34" charset="0"/>
              </a:rPr>
              <a:t>A</a:t>
            </a:r>
            <a:r>
              <a:rPr lang="el-GR" sz="1600" b="1" dirty="0" err="1">
                <a:solidFill>
                  <a:srgbClr val="005DA2"/>
                </a:solidFill>
                <a:latin typeface="Calibri" panose="020F0502020204030204" pitchFamily="34" charset="0"/>
                <a:ea typeface="Cambria" panose="02040503050406030204" pitchFamily="18" charset="0"/>
                <a:cs typeface="Calibri" panose="020F0502020204030204" pitchFamily="34" charset="0"/>
              </a:rPr>
              <a:t>υτόματη</a:t>
            </a:r>
            <a:r>
              <a:rPr lang="el-GR" sz="1600" b="1" dirty="0">
                <a:solidFill>
                  <a:srgbClr val="005DA2"/>
                </a:solidFill>
                <a:latin typeface="Calibri" panose="020F0502020204030204" pitchFamily="34" charset="0"/>
                <a:ea typeface="Cambria" panose="02040503050406030204" pitchFamily="18" charset="0"/>
                <a:cs typeface="Calibri" panose="020F0502020204030204" pitchFamily="34" charset="0"/>
              </a:rPr>
              <a:t> </a:t>
            </a:r>
            <a:r>
              <a:rPr lang="el-GR" sz="1600" b="1" dirty="0" err="1">
                <a:solidFill>
                  <a:srgbClr val="005DA2"/>
                </a:solidFill>
                <a:latin typeface="Calibri" panose="020F0502020204030204" pitchFamily="34" charset="0"/>
                <a:ea typeface="Cambria" panose="02040503050406030204" pitchFamily="18" charset="0"/>
                <a:cs typeface="Calibri" panose="020F0502020204030204" pitchFamily="34" charset="0"/>
              </a:rPr>
              <a:t>προσυμπλήρωση</a:t>
            </a:r>
            <a:r>
              <a:rPr lang="el-GR" sz="1600" b="1" dirty="0">
                <a:solidFill>
                  <a:srgbClr val="005DA2"/>
                </a:solidFill>
                <a:latin typeface="Calibri" panose="020F0502020204030204" pitchFamily="34" charset="0"/>
                <a:ea typeface="Cambria" panose="02040503050406030204" pitchFamily="18" charset="0"/>
                <a:cs typeface="Calibri" panose="020F0502020204030204" pitchFamily="34" charset="0"/>
              </a:rPr>
              <a:t> για ελληνικούς Α.Φ.Μ. από το Μητρώο Πραγματικών Δικαιούχων που τηρείται από την Α.Α.Δ.Ε.</a:t>
            </a:r>
          </a:p>
        </p:txBody>
      </p:sp>
      <p:sp>
        <p:nvSpPr>
          <p:cNvPr id="3" name="Google Shape;149;p19">
            <a:extLst>
              <a:ext uri="{FF2B5EF4-FFF2-40B4-BE49-F238E27FC236}">
                <a16:creationId xmlns:a16="http://schemas.microsoft.com/office/drawing/2014/main" id="{3E8617D1-A3A5-9F36-DE8F-3DDB2B34FF8E}"/>
              </a:ext>
            </a:extLst>
          </p:cNvPr>
          <p:cNvSpPr txBox="1"/>
          <p:nvPr/>
        </p:nvSpPr>
        <p:spPr>
          <a:xfrm>
            <a:off x="648510" y="137248"/>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Β. Στοιχεία Αναδόχων και άλλων οντοτήτων</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4" name="TextBox 3">
            <a:extLst>
              <a:ext uri="{FF2B5EF4-FFF2-40B4-BE49-F238E27FC236}">
                <a16:creationId xmlns:a16="http://schemas.microsoft.com/office/drawing/2014/main" id="{326B68FE-0AC0-4CCB-BDCD-8941A1F6406C}"/>
              </a:ext>
            </a:extLst>
          </p:cNvPr>
          <p:cNvSpPr txBox="1"/>
          <p:nvPr/>
        </p:nvSpPr>
        <p:spPr>
          <a:xfrm>
            <a:off x="5141321" y="3563125"/>
            <a:ext cx="3846479" cy="954107"/>
          </a:xfrm>
          <a:prstGeom prst="rect">
            <a:avLst/>
          </a:prstGeom>
          <a:solidFill>
            <a:schemeClr val="bg1"/>
          </a:solidFill>
          <a:ln w="19050">
            <a:solidFill>
              <a:srgbClr val="FF0000"/>
            </a:solidFill>
          </a:ln>
        </p:spPr>
        <p:txBody>
          <a:bodyPr wrap="square" rtlCol="0">
            <a:spAutoFit/>
          </a:bodyPr>
          <a:lstStyle/>
          <a:p>
            <a:pPr algn="just"/>
            <a:r>
              <a:rPr lang="el-GR" sz="1400" b="1" dirty="0">
                <a:solidFill>
                  <a:srgbClr val="0D4F8C"/>
                </a:solidFill>
              </a:rPr>
              <a:t>Επιλέγοντας τον </a:t>
            </a:r>
            <a:r>
              <a:rPr lang="el-GR" sz="1400" b="1" dirty="0" err="1">
                <a:solidFill>
                  <a:srgbClr val="0D4F8C"/>
                </a:solidFill>
              </a:rPr>
              <a:t>υπερσύνδεσμο</a:t>
            </a:r>
            <a:r>
              <a:rPr lang="el-GR" sz="1400" b="1" dirty="0">
                <a:solidFill>
                  <a:srgbClr val="0D4F8C"/>
                </a:solidFill>
              </a:rPr>
              <a:t>        (1),  ανοίγει νέο παράθυρο στο οποίο υπάρχουν αναλυτικές οδηγίες για καταχώριση πραγματικών δικαιούχων στο ΟΠΣ από την Ε.Υ.Θ.Υ.Π.Σ.</a:t>
            </a:r>
          </a:p>
        </p:txBody>
      </p:sp>
      <p:sp>
        <p:nvSpPr>
          <p:cNvPr id="5" name="Οβάλ 4">
            <a:extLst>
              <a:ext uri="{FF2B5EF4-FFF2-40B4-BE49-F238E27FC236}">
                <a16:creationId xmlns:a16="http://schemas.microsoft.com/office/drawing/2014/main" id="{D74B9F14-5CFD-3FCF-8C1C-22304C4856BA}"/>
              </a:ext>
            </a:extLst>
          </p:cNvPr>
          <p:cNvSpPr/>
          <p:nvPr/>
        </p:nvSpPr>
        <p:spPr>
          <a:xfrm>
            <a:off x="11541647" y="3737169"/>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pic>
        <p:nvPicPr>
          <p:cNvPr id="10" name="Εικόνα 9">
            <a:extLst>
              <a:ext uri="{FF2B5EF4-FFF2-40B4-BE49-F238E27FC236}">
                <a16:creationId xmlns:a16="http://schemas.microsoft.com/office/drawing/2014/main" id="{1979ADC1-8724-6395-86F6-36306DCA3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530" y="3657152"/>
            <a:ext cx="182896" cy="160034"/>
          </a:xfrm>
          <a:prstGeom prst="rect">
            <a:avLst/>
          </a:prstGeom>
        </p:spPr>
      </p:pic>
      <p:cxnSp>
        <p:nvCxnSpPr>
          <p:cNvPr id="11" name="Ευθύγραμμο βέλος σύνδεσης 10">
            <a:extLst>
              <a:ext uri="{FF2B5EF4-FFF2-40B4-BE49-F238E27FC236}">
                <a16:creationId xmlns:a16="http://schemas.microsoft.com/office/drawing/2014/main" id="{1E63314A-0861-25EB-EEA5-CADFBE006810}"/>
              </a:ext>
            </a:extLst>
          </p:cNvPr>
          <p:cNvCxnSpPr>
            <a:cxnSpLocks/>
          </p:cNvCxnSpPr>
          <p:nvPr/>
        </p:nvCxnSpPr>
        <p:spPr>
          <a:xfrm flipH="1">
            <a:off x="10803456" y="3922806"/>
            <a:ext cx="738191"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34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25</a:t>
            </a:fld>
            <a:endParaRPr lang="el"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773" y="1523913"/>
            <a:ext cx="9662897" cy="4040308"/>
          </a:xfrm>
          <a:prstGeom prst="rect">
            <a:avLst/>
          </a:prstGeom>
        </p:spPr>
      </p:pic>
      <p:sp>
        <p:nvSpPr>
          <p:cNvPr id="5" name="TextBox 4"/>
          <p:cNvSpPr txBox="1"/>
          <p:nvPr/>
        </p:nvSpPr>
        <p:spPr>
          <a:xfrm>
            <a:off x="104330" y="2108193"/>
            <a:ext cx="1996750" cy="3693319"/>
          </a:xfrm>
          <a:prstGeom prst="rect">
            <a:avLst/>
          </a:prstGeom>
          <a:solidFill>
            <a:schemeClr val="bg1"/>
          </a:solidFill>
          <a:ln w="19050">
            <a:solidFill>
              <a:srgbClr val="FF0000"/>
            </a:solidFill>
          </a:ln>
        </p:spPr>
        <p:txBody>
          <a:bodyPr wrap="square" rtlCol="0">
            <a:spAutoFit/>
          </a:bodyPr>
          <a:lstStyle/>
          <a:p>
            <a:pPr algn="just"/>
            <a:r>
              <a:rPr lang="el-GR" b="1" dirty="0">
                <a:solidFill>
                  <a:srgbClr val="0D4F8C"/>
                </a:solidFill>
              </a:rPr>
              <a:t>Καταχωρούνται τα στοιχεία των στελεχών του δικαιούχου, τα οποία έχουν ενεργό ρόλο στην υπό καταχώριση σύμβαση, δηλαδή στελέχη της Επιβλέπουσας Υπηρεσίας  και της Οικονομικής Υπηρεσίας.</a:t>
            </a:r>
          </a:p>
        </p:txBody>
      </p:sp>
      <p:sp>
        <p:nvSpPr>
          <p:cNvPr id="7" name="Google Shape;149;p19">
            <a:extLst>
              <a:ext uri="{FF2B5EF4-FFF2-40B4-BE49-F238E27FC236}">
                <a16:creationId xmlns:a16="http://schemas.microsoft.com/office/drawing/2014/main" id="{49862195-D12C-0B02-9703-B2D52E4005D3}"/>
              </a:ext>
            </a:extLst>
          </p:cNvPr>
          <p:cNvSpPr txBox="1"/>
          <p:nvPr/>
        </p:nvSpPr>
        <p:spPr>
          <a:xfrm>
            <a:off x="795067" y="197261"/>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Β. Στοιχεία Αναδόχων και άλλων οντοτήτων</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11870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26</a:t>
            </a:fld>
            <a:endParaRPr lang="el" dirty="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23" y="845809"/>
            <a:ext cx="9329068" cy="5389621"/>
          </a:xfrm>
          <a:prstGeom prst="rect">
            <a:avLst/>
          </a:prstGeom>
        </p:spPr>
      </p:pic>
      <p:sp>
        <p:nvSpPr>
          <p:cNvPr id="6" name="TextBox 5"/>
          <p:cNvSpPr txBox="1"/>
          <p:nvPr/>
        </p:nvSpPr>
        <p:spPr>
          <a:xfrm>
            <a:off x="9667379" y="1331447"/>
            <a:ext cx="2441331" cy="1477328"/>
          </a:xfrm>
          <a:prstGeom prst="rect">
            <a:avLst/>
          </a:prstGeom>
          <a:solidFill>
            <a:schemeClr val="bg1"/>
          </a:solidFill>
          <a:ln w="19050">
            <a:solidFill>
              <a:srgbClr val="FF0000"/>
            </a:solidFill>
          </a:ln>
        </p:spPr>
        <p:txBody>
          <a:bodyPr wrap="square" rtlCol="0">
            <a:spAutoFit/>
          </a:bodyPr>
          <a:lstStyle/>
          <a:p>
            <a:r>
              <a:rPr lang="el-GR" b="1" dirty="0">
                <a:solidFill>
                  <a:srgbClr val="0D4F8C"/>
                </a:solidFill>
              </a:rPr>
              <a:t>Τεχνική Περιγραφή: </a:t>
            </a:r>
            <a:r>
              <a:rPr lang="el-GR" dirty="0">
                <a:solidFill>
                  <a:srgbClr val="0D4F8C"/>
                </a:solidFill>
              </a:rPr>
              <a:t>Καταχωρείται σύντομη τεχνική περιγραφή του φυσικού αντικειμένου της σύμβασης.</a:t>
            </a:r>
          </a:p>
        </p:txBody>
      </p:sp>
      <p:sp>
        <p:nvSpPr>
          <p:cNvPr id="7" name="Google Shape;149;p19">
            <a:extLst>
              <a:ext uri="{FF2B5EF4-FFF2-40B4-BE49-F238E27FC236}">
                <a16:creationId xmlns:a16="http://schemas.microsoft.com/office/drawing/2014/main" id="{49862195-D12C-0B02-9703-B2D52E4005D3}"/>
              </a:ext>
            </a:extLst>
          </p:cNvPr>
          <p:cNvSpPr txBox="1"/>
          <p:nvPr/>
        </p:nvSpPr>
        <p:spPr>
          <a:xfrm>
            <a:off x="795067" y="197261"/>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Γ. Φυσικό Αντικείμενο/Γεωγραφία</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9" name="TextBox 8"/>
          <p:cNvSpPr txBox="1"/>
          <p:nvPr/>
        </p:nvSpPr>
        <p:spPr>
          <a:xfrm>
            <a:off x="9667379" y="3004004"/>
            <a:ext cx="2419460" cy="3139321"/>
          </a:xfrm>
          <a:prstGeom prst="rect">
            <a:avLst/>
          </a:prstGeom>
          <a:solidFill>
            <a:schemeClr val="bg1"/>
          </a:solidFill>
          <a:ln w="19050">
            <a:solidFill>
              <a:srgbClr val="FF0000"/>
            </a:solidFill>
          </a:ln>
        </p:spPr>
        <p:txBody>
          <a:bodyPr wrap="square" rtlCol="0">
            <a:spAutoFit/>
          </a:bodyPr>
          <a:lstStyle/>
          <a:p>
            <a:r>
              <a:rPr lang="el-GR" b="1" dirty="0">
                <a:solidFill>
                  <a:srgbClr val="0D4F8C"/>
                </a:solidFill>
              </a:rPr>
              <a:t>Πακέτα Εργασίας:</a:t>
            </a:r>
          </a:p>
          <a:p>
            <a:r>
              <a:rPr lang="el-GR" dirty="0">
                <a:solidFill>
                  <a:srgbClr val="0D4F8C"/>
                </a:solidFill>
              </a:rPr>
              <a:t>Επιλέγοντας το πεδίο (2) «Προσθήκη», καταχωρούνται η Περιγραφή Φάσης / Πακέτου Εργασίας, τα παραδοτέα, η ημερομηνία έναρξης και λήξης καθώς και η συνολική δαπάνη του πακέτου εργασίας. </a:t>
            </a:r>
          </a:p>
        </p:txBody>
      </p:sp>
      <p:cxnSp>
        <p:nvCxnSpPr>
          <p:cNvPr id="2" name="Ευθύγραμμο βέλος σύνδεσης 1">
            <a:extLst>
              <a:ext uri="{FF2B5EF4-FFF2-40B4-BE49-F238E27FC236}">
                <a16:creationId xmlns:a16="http://schemas.microsoft.com/office/drawing/2014/main" id="{7C11CA34-0FF7-ADE9-B261-7A0074B23AE6}"/>
              </a:ext>
            </a:extLst>
          </p:cNvPr>
          <p:cNvCxnSpPr>
            <a:cxnSpLocks/>
            <a:stCxn id="5" idx="2"/>
          </p:cNvCxnSpPr>
          <p:nvPr/>
        </p:nvCxnSpPr>
        <p:spPr>
          <a:xfrm flipH="1">
            <a:off x="996449" y="1703435"/>
            <a:ext cx="815337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Οβάλ 4">
            <a:extLst>
              <a:ext uri="{FF2B5EF4-FFF2-40B4-BE49-F238E27FC236}">
                <a16:creationId xmlns:a16="http://schemas.microsoft.com/office/drawing/2014/main" id="{8B4FD4C5-1158-2D3F-97EF-78A9CE50B432}"/>
              </a:ext>
            </a:extLst>
          </p:cNvPr>
          <p:cNvSpPr/>
          <p:nvPr/>
        </p:nvSpPr>
        <p:spPr>
          <a:xfrm>
            <a:off x="9149821" y="1474835"/>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cxnSp>
        <p:nvCxnSpPr>
          <p:cNvPr id="11" name="Ευθύγραμμο βέλος σύνδεσης 10">
            <a:extLst>
              <a:ext uri="{FF2B5EF4-FFF2-40B4-BE49-F238E27FC236}">
                <a16:creationId xmlns:a16="http://schemas.microsoft.com/office/drawing/2014/main" id="{CCB8CFED-319A-3042-EC0D-06136D744B2F}"/>
              </a:ext>
            </a:extLst>
          </p:cNvPr>
          <p:cNvCxnSpPr>
            <a:cxnSpLocks/>
          </p:cNvCxnSpPr>
          <p:nvPr/>
        </p:nvCxnSpPr>
        <p:spPr>
          <a:xfrm flipH="1">
            <a:off x="1078678" y="3782500"/>
            <a:ext cx="8446113" cy="401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Οβάλ 11">
            <a:extLst>
              <a:ext uri="{FF2B5EF4-FFF2-40B4-BE49-F238E27FC236}">
                <a16:creationId xmlns:a16="http://schemas.microsoft.com/office/drawing/2014/main" id="{B1B3D7C9-CB59-7C78-C98A-E2247A386673}"/>
              </a:ext>
            </a:extLst>
          </p:cNvPr>
          <p:cNvSpPr/>
          <p:nvPr/>
        </p:nvSpPr>
        <p:spPr>
          <a:xfrm>
            <a:off x="9149821" y="35539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pic>
        <p:nvPicPr>
          <p:cNvPr id="8" name="Εικόνα 7">
            <a:extLst>
              <a:ext uri="{FF2B5EF4-FFF2-40B4-BE49-F238E27FC236}">
                <a16:creationId xmlns:a16="http://schemas.microsoft.com/office/drawing/2014/main" id="{F8FADCF0-6B1D-74B6-5F27-EBC042474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218" y="4011100"/>
            <a:ext cx="682374" cy="275853"/>
          </a:xfrm>
          <a:prstGeom prst="rect">
            <a:avLst/>
          </a:prstGeom>
        </p:spPr>
      </p:pic>
      <p:cxnSp>
        <p:nvCxnSpPr>
          <p:cNvPr id="14" name="Ευθύγραμμο βέλος σύνδεσης 13">
            <a:extLst>
              <a:ext uri="{FF2B5EF4-FFF2-40B4-BE49-F238E27FC236}">
                <a16:creationId xmlns:a16="http://schemas.microsoft.com/office/drawing/2014/main" id="{24AECFD1-14ED-D7E8-8632-CBA08582ABAE}"/>
              </a:ext>
            </a:extLst>
          </p:cNvPr>
          <p:cNvCxnSpPr>
            <a:cxnSpLocks/>
            <a:stCxn id="12" idx="2"/>
            <a:endCxn id="8" idx="0"/>
          </p:cNvCxnSpPr>
          <p:nvPr/>
        </p:nvCxnSpPr>
        <p:spPr>
          <a:xfrm flipH="1">
            <a:off x="8726405" y="3782500"/>
            <a:ext cx="423416" cy="2286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368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idx="12"/>
          </p:nvPr>
        </p:nvSpPr>
        <p:spPr/>
        <p:txBody>
          <a:bodyPr/>
          <a:lstStyle/>
          <a:p>
            <a:pPr defTabSz="1219200">
              <a:buClr>
                <a:srgbClr val="000000"/>
              </a:buClr>
            </a:pPr>
            <a:fld id="{00000000-1234-1234-1234-123412341234}" type="slidenum">
              <a:rPr lang="en-GB" kern="0" smtClean="0">
                <a:solidFill>
                  <a:srgbClr val="7C8894"/>
                </a:solidFill>
              </a:rPr>
              <a:t>27</a:t>
            </a:fld>
            <a:endParaRPr lang="en-GB" kern="0">
              <a:solidFill>
                <a:srgbClr val="7C8894"/>
              </a:solidFill>
            </a:endParaRPr>
          </a:p>
        </p:txBody>
      </p:sp>
      <p:pic>
        <p:nvPicPr>
          <p:cNvPr id="3" name="Εικόνα 2"/>
          <p:cNvPicPr>
            <a:picLocks noChangeAspect="1"/>
          </p:cNvPicPr>
          <p:nvPr/>
        </p:nvPicPr>
        <p:blipFill>
          <a:blip r:embed="rId2"/>
          <a:stretch>
            <a:fillRect/>
          </a:stretch>
        </p:blipFill>
        <p:spPr>
          <a:xfrm>
            <a:off x="73589" y="975142"/>
            <a:ext cx="10506901" cy="2225802"/>
          </a:xfrm>
          <a:prstGeom prst="rect">
            <a:avLst/>
          </a:prstGeom>
        </p:spPr>
      </p:pic>
      <p:pic>
        <p:nvPicPr>
          <p:cNvPr id="4" name="Εικόνα 3"/>
          <p:cNvPicPr>
            <a:picLocks noChangeAspect="1"/>
          </p:cNvPicPr>
          <p:nvPr/>
        </p:nvPicPr>
        <p:blipFill>
          <a:blip r:embed="rId3"/>
          <a:stretch>
            <a:fillRect/>
          </a:stretch>
        </p:blipFill>
        <p:spPr>
          <a:xfrm>
            <a:off x="131778" y="3352038"/>
            <a:ext cx="10448711" cy="2434613"/>
          </a:xfrm>
          <a:prstGeom prst="rect">
            <a:avLst/>
          </a:prstGeom>
        </p:spPr>
      </p:pic>
      <p:sp>
        <p:nvSpPr>
          <p:cNvPr id="7" name="Google Shape;149;p19">
            <a:extLst>
              <a:ext uri="{FF2B5EF4-FFF2-40B4-BE49-F238E27FC236}">
                <a16:creationId xmlns:a16="http://schemas.microsoft.com/office/drawing/2014/main" id="{331D2FC7-1AE5-C014-0F85-DCFF8C333C9D}"/>
              </a:ext>
            </a:extLst>
          </p:cNvPr>
          <p:cNvSpPr txBox="1"/>
          <p:nvPr/>
        </p:nvSpPr>
        <p:spPr>
          <a:xfrm>
            <a:off x="0" y="229606"/>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Γ. Φυσικό Αντικείμενο/Γεωγραφία</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E2B97DB0-EF05-31AE-A10F-7789927E6520}"/>
              </a:ext>
            </a:extLst>
          </p:cNvPr>
          <p:cNvSpPr txBox="1"/>
          <p:nvPr/>
        </p:nvSpPr>
        <p:spPr>
          <a:xfrm>
            <a:off x="3117461" y="3715264"/>
            <a:ext cx="5073228" cy="1754326"/>
          </a:xfrm>
          <a:prstGeom prst="rect">
            <a:avLst/>
          </a:prstGeom>
          <a:solidFill>
            <a:schemeClr val="bg1"/>
          </a:solidFill>
          <a:ln w="19050">
            <a:solidFill>
              <a:srgbClr val="FF0000"/>
            </a:solidFill>
          </a:ln>
        </p:spPr>
        <p:txBody>
          <a:bodyPr wrap="square" rtlCol="0">
            <a:spAutoFit/>
          </a:bodyPr>
          <a:lstStyle/>
          <a:p>
            <a:pPr algn="just"/>
            <a:r>
              <a:rPr lang="el-GR" b="1" dirty="0">
                <a:solidFill>
                  <a:srgbClr val="005DA2"/>
                </a:solidFill>
                <a:ea typeface="Cambria" panose="02040503050406030204" pitchFamily="18" charset="0"/>
                <a:cs typeface="Calibri" panose="020F0502020204030204" charset="0"/>
              </a:rPr>
              <a:t>Επιλέγοντας το πεδίο (1) «Προσθήκη, συμπληρώνουμε τη γεωγραφική θέση στην οποία λαμβάνει χώρα η σύμβαση.</a:t>
            </a:r>
          </a:p>
          <a:p>
            <a:pPr algn="just"/>
            <a:r>
              <a:rPr lang="el-GR" b="1" dirty="0">
                <a:solidFill>
                  <a:srgbClr val="005DA2"/>
                </a:solidFill>
                <a:ea typeface="Cambria" panose="02040503050406030204" pitchFamily="18" charset="0"/>
                <a:cs typeface="Calibri" panose="020F0502020204030204" charset="0"/>
              </a:rPr>
              <a:t>Οι επιλογές </a:t>
            </a:r>
            <a:r>
              <a:rPr lang="el-GR" b="1" dirty="0" err="1">
                <a:solidFill>
                  <a:srgbClr val="005DA2"/>
                </a:solidFill>
                <a:ea typeface="Cambria" panose="02040503050406030204" pitchFamily="18" charset="0"/>
                <a:cs typeface="Calibri" panose="020F0502020204030204" charset="0"/>
              </a:rPr>
              <a:t>χωροθέτησης</a:t>
            </a:r>
            <a:r>
              <a:rPr lang="el-GR" b="1" dirty="0">
                <a:solidFill>
                  <a:srgbClr val="005DA2"/>
                </a:solidFill>
                <a:ea typeface="Cambria" panose="02040503050406030204" pitchFamily="18" charset="0"/>
                <a:cs typeface="Calibri" panose="020F0502020204030204" charset="0"/>
              </a:rPr>
              <a:t> «</a:t>
            </a:r>
            <a:r>
              <a:rPr lang="el-GR" b="1" u="sng" dirty="0">
                <a:solidFill>
                  <a:srgbClr val="005DA2"/>
                </a:solidFill>
                <a:ea typeface="Cambria" panose="02040503050406030204" pitchFamily="18" charset="0"/>
                <a:cs typeface="Calibri" panose="020F0502020204030204" charset="0"/>
              </a:rPr>
              <a:t>κλειδώνονται</a:t>
            </a:r>
            <a:r>
              <a:rPr lang="el-GR" b="1" dirty="0">
                <a:solidFill>
                  <a:srgbClr val="005DA2"/>
                </a:solidFill>
                <a:ea typeface="Cambria" panose="02040503050406030204" pitchFamily="18" charset="0"/>
                <a:cs typeface="Calibri" panose="020F0502020204030204" charset="0"/>
              </a:rPr>
              <a:t>», όπως ακριβώς έχουν καθοριστεί πρωτογενώς </a:t>
            </a:r>
            <a:r>
              <a:rPr lang="el-GR" b="1" u="sng" dirty="0">
                <a:solidFill>
                  <a:srgbClr val="005DA2"/>
                </a:solidFill>
                <a:ea typeface="Cambria" panose="02040503050406030204" pitchFamily="18" charset="0"/>
                <a:cs typeface="Calibri" panose="020F0502020204030204" charset="0"/>
              </a:rPr>
              <a:t>στο ισχύον Τεχνικό Δελτίο Πράξης (ΤΔΠ).</a:t>
            </a:r>
            <a:endParaRPr lang="el-GR" sz="1400" dirty="0">
              <a:solidFill>
                <a:srgbClr val="0D4F8C"/>
              </a:solidFill>
            </a:endParaRPr>
          </a:p>
        </p:txBody>
      </p:sp>
      <p:sp>
        <p:nvSpPr>
          <p:cNvPr id="6" name="Οβάλ 5">
            <a:extLst>
              <a:ext uri="{FF2B5EF4-FFF2-40B4-BE49-F238E27FC236}">
                <a16:creationId xmlns:a16="http://schemas.microsoft.com/office/drawing/2014/main" id="{4D28A21A-2D20-99F3-AEF4-98063A5D2891}"/>
              </a:ext>
            </a:extLst>
          </p:cNvPr>
          <p:cNvSpPr/>
          <p:nvPr/>
        </p:nvSpPr>
        <p:spPr>
          <a:xfrm>
            <a:off x="11307445" y="4564020"/>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cxnSp>
        <p:nvCxnSpPr>
          <p:cNvPr id="8" name="Ευθύγραμμο βέλος σύνδεσης 7">
            <a:extLst>
              <a:ext uri="{FF2B5EF4-FFF2-40B4-BE49-F238E27FC236}">
                <a16:creationId xmlns:a16="http://schemas.microsoft.com/office/drawing/2014/main" id="{ADB03596-1DD4-E1D5-44DA-9AE1E421C326}"/>
              </a:ext>
            </a:extLst>
          </p:cNvPr>
          <p:cNvCxnSpPr>
            <a:cxnSpLocks/>
          </p:cNvCxnSpPr>
          <p:nvPr/>
        </p:nvCxnSpPr>
        <p:spPr>
          <a:xfrm flipH="1">
            <a:off x="10569254" y="4749657"/>
            <a:ext cx="738191"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0CC1DE-6C60-9956-7E08-7983B68164AA}"/>
              </a:ext>
            </a:extLst>
          </p:cNvPr>
          <p:cNvSpPr txBox="1"/>
          <p:nvPr/>
        </p:nvSpPr>
        <p:spPr>
          <a:xfrm>
            <a:off x="3682652" y="5532044"/>
            <a:ext cx="1959391" cy="254607"/>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
        <p:nvSpPr>
          <p:cNvPr id="10" name="TextBox 9">
            <a:extLst>
              <a:ext uri="{FF2B5EF4-FFF2-40B4-BE49-F238E27FC236}">
                <a16:creationId xmlns:a16="http://schemas.microsoft.com/office/drawing/2014/main" id="{BB0000AC-5506-C6FD-F0CB-82E0F58ABFBA}"/>
              </a:ext>
            </a:extLst>
          </p:cNvPr>
          <p:cNvSpPr txBox="1"/>
          <p:nvPr/>
        </p:nvSpPr>
        <p:spPr>
          <a:xfrm>
            <a:off x="6957631" y="5532043"/>
            <a:ext cx="2594931" cy="254607"/>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Tree>
    <p:extLst>
      <p:ext uri="{BB962C8B-B14F-4D97-AF65-F5344CB8AC3E}">
        <p14:creationId xmlns:p14="http://schemas.microsoft.com/office/powerpoint/2010/main" val="222507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28</a:t>
            </a:fld>
            <a:endParaRPr lang="el"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3" y="731091"/>
            <a:ext cx="11028752" cy="3735028"/>
          </a:xfrm>
          <a:prstGeom prst="rect">
            <a:avLst/>
          </a:prstGeom>
        </p:spPr>
      </p:pic>
      <p:sp>
        <p:nvSpPr>
          <p:cNvPr id="5" name="Οβάλ 4"/>
          <p:cNvSpPr/>
          <p:nvPr/>
        </p:nvSpPr>
        <p:spPr>
          <a:xfrm>
            <a:off x="9469197" y="1177345"/>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cxnSp>
        <p:nvCxnSpPr>
          <p:cNvPr id="6" name="Ευθύγραμμο βέλος σύνδεσης 5"/>
          <p:cNvCxnSpPr>
            <a:cxnSpLocks/>
          </p:cNvCxnSpPr>
          <p:nvPr/>
        </p:nvCxnSpPr>
        <p:spPr>
          <a:xfrm>
            <a:off x="9970852" y="1373096"/>
            <a:ext cx="915522"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Google Shape;149;p19">
            <a:extLst>
              <a:ext uri="{FF2B5EF4-FFF2-40B4-BE49-F238E27FC236}">
                <a16:creationId xmlns:a16="http://schemas.microsoft.com/office/drawing/2014/main" id="{D81C0EFF-D73D-72C2-9819-851EBF18D87E}"/>
              </a:ext>
            </a:extLst>
          </p:cNvPr>
          <p:cNvSpPr txBox="1"/>
          <p:nvPr/>
        </p:nvSpPr>
        <p:spPr>
          <a:xfrm>
            <a:off x="386861" y="63491"/>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Δ. Χρηματοδοτικό Σχέδιο</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9" name="TextBox 8">
            <a:extLst>
              <a:ext uri="{FF2B5EF4-FFF2-40B4-BE49-F238E27FC236}">
                <a16:creationId xmlns:a16="http://schemas.microsoft.com/office/drawing/2014/main" id="{5CE3B259-1E41-E9AB-A072-893E99485A1D}"/>
              </a:ext>
            </a:extLst>
          </p:cNvPr>
          <p:cNvSpPr txBox="1"/>
          <p:nvPr/>
        </p:nvSpPr>
        <p:spPr>
          <a:xfrm>
            <a:off x="638555" y="4404197"/>
            <a:ext cx="10635802" cy="1846659"/>
          </a:xfrm>
          <a:prstGeom prst="rect">
            <a:avLst/>
          </a:prstGeom>
          <a:noFill/>
          <a:ln w="19050">
            <a:solidFill>
              <a:srgbClr val="FF0000"/>
            </a:solidFill>
          </a:ln>
        </p:spPr>
        <p:txBody>
          <a:bodyPr wrap="square" rtlCol="0">
            <a:spAutoFit/>
          </a:bodyPr>
          <a:lstStyle/>
          <a:p>
            <a:pPr algn="just"/>
            <a:r>
              <a:rPr lang="el-GR" sz="1600" dirty="0">
                <a:solidFill>
                  <a:srgbClr val="0D4F8C"/>
                </a:solidFill>
              </a:rPr>
              <a:t>Με την επιλογή του πεδίου </a:t>
            </a:r>
            <a:r>
              <a:rPr lang="en-US" sz="1600" dirty="0">
                <a:solidFill>
                  <a:srgbClr val="0D4F8C"/>
                </a:solidFill>
              </a:rPr>
              <a:t>(1) </a:t>
            </a:r>
            <a:r>
              <a:rPr lang="el-GR" sz="1600" dirty="0">
                <a:solidFill>
                  <a:srgbClr val="0D4F8C"/>
                </a:solidFill>
              </a:rPr>
              <a:t>«Προσθήκη», συμπληρώνονται τα πεδία του Χρηματοδοτικού Σχεδίου (Κατηγορία δαπάνης, Συνολική Δημόσια Δαπάνη, Επιλέξιμη Δημόσια Δαπάνη και Συνολικό Ποσό ΦΠΑ . Σε περίπτωση Μη επιλέξιμης δαπάνης, απαιτείται η συμπλήρωση σχολίου.</a:t>
            </a:r>
          </a:p>
          <a:p>
            <a:pPr algn="just"/>
            <a:r>
              <a:rPr lang="el-GR" sz="1600" dirty="0">
                <a:solidFill>
                  <a:srgbClr val="0D4F8C"/>
                </a:solidFill>
              </a:rPr>
              <a:t>Κατηγορία Δαπάνης: </a:t>
            </a:r>
          </a:p>
          <a:p>
            <a:pPr algn="just"/>
            <a:r>
              <a:rPr lang="el-GR" sz="1600" dirty="0">
                <a:solidFill>
                  <a:srgbClr val="0D4F8C"/>
                </a:solidFill>
              </a:rPr>
              <a:t>•</a:t>
            </a:r>
            <a:r>
              <a:rPr lang="en-US" sz="1600" dirty="0">
                <a:solidFill>
                  <a:srgbClr val="0D4F8C"/>
                </a:solidFill>
              </a:rPr>
              <a:t>    </a:t>
            </a:r>
            <a:r>
              <a:rPr lang="el-GR" sz="1600" b="1" dirty="0">
                <a:solidFill>
                  <a:srgbClr val="0D4F8C"/>
                </a:solidFill>
              </a:rPr>
              <a:t>Α. Δαπάνες βάσει παραστατικών</a:t>
            </a:r>
          </a:p>
          <a:p>
            <a:pPr algn="just"/>
            <a:r>
              <a:rPr lang="el-GR" sz="1600" dirty="0">
                <a:solidFill>
                  <a:srgbClr val="0D4F8C"/>
                </a:solidFill>
              </a:rPr>
              <a:t>•</a:t>
            </a:r>
            <a:r>
              <a:rPr lang="en-US" sz="1600" dirty="0">
                <a:solidFill>
                  <a:srgbClr val="0D4F8C"/>
                </a:solidFill>
              </a:rPr>
              <a:t>    </a:t>
            </a:r>
            <a:r>
              <a:rPr lang="el-GR" sz="1600" dirty="0">
                <a:solidFill>
                  <a:srgbClr val="0D4F8C"/>
                </a:solidFill>
              </a:rPr>
              <a:t>Α.1. Άμεσες δαπάνες (Α.1.1.– Α.1.10. Ανάλογα με το είδος του </a:t>
            </a:r>
            <a:r>
              <a:rPr lang="el-GR" sz="1600" dirty="0" err="1">
                <a:solidFill>
                  <a:srgbClr val="0D4F8C"/>
                </a:solidFill>
              </a:rPr>
              <a:t>Υποέργου</a:t>
            </a:r>
            <a:r>
              <a:rPr lang="el-GR" sz="1600" dirty="0">
                <a:solidFill>
                  <a:srgbClr val="0D4F8C"/>
                </a:solidFill>
              </a:rPr>
              <a:t>)</a:t>
            </a:r>
            <a:endParaRPr lang="en-US" sz="1600" dirty="0">
              <a:solidFill>
                <a:srgbClr val="0D4F8C"/>
              </a:solidFill>
            </a:endParaRPr>
          </a:p>
          <a:p>
            <a:pPr marL="342900" indent="-342900" algn="just">
              <a:buFont typeface="Arial" panose="020B0604020202020204" pitchFamily="34" charset="0"/>
              <a:buChar char="•"/>
            </a:pPr>
            <a:r>
              <a:rPr lang="el-GR" sz="1600" b="1" dirty="0">
                <a:solidFill>
                  <a:srgbClr val="0D4F8C"/>
                </a:solidFill>
              </a:rPr>
              <a:t>Β. Δαπάνες βάσει Απλοποιημένου Κόστους</a:t>
            </a:r>
          </a:p>
        </p:txBody>
      </p:sp>
      <p:sp>
        <p:nvSpPr>
          <p:cNvPr id="3" name="TextBox 2">
            <a:extLst>
              <a:ext uri="{FF2B5EF4-FFF2-40B4-BE49-F238E27FC236}">
                <a16:creationId xmlns:a16="http://schemas.microsoft.com/office/drawing/2014/main" id="{35FAE40B-F000-F33F-BBDA-C4FAEA20DDD3}"/>
              </a:ext>
            </a:extLst>
          </p:cNvPr>
          <p:cNvSpPr txBox="1"/>
          <p:nvPr/>
        </p:nvSpPr>
        <p:spPr>
          <a:xfrm>
            <a:off x="638555" y="2295359"/>
            <a:ext cx="9896500" cy="391502"/>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
        <p:nvSpPr>
          <p:cNvPr id="8" name="TextBox 7">
            <a:extLst>
              <a:ext uri="{FF2B5EF4-FFF2-40B4-BE49-F238E27FC236}">
                <a16:creationId xmlns:a16="http://schemas.microsoft.com/office/drawing/2014/main" id="{52896CDB-F347-D88E-DBFA-D0023F1BFDC9}"/>
              </a:ext>
            </a:extLst>
          </p:cNvPr>
          <p:cNvSpPr txBox="1"/>
          <p:nvPr/>
        </p:nvSpPr>
        <p:spPr>
          <a:xfrm>
            <a:off x="7836363" y="3491548"/>
            <a:ext cx="3050011" cy="243874"/>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Tree>
    <p:extLst>
      <p:ext uri="{BB962C8B-B14F-4D97-AF65-F5344CB8AC3E}">
        <p14:creationId xmlns:p14="http://schemas.microsoft.com/office/powerpoint/2010/main" val="916641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29</a:t>
            </a:fld>
            <a:endParaRPr lang="el"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1535"/>
            <a:ext cx="12089423" cy="3343697"/>
          </a:xfrm>
          <a:prstGeom prst="rect">
            <a:avLst/>
          </a:prstGeom>
        </p:spPr>
      </p:pic>
      <p:sp>
        <p:nvSpPr>
          <p:cNvPr id="5" name="Οβάλ 4"/>
          <p:cNvSpPr/>
          <p:nvPr/>
        </p:nvSpPr>
        <p:spPr>
          <a:xfrm>
            <a:off x="10548234" y="1130778"/>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cxnSp>
        <p:nvCxnSpPr>
          <p:cNvPr id="6" name="Ευθύγραμμο βέλος σύνδεσης 5"/>
          <p:cNvCxnSpPr>
            <a:cxnSpLocks/>
          </p:cNvCxnSpPr>
          <p:nvPr/>
        </p:nvCxnSpPr>
        <p:spPr>
          <a:xfrm>
            <a:off x="10944808" y="1352936"/>
            <a:ext cx="317241"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0629" y="3948749"/>
            <a:ext cx="10975314" cy="2308324"/>
          </a:xfrm>
          <a:prstGeom prst="rect">
            <a:avLst/>
          </a:prstGeom>
          <a:noFill/>
          <a:ln w="25400">
            <a:solidFill>
              <a:srgbClr val="FF0000"/>
            </a:solidFill>
          </a:ln>
        </p:spPr>
        <p:txBody>
          <a:bodyPr wrap="square" rtlCol="0">
            <a:spAutoFit/>
          </a:bodyPr>
          <a:lstStyle/>
          <a:p>
            <a:pPr algn="just"/>
            <a:r>
              <a:rPr lang="el-GR" b="1" dirty="0">
                <a:solidFill>
                  <a:srgbClr val="0D4F8C"/>
                </a:solidFill>
              </a:rPr>
              <a:t>Σε περιπτώσεις δημόσιας σύμβασης έργων/υπηρεσιών/προμηθειών επισυνάπτονται:</a:t>
            </a:r>
          </a:p>
          <a:p>
            <a:pPr marL="285750" indent="-285750" algn="just">
              <a:buFont typeface="Arial" panose="020B0604020202020204" pitchFamily="34" charset="0"/>
              <a:buChar char="•"/>
            </a:pPr>
            <a:r>
              <a:rPr lang="el-GR" dirty="0">
                <a:solidFill>
                  <a:srgbClr val="0D4F8C"/>
                </a:solidFill>
              </a:rPr>
              <a:t>Η δημόσια σύμβαση όπως αναρτήθηκε στο Κ.Η.Μ.ΔΗ.Σ.</a:t>
            </a:r>
          </a:p>
          <a:p>
            <a:pPr marL="285750" indent="-285750" algn="just">
              <a:buFont typeface="Arial" panose="020B0604020202020204" pitchFamily="34" charset="0"/>
              <a:buChar char="•"/>
            </a:pPr>
            <a:r>
              <a:rPr lang="el-GR" dirty="0">
                <a:solidFill>
                  <a:srgbClr val="0D4F8C"/>
                </a:solidFill>
              </a:rPr>
              <a:t>Η εγγυητική επιστολή καλής εκτέλεσης, συνοδευόμενη από τον έλεγχο εγκυρότητάς της.</a:t>
            </a:r>
          </a:p>
          <a:p>
            <a:pPr marL="285750" indent="-285750" algn="just">
              <a:buFont typeface="Arial" panose="020B0604020202020204" pitchFamily="34" charset="0"/>
              <a:buChar char="•"/>
            </a:pPr>
            <a:r>
              <a:rPr lang="el-GR" u="sng" dirty="0">
                <a:solidFill>
                  <a:srgbClr val="0D4F8C"/>
                </a:solidFill>
              </a:rPr>
              <a:t>Σε περίπτωση έργων </a:t>
            </a:r>
            <a:r>
              <a:rPr lang="el-GR" b="1" u="sng" dirty="0">
                <a:solidFill>
                  <a:srgbClr val="0D4F8C"/>
                </a:solidFill>
              </a:rPr>
              <a:t>άνω </a:t>
            </a:r>
            <a:r>
              <a:rPr lang="el-GR" u="sng" dirty="0">
                <a:solidFill>
                  <a:srgbClr val="0D4F8C"/>
                </a:solidFill>
              </a:rPr>
              <a:t>του κοινοτικού ορίου η </a:t>
            </a:r>
            <a:r>
              <a:rPr lang="el-GR" b="1" u="sng" dirty="0">
                <a:solidFill>
                  <a:srgbClr val="0D4F8C"/>
                </a:solidFill>
              </a:rPr>
              <a:t>γνωστοποίηση συναφθείσας σύμβασης </a:t>
            </a:r>
            <a:r>
              <a:rPr lang="el-GR" u="sng" dirty="0">
                <a:solidFill>
                  <a:srgbClr val="0D4F8C"/>
                </a:solidFill>
              </a:rPr>
              <a:t>στην Επίσημη Εφημερίδα της Ευρωπαϊκής Ένωσης και </a:t>
            </a:r>
            <a:r>
              <a:rPr lang="el-GR" b="1" u="sng" dirty="0">
                <a:solidFill>
                  <a:srgbClr val="0D4F8C"/>
                </a:solidFill>
              </a:rPr>
              <a:t>βεβαίωση από το Μητρώο Πραγματικών Δικαιούχων της Α.Α.Δ.Ε.</a:t>
            </a:r>
          </a:p>
          <a:p>
            <a:pPr algn="just"/>
            <a:endParaRPr lang="el-GR" b="1" u="sng" dirty="0">
              <a:solidFill>
                <a:srgbClr val="0D4F8C"/>
              </a:solidFill>
            </a:endParaRPr>
          </a:p>
          <a:p>
            <a:pPr algn="just"/>
            <a:r>
              <a:rPr lang="el-GR" dirty="0">
                <a:solidFill>
                  <a:srgbClr val="0D4F8C"/>
                </a:solidFill>
              </a:rPr>
              <a:t>Σε υποέργα </a:t>
            </a:r>
            <a:r>
              <a:rPr lang="el-GR" b="1" dirty="0">
                <a:solidFill>
                  <a:srgbClr val="0D4F8C"/>
                </a:solidFill>
              </a:rPr>
              <a:t>αυτεπιστασίας</a:t>
            </a:r>
            <a:r>
              <a:rPr lang="el-GR" dirty="0">
                <a:solidFill>
                  <a:srgbClr val="0D4F8C"/>
                </a:solidFill>
              </a:rPr>
              <a:t> αναρτάται η </a:t>
            </a:r>
            <a:r>
              <a:rPr lang="el-GR" b="1" dirty="0">
                <a:solidFill>
                  <a:srgbClr val="0D4F8C"/>
                </a:solidFill>
              </a:rPr>
              <a:t>απόφαση έγκρισης αυτεπιστασίας.</a:t>
            </a:r>
          </a:p>
          <a:p>
            <a:pPr algn="just"/>
            <a:r>
              <a:rPr lang="el-GR" dirty="0">
                <a:solidFill>
                  <a:srgbClr val="0D4F8C"/>
                </a:solidFill>
              </a:rPr>
              <a:t>Σε υποέργα </a:t>
            </a:r>
            <a:r>
              <a:rPr lang="el-GR" b="1" dirty="0">
                <a:solidFill>
                  <a:srgbClr val="0D4F8C"/>
                </a:solidFill>
              </a:rPr>
              <a:t>ΟΚΩ</a:t>
            </a:r>
            <a:r>
              <a:rPr lang="el-GR" dirty="0">
                <a:solidFill>
                  <a:srgbClr val="0D4F8C"/>
                </a:solidFill>
              </a:rPr>
              <a:t> αναρτάται η </a:t>
            </a:r>
            <a:r>
              <a:rPr lang="el-GR" b="1" dirty="0">
                <a:solidFill>
                  <a:srgbClr val="0D4F8C"/>
                </a:solidFill>
              </a:rPr>
              <a:t>προσφορά</a:t>
            </a:r>
            <a:r>
              <a:rPr lang="el-GR" dirty="0">
                <a:solidFill>
                  <a:srgbClr val="0D4F8C"/>
                </a:solidFill>
              </a:rPr>
              <a:t> του αντίστοιχου Οργανισμού (ΔΕΗ, ΟΤΕ </a:t>
            </a:r>
            <a:r>
              <a:rPr lang="el-GR" dirty="0" err="1">
                <a:solidFill>
                  <a:srgbClr val="0D4F8C"/>
                </a:solidFill>
              </a:rPr>
              <a:t>κ.λπ</a:t>
            </a:r>
            <a:r>
              <a:rPr lang="el-GR" dirty="0">
                <a:solidFill>
                  <a:srgbClr val="0D4F8C"/>
                </a:solidFill>
              </a:rPr>
              <a:t>).</a:t>
            </a:r>
          </a:p>
        </p:txBody>
      </p:sp>
      <p:sp>
        <p:nvSpPr>
          <p:cNvPr id="3" name="Google Shape;149;p19">
            <a:extLst>
              <a:ext uri="{FF2B5EF4-FFF2-40B4-BE49-F238E27FC236}">
                <a16:creationId xmlns:a16="http://schemas.microsoft.com/office/drawing/2014/main" id="{31D8D860-FFC1-9824-EB36-B05A68BE4D38}"/>
              </a:ext>
            </a:extLst>
          </p:cNvPr>
          <p:cNvSpPr txBox="1"/>
          <p:nvPr/>
        </p:nvSpPr>
        <p:spPr>
          <a:xfrm>
            <a:off x="510782" y="193135"/>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Τεχνικό Δελτίο </a:t>
            </a:r>
            <a:r>
              <a:rPr lang="el-GR" sz="28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Υποέργου</a:t>
            </a: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 Συνημμένα</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9" name="TextBox 8">
            <a:extLst>
              <a:ext uri="{FF2B5EF4-FFF2-40B4-BE49-F238E27FC236}">
                <a16:creationId xmlns:a16="http://schemas.microsoft.com/office/drawing/2014/main" id="{FAA90332-3217-CBFB-D6EE-D18CC7A52811}"/>
              </a:ext>
            </a:extLst>
          </p:cNvPr>
          <p:cNvSpPr txBox="1"/>
          <p:nvPr/>
        </p:nvSpPr>
        <p:spPr>
          <a:xfrm>
            <a:off x="1913550" y="751447"/>
            <a:ext cx="8546065" cy="1200329"/>
          </a:xfrm>
          <a:prstGeom prst="rect">
            <a:avLst/>
          </a:prstGeom>
          <a:solidFill>
            <a:schemeClr val="bg1"/>
          </a:solidFill>
          <a:ln w="19050">
            <a:solidFill>
              <a:srgbClr val="FF0000"/>
            </a:solidFill>
          </a:ln>
        </p:spPr>
        <p:txBody>
          <a:bodyPr wrap="square" rtlCol="0">
            <a:spAutoFit/>
          </a:bodyPr>
          <a:lstStyle/>
          <a:p>
            <a:pPr algn="just"/>
            <a:r>
              <a:rPr lang="el-GR" dirty="0">
                <a:solidFill>
                  <a:srgbClr val="0D4F8C"/>
                </a:solidFill>
              </a:rPr>
              <a:t>Με την επιλογή (1) «Προσθήκη», ανοίγει νέο παράθυρο, στο οποίο δίνεται η δυνατότητα καταχώρισης συνημμένων που αφορούν την υποβολή του Τ.Δ.Υ. Η επισύναψη γίνεται ακριβώς με τον ίδιο τρόπο, όπως εξηγήσαμε πριν, στη διαδικασία υποβολής αιτήματος ανάληψης νομικής δέσμευσης.</a:t>
            </a:r>
          </a:p>
        </p:txBody>
      </p:sp>
    </p:spTree>
    <p:extLst>
      <p:ext uri="{BB962C8B-B14F-4D97-AF65-F5344CB8AC3E}">
        <p14:creationId xmlns:p14="http://schemas.microsoft.com/office/powerpoint/2010/main" val="103461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543843"/>
            <a:ext cx="10058400" cy="5279145"/>
          </a:xfrm>
          <a:prstGeom prst="rect">
            <a:avLst/>
          </a:prstGeom>
        </p:spPr>
      </p:pic>
      <p:cxnSp>
        <p:nvCxnSpPr>
          <p:cNvPr id="5" name="Ευθύγραμμο βέλος σύνδεσης 4"/>
          <p:cNvCxnSpPr>
            <a:cxnSpLocks/>
          </p:cNvCxnSpPr>
          <p:nvPr/>
        </p:nvCxnSpPr>
        <p:spPr>
          <a:xfrm flipH="1">
            <a:off x="2895602" y="752476"/>
            <a:ext cx="388457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90345" y="543843"/>
            <a:ext cx="1005257" cy="273842"/>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sp>
        <p:nvSpPr>
          <p:cNvPr id="2" name="TextBox 1">
            <a:extLst>
              <a:ext uri="{FF2B5EF4-FFF2-40B4-BE49-F238E27FC236}">
                <a16:creationId xmlns:a16="http://schemas.microsoft.com/office/drawing/2014/main" id="{6DC4A8F8-8C51-3727-9475-1651907FE976}"/>
              </a:ext>
            </a:extLst>
          </p:cNvPr>
          <p:cNvSpPr txBox="1"/>
          <p:nvPr/>
        </p:nvSpPr>
        <p:spPr>
          <a:xfrm>
            <a:off x="5919418" y="3860735"/>
            <a:ext cx="1230346" cy="370797"/>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cxnSp>
        <p:nvCxnSpPr>
          <p:cNvPr id="3" name="Ευθύγραμμο βέλος σύνδεσης 2">
            <a:extLst>
              <a:ext uri="{FF2B5EF4-FFF2-40B4-BE49-F238E27FC236}">
                <a16:creationId xmlns:a16="http://schemas.microsoft.com/office/drawing/2014/main" id="{EB9D205E-3D5B-C2F7-E7AA-9B28056AF04C}"/>
              </a:ext>
            </a:extLst>
          </p:cNvPr>
          <p:cNvCxnSpPr>
            <a:cxnSpLocks/>
          </p:cNvCxnSpPr>
          <p:nvPr/>
        </p:nvCxnSpPr>
        <p:spPr>
          <a:xfrm>
            <a:off x="4606250" y="4050136"/>
            <a:ext cx="123034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F8D379E2-1439-E5A9-320D-B14257008437}"/>
              </a:ext>
            </a:extLst>
          </p:cNvPr>
          <p:cNvCxnSpPr>
            <a:cxnSpLocks/>
          </p:cNvCxnSpPr>
          <p:nvPr/>
        </p:nvCxnSpPr>
        <p:spPr>
          <a:xfrm>
            <a:off x="4606250" y="4377634"/>
            <a:ext cx="123034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03EA95-6C29-8D9A-0950-0B82D4374333}"/>
              </a:ext>
            </a:extLst>
          </p:cNvPr>
          <p:cNvSpPr txBox="1"/>
          <p:nvPr/>
        </p:nvSpPr>
        <p:spPr>
          <a:xfrm>
            <a:off x="9221821" y="3920233"/>
            <a:ext cx="1303507" cy="612856"/>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sp>
        <p:nvSpPr>
          <p:cNvPr id="9" name="TextBox 8">
            <a:extLst>
              <a:ext uri="{FF2B5EF4-FFF2-40B4-BE49-F238E27FC236}">
                <a16:creationId xmlns:a16="http://schemas.microsoft.com/office/drawing/2014/main" id="{B321C0A4-BFBE-D04C-44CE-A62D5BE62DC4}"/>
              </a:ext>
            </a:extLst>
          </p:cNvPr>
          <p:cNvSpPr txBox="1"/>
          <p:nvPr/>
        </p:nvSpPr>
        <p:spPr>
          <a:xfrm>
            <a:off x="5945354" y="4269175"/>
            <a:ext cx="1204410" cy="263914"/>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sp>
        <p:nvSpPr>
          <p:cNvPr id="11" name="Οβάλ 10">
            <a:extLst>
              <a:ext uri="{FF2B5EF4-FFF2-40B4-BE49-F238E27FC236}">
                <a16:creationId xmlns:a16="http://schemas.microsoft.com/office/drawing/2014/main" id="{A1A39EE8-494B-666C-486E-5946C5AC2EEC}"/>
              </a:ext>
            </a:extLst>
          </p:cNvPr>
          <p:cNvSpPr/>
          <p:nvPr/>
        </p:nvSpPr>
        <p:spPr>
          <a:xfrm>
            <a:off x="6692564" y="54384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2" name="Οβάλ 11">
            <a:extLst>
              <a:ext uri="{FF2B5EF4-FFF2-40B4-BE49-F238E27FC236}">
                <a16:creationId xmlns:a16="http://schemas.microsoft.com/office/drawing/2014/main" id="{7EED634A-A93E-2E5C-E585-364ABE267537}"/>
              </a:ext>
            </a:extLst>
          </p:cNvPr>
          <p:cNvSpPr/>
          <p:nvPr/>
        </p:nvSpPr>
        <p:spPr>
          <a:xfrm>
            <a:off x="4158614" y="417253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
        <p:nvSpPr>
          <p:cNvPr id="13" name="Οβάλ 12">
            <a:extLst>
              <a:ext uri="{FF2B5EF4-FFF2-40B4-BE49-F238E27FC236}">
                <a16:creationId xmlns:a16="http://schemas.microsoft.com/office/drawing/2014/main" id="{FA1380EA-6231-7C7E-F5A6-5D352152B14C}"/>
              </a:ext>
            </a:extLst>
          </p:cNvPr>
          <p:cNvSpPr/>
          <p:nvPr/>
        </p:nvSpPr>
        <p:spPr>
          <a:xfrm>
            <a:off x="4149050" y="375668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14" name="Οβάλ 13">
            <a:extLst>
              <a:ext uri="{FF2B5EF4-FFF2-40B4-BE49-F238E27FC236}">
                <a16:creationId xmlns:a16="http://schemas.microsoft.com/office/drawing/2014/main" id="{AD80F4E5-48E6-A05C-75AC-8B55F72317B0}"/>
              </a:ext>
            </a:extLst>
          </p:cNvPr>
          <p:cNvSpPr/>
          <p:nvPr/>
        </p:nvSpPr>
        <p:spPr>
          <a:xfrm>
            <a:off x="10652329" y="404613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sp>
        <p:nvSpPr>
          <p:cNvPr id="10" name="TextBox 9">
            <a:extLst>
              <a:ext uri="{FF2B5EF4-FFF2-40B4-BE49-F238E27FC236}">
                <a16:creationId xmlns:a16="http://schemas.microsoft.com/office/drawing/2014/main" id="{815283CD-E746-379E-76FC-933477B690A9}"/>
              </a:ext>
            </a:extLst>
          </p:cNvPr>
          <p:cNvSpPr txBox="1"/>
          <p:nvPr/>
        </p:nvSpPr>
        <p:spPr>
          <a:xfrm>
            <a:off x="8003263" y="388195"/>
            <a:ext cx="3093361" cy="1754326"/>
          </a:xfrm>
          <a:prstGeom prst="rect">
            <a:avLst/>
          </a:prstGeom>
          <a:solidFill>
            <a:schemeClr val="bg1"/>
          </a:solidFill>
          <a:ln w="19050">
            <a:solidFill>
              <a:srgbClr val="FF0000"/>
            </a:solidFill>
          </a:ln>
        </p:spPr>
        <p:txBody>
          <a:bodyPr wrap="square" rtlCol="0">
            <a:spAutoFit/>
          </a:bodyPr>
          <a:lstStyle/>
          <a:p>
            <a:pPr algn="just"/>
            <a:r>
              <a:rPr lang="el-GR" b="1" u="sng" dirty="0">
                <a:solidFill>
                  <a:schemeClr val="accent5">
                    <a:lumMod val="50000"/>
                  </a:schemeClr>
                </a:solidFill>
              </a:rPr>
              <a:t>Επισήμανση:</a:t>
            </a:r>
            <a:r>
              <a:rPr lang="el-GR" b="1" dirty="0">
                <a:solidFill>
                  <a:schemeClr val="accent5">
                    <a:lumMod val="50000"/>
                  </a:schemeClr>
                </a:solidFill>
              </a:rPr>
              <a:t> Οι αριθμοί στις διαφάνειες έχουν άμεση σχέση με τη σειρά των απαιτούμενων ενεργειών υποβολής των δελτίων που αφορά η παρουσίαση.</a:t>
            </a:r>
          </a:p>
        </p:txBody>
      </p:sp>
    </p:spTree>
    <p:extLst>
      <p:ext uri="{BB962C8B-B14F-4D97-AF65-F5344CB8AC3E}">
        <p14:creationId xmlns:p14="http://schemas.microsoft.com/office/powerpoint/2010/main" val="616420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3">
            <a:extLst>
              <a:ext uri="{28A0092B-C50C-407E-A947-70E740481C1C}">
                <a14:useLocalDpi xmlns:a14="http://schemas.microsoft.com/office/drawing/2010/main" val="0"/>
              </a:ext>
            </a:extLst>
          </a:blip>
          <a:srcRect r="18481" b="5384"/>
          <a:stretch/>
        </p:blipFill>
        <p:spPr>
          <a:xfrm>
            <a:off x="0" y="751603"/>
            <a:ext cx="6204857" cy="2532773"/>
          </a:xfrm>
          <a:prstGeom prst="rect">
            <a:avLst/>
          </a:prstGeom>
        </p:spPr>
      </p:pic>
      <p:sp>
        <p:nvSpPr>
          <p:cNvPr id="2" name="1 - Τίτλος"/>
          <p:cNvSpPr>
            <a:spLocks noGrp="1"/>
          </p:cNvSpPr>
          <p:nvPr>
            <p:ph type="title"/>
          </p:nvPr>
        </p:nvSpPr>
        <p:spPr>
          <a:xfrm>
            <a:off x="1070307" y="211083"/>
            <a:ext cx="8496070" cy="866433"/>
          </a:xfrm>
        </p:spPr>
        <p:txBody>
          <a:bodyPr>
            <a:noAutofit/>
          </a:body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Συχνές Ερωτήσεις </a:t>
            </a:r>
          </a:p>
        </p:txBody>
      </p:sp>
      <p:sp>
        <p:nvSpPr>
          <p:cNvPr id="4" name="3 - Θέση αριθμού διαφάνειας"/>
          <p:cNvSpPr>
            <a:spLocks noGrp="1"/>
          </p:cNvSpPr>
          <p:nvPr>
            <p:ph type="sldNum" idx="12"/>
          </p:nvPr>
        </p:nvSpPr>
        <p:spPr/>
        <p:txBody>
          <a:bodyPr/>
          <a:lstStyle/>
          <a:p>
            <a:fld id="{E0191417-A098-4250-A468-30289621D1D3}" type="slidenum">
              <a:rPr lang="el" smtClean="0"/>
              <a:pPr/>
              <a:t>30</a:t>
            </a:fld>
            <a:endParaRPr lang="el" dirty="0"/>
          </a:p>
        </p:txBody>
      </p:sp>
      <p:pic>
        <p:nvPicPr>
          <p:cNvPr id="3" name="Εικόνα 2"/>
          <p:cNvPicPr>
            <a:picLocks noChangeAspect="1"/>
          </p:cNvPicPr>
          <p:nvPr/>
        </p:nvPicPr>
        <p:blipFill>
          <a:blip r:embed="rId4"/>
          <a:stretch>
            <a:fillRect/>
          </a:stretch>
        </p:blipFill>
        <p:spPr>
          <a:xfrm>
            <a:off x="6540470" y="656391"/>
            <a:ext cx="5651530" cy="5255970"/>
          </a:xfrm>
          <a:prstGeom prst="rect">
            <a:avLst/>
          </a:prstGeom>
        </p:spPr>
      </p:pic>
      <p:sp>
        <p:nvSpPr>
          <p:cNvPr id="8" name="TextBox 7"/>
          <p:cNvSpPr txBox="1"/>
          <p:nvPr/>
        </p:nvSpPr>
        <p:spPr>
          <a:xfrm>
            <a:off x="429208" y="3965510"/>
            <a:ext cx="5682343" cy="923330"/>
          </a:xfrm>
          <a:prstGeom prst="rect">
            <a:avLst/>
          </a:prstGeom>
          <a:noFill/>
          <a:ln w="19050">
            <a:solidFill>
              <a:srgbClr val="FF0000"/>
            </a:solidFill>
          </a:ln>
        </p:spPr>
        <p:txBody>
          <a:bodyPr wrap="square" rtlCol="0">
            <a:spAutoFit/>
          </a:bodyPr>
          <a:lstStyle/>
          <a:p>
            <a:pPr algn="just"/>
            <a:r>
              <a:rPr lang="el-GR" dirty="0">
                <a:solidFill>
                  <a:srgbClr val="0D4F8C"/>
                </a:solidFill>
              </a:rPr>
              <a:t>Με την είσοδο στη λειτουργική περιοχή του Τεχνικού Δελτίου </a:t>
            </a:r>
            <a:r>
              <a:rPr lang="el-GR" dirty="0" err="1">
                <a:solidFill>
                  <a:srgbClr val="0D4F8C"/>
                </a:solidFill>
              </a:rPr>
              <a:t>Υποέργου</a:t>
            </a:r>
            <a:r>
              <a:rPr lang="el-GR" dirty="0">
                <a:solidFill>
                  <a:srgbClr val="0D4F8C"/>
                </a:solidFill>
              </a:rPr>
              <a:t>, υπάρχει σχετικός σύνδεσμος με </a:t>
            </a:r>
            <a:r>
              <a:rPr lang="el-GR" b="1" u="sng" dirty="0">
                <a:solidFill>
                  <a:srgbClr val="0D4F8C"/>
                </a:solidFill>
              </a:rPr>
              <a:t>Συχνές Ερωτήσεις – Απαντήσεις </a:t>
            </a:r>
            <a:r>
              <a:rPr lang="el-GR" dirty="0">
                <a:solidFill>
                  <a:srgbClr val="0D4F8C"/>
                </a:solidFill>
              </a:rPr>
              <a:t>όπως φαίνεται δίπλα.</a:t>
            </a:r>
          </a:p>
        </p:txBody>
      </p:sp>
      <p:cxnSp>
        <p:nvCxnSpPr>
          <p:cNvPr id="9" name="Ευθύγραμμο βέλος σύνδεσης 8"/>
          <p:cNvCxnSpPr/>
          <p:nvPr/>
        </p:nvCxnSpPr>
        <p:spPr>
          <a:xfrm flipH="1" flipV="1">
            <a:off x="5113176" y="1604865"/>
            <a:ext cx="765110" cy="236064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82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2355850"/>
            <a:ext cx="10515600" cy="1325563"/>
          </a:xfrm>
        </p:spPr>
        <p:txBody>
          <a:bodyPr>
            <a:normAutofit/>
          </a:bodyPr>
          <a:lstStyle/>
          <a:p>
            <a:pPr algn="ctr"/>
            <a:r>
              <a:rPr lang="el-GR" sz="3200" b="1" dirty="0">
                <a:solidFill>
                  <a:srgbClr val="0D4F8C"/>
                </a:solidFill>
                <a:latin typeface="Calibri" panose="020F0502020204030204" pitchFamily="34" charset="0"/>
                <a:cs typeface="Calibri" panose="020F0502020204030204" pitchFamily="34" charset="0"/>
              </a:rPr>
              <a:t>Οδηγίες Συμπλήρωσης Δελτίου Δήλωσης Δαπάνης και υποβολής μέσω Ο</a:t>
            </a:r>
            <a:r>
              <a:rPr lang="en-US" sz="3200" b="1" dirty="0">
                <a:solidFill>
                  <a:srgbClr val="0D4F8C"/>
                </a:solidFill>
                <a:latin typeface="Calibri" panose="020F0502020204030204" pitchFamily="34" charset="0"/>
                <a:cs typeface="Calibri" panose="020F0502020204030204" pitchFamily="34" charset="0"/>
              </a:rPr>
              <a:t>.</a:t>
            </a:r>
            <a:r>
              <a:rPr lang="el-GR" sz="3200" b="1" dirty="0">
                <a:solidFill>
                  <a:srgbClr val="0D4F8C"/>
                </a:solidFill>
                <a:latin typeface="Calibri" panose="020F0502020204030204" pitchFamily="34" charset="0"/>
                <a:cs typeface="Calibri" panose="020F0502020204030204" pitchFamily="34" charset="0"/>
              </a:rPr>
              <a:t>Π</a:t>
            </a:r>
            <a:r>
              <a:rPr lang="en-US" sz="3200" b="1" dirty="0">
                <a:solidFill>
                  <a:srgbClr val="0D4F8C"/>
                </a:solidFill>
                <a:latin typeface="Calibri" panose="020F0502020204030204" pitchFamily="34" charset="0"/>
                <a:cs typeface="Calibri" panose="020F0502020204030204" pitchFamily="34" charset="0"/>
              </a:rPr>
              <a:t>.</a:t>
            </a:r>
            <a:r>
              <a:rPr lang="el-GR" sz="3200" b="1" dirty="0">
                <a:solidFill>
                  <a:srgbClr val="0D4F8C"/>
                </a:solidFill>
                <a:latin typeface="Calibri" panose="020F0502020204030204" pitchFamily="34" charset="0"/>
                <a:cs typeface="Calibri" panose="020F0502020204030204" pitchFamily="34" charset="0"/>
              </a:rPr>
              <a:t>Σ</a:t>
            </a:r>
            <a:r>
              <a:rPr lang="en-US" sz="3200" b="1" dirty="0">
                <a:solidFill>
                  <a:srgbClr val="0D4F8C"/>
                </a:solidFill>
                <a:latin typeface="Calibri" panose="020F0502020204030204" pitchFamily="34" charset="0"/>
                <a:cs typeface="Calibri" panose="020F0502020204030204" pitchFamily="34" charset="0"/>
              </a:rPr>
              <a:t>. </a:t>
            </a:r>
            <a:r>
              <a:rPr lang="el-GR" sz="3200" b="1" dirty="0">
                <a:solidFill>
                  <a:srgbClr val="0D4F8C"/>
                </a:solidFill>
                <a:latin typeface="Calibri" panose="020F0502020204030204" pitchFamily="34" charset="0"/>
                <a:cs typeface="Calibri" panose="020F0502020204030204" pitchFamily="34" charset="0"/>
              </a:rPr>
              <a:t>ΕΣΠΑ 2021-2027</a:t>
            </a:r>
          </a:p>
        </p:txBody>
      </p:sp>
    </p:spTree>
    <p:extLst>
      <p:ext uri="{BB962C8B-B14F-4D97-AF65-F5344CB8AC3E}">
        <p14:creationId xmlns:p14="http://schemas.microsoft.com/office/powerpoint/2010/main" val="173032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40" y="883415"/>
            <a:ext cx="8147588" cy="3853275"/>
          </a:xfrm>
          <a:prstGeom prst="rect">
            <a:avLst/>
          </a:prstGeom>
        </p:spPr>
      </p:pic>
      <p:sp>
        <p:nvSpPr>
          <p:cNvPr id="4" name="3 - Θέση αριθμού διαφάνειας"/>
          <p:cNvSpPr>
            <a:spLocks noGrp="1"/>
          </p:cNvSpPr>
          <p:nvPr>
            <p:ph type="sldNum" idx="12"/>
          </p:nvPr>
        </p:nvSpPr>
        <p:spPr/>
        <p:txBody>
          <a:bodyPr/>
          <a:lstStyle/>
          <a:p>
            <a:fld id="{E0191417-A098-4250-A468-30289621D1D3}" type="slidenum">
              <a:rPr lang="el" smtClean="0"/>
              <a:pPr/>
              <a:t>32</a:t>
            </a:fld>
            <a:endParaRPr lang="el" dirty="0"/>
          </a:p>
        </p:txBody>
      </p:sp>
      <p:sp>
        <p:nvSpPr>
          <p:cNvPr id="5" name="Οβάλ 4"/>
          <p:cNvSpPr/>
          <p:nvPr/>
        </p:nvSpPr>
        <p:spPr>
          <a:xfrm>
            <a:off x="-62634" y="3743525"/>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3" name="Google Shape;149;p19">
            <a:extLst>
              <a:ext uri="{FF2B5EF4-FFF2-40B4-BE49-F238E27FC236}">
                <a16:creationId xmlns:a16="http://schemas.microsoft.com/office/drawing/2014/main" id="{31D8D860-FFC1-9824-EB36-B05A68BE4D38}"/>
              </a:ext>
            </a:extLst>
          </p:cNvPr>
          <p:cNvSpPr txBox="1"/>
          <p:nvPr/>
        </p:nvSpPr>
        <p:spPr>
          <a:xfrm>
            <a:off x="510782" y="193135"/>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(Δ.Δ.Δ)</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cxnSp>
        <p:nvCxnSpPr>
          <p:cNvPr id="10" name="Γωνιώδης σύνδεση 9"/>
          <p:cNvCxnSpPr/>
          <p:nvPr/>
        </p:nvCxnSpPr>
        <p:spPr>
          <a:xfrm flipV="1">
            <a:off x="2276669" y="1967552"/>
            <a:ext cx="5383764" cy="1985134"/>
          </a:xfrm>
          <a:prstGeom prst="bentConnector3">
            <a:avLst>
              <a:gd name="adj1" fmla="val 50000"/>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Οβάλ 13"/>
          <p:cNvSpPr/>
          <p:nvPr/>
        </p:nvSpPr>
        <p:spPr>
          <a:xfrm>
            <a:off x="7832211" y="1381123"/>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pic>
        <p:nvPicPr>
          <p:cNvPr id="15" name="Εικόνα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551" y="4266269"/>
            <a:ext cx="6771706" cy="2164232"/>
          </a:xfrm>
          <a:prstGeom prst="rect">
            <a:avLst/>
          </a:prstGeom>
        </p:spPr>
      </p:pic>
      <p:sp>
        <p:nvSpPr>
          <p:cNvPr id="22" name="Οβάλ 21"/>
          <p:cNvSpPr/>
          <p:nvPr/>
        </p:nvSpPr>
        <p:spPr>
          <a:xfrm>
            <a:off x="4004478" y="4648841"/>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
        <p:nvSpPr>
          <p:cNvPr id="2" name="TextBox 1">
            <a:extLst>
              <a:ext uri="{FF2B5EF4-FFF2-40B4-BE49-F238E27FC236}">
                <a16:creationId xmlns:a16="http://schemas.microsoft.com/office/drawing/2014/main" id="{8E77EA66-B7D9-FA10-1EF1-44A41921AA21}"/>
              </a:ext>
            </a:extLst>
          </p:cNvPr>
          <p:cNvSpPr txBox="1"/>
          <p:nvPr/>
        </p:nvSpPr>
        <p:spPr>
          <a:xfrm>
            <a:off x="8712686" y="756781"/>
            <a:ext cx="3270058" cy="4524315"/>
          </a:xfrm>
          <a:prstGeom prst="rect">
            <a:avLst/>
          </a:prstGeom>
          <a:solidFill>
            <a:schemeClr val="bg1"/>
          </a:solidFill>
          <a:ln w="25400">
            <a:solidFill>
              <a:srgbClr val="FF0000"/>
            </a:solidFill>
          </a:ln>
        </p:spPr>
        <p:txBody>
          <a:bodyPr wrap="square" rtlCol="0">
            <a:spAutoFit/>
          </a:bodyPr>
          <a:lstStyle/>
          <a:p>
            <a:pPr algn="just"/>
            <a:r>
              <a:rPr lang="el-GR" sz="1600" b="1" dirty="0">
                <a:solidFill>
                  <a:srgbClr val="0D4F8C"/>
                </a:solidFill>
              </a:rPr>
              <a:t>Από την Παρακολούθηση πράξεων, επιλέγουμε (1), «4.5-Δελτίο Δήλωσης Δαπάνης», (2) «Δημιουργία» και στο νέο παράθυρο που ανοίγει, συμπληρώνουμε (3) τον κωδικό </a:t>
            </a:r>
            <a:r>
              <a:rPr lang="en-US" sz="1600" b="1" dirty="0">
                <a:solidFill>
                  <a:srgbClr val="0D4F8C"/>
                </a:solidFill>
              </a:rPr>
              <a:t>MIS/</a:t>
            </a:r>
            <a:r>
              <a:rPr lang="el-GR" sz="1600" b="1" dirty="0">
                <a:solidFill>
                  <a:srgbClr val="0D4F8C"/>
                </a:solidFill>
              </a:rPr>
              <a:t>ΟΠΣ της Πράξης, επιλέγουμε (4) τον Α/Α </a:t>
            </a:r>
            <a:r>
              <a:rPr lang="el-GR" sz="1600" b="1" dirty="0" err="1">
                <a:solidFill>
                  <a:srgbClr val="0D4F8C"/>
                </a:solidFill>
              </a:rPr>
              <a:t>υποέργου</a:t>
            </a:r>
            <a:r>
              <a:rPr lang="el-GR" sz="1600" b="1" dirty="0">
                <a:solidFill>
                  <a:srgbClr val="0D4F8C"/>
                </a:solidFill>
              </a:rPr>
              <a:t> και (5) τις ημερομηνίες στις οποίες αφορά το Δελτίο Δήλωσης Δαπάνης (Δ.Δ.Δ). Κάνοντας (6) «Αποδοχή», δημιουργείται το Δελτίο Δήλωσης Δαπάνης και  συμπληρώνεται αυτόματα ο Α/Α δελτίου.</a:t>
            </a:r>
          </a:p>
          <a:p>
            <a:pPr algn="just"/>
            <a:r>
              <a:rPr lang="el-GR" sz="1600" b="1" u="sng" dirty="0">
                <a:solidFill>
                  <a:srgbClr val="0D4F8C"/>
                </a:solidFill>
              </a:rPr>
              <a:t>Προσοχή: </a:t>
            </a:r>
            <a:r>
              <a:rPr lang="el-GR" sz="1600" b="1" dirty="0">
                <a:solidFill>
                  <a:srgbClr val="0D4F8C"/>
                </a:solidFill>
              </a:rPr>
              <a:t>Τα παραστατικά Δαπάνης (Αναδόχου) και Πληρωμής (Δικαιούχου) θα πρέπει να είναι εντός των ημερομηνιών αυτών.</a:t>
            </a:r>
            <a:r>
              <a:rPr lang="el-GR" sz="1600" dirty="0">
                <a:solidFill>
                  <a:srgbClr val="0D4F8C"/>
                </a:solidFill>
              </a:rPr>
              <a:t> </a:t>
            </a:r>
          </a:p>
        </p:txBody>
      </p:sp>
      <p:sp>
        <p:nvSpPr>
          <p:cNvPr id="7" name="Οβάλ 6">
            <a:extLst>
              <a:ext uri="{FF2B5EF4-FFF2-40B4-BE49-F238E27FC236}">
                <a16:creationId xmlns:a16="http://schemas.microsoft.com/office/drawing/2014/main" id="{FF480F6B-47E8-88BD-08A2-6ACA1EBA7F3A}"/>
              </a:ext>
            </a:extLst>
          </p:cNvPr>
          <p:cNvSpPr/>
          <p:nvPr/>
        </p:nvSpPr>
        <p:spPr>
          <a:xfrm>
            <a:off x="4001364" y="5041343"/>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 </a:t>
            </a:r>
            <a:endParaRPr lang="en-US" b="1" dirty="0">
              <a:solidFill>
                <a:schemeClr val="bg1"/>
              </a:solidFill>
            </a:endParaRPr>
          </a:p>
        </p:txBody>
      </p:sp>
      <p:sp>
        <p:nvSpPr>
          <p:cNvPr id="8" name="TextBox 7">
            <a:extLst>
              <a:ext uri="{FF2B5EF4-FFF2-40B4-BE49-F238E27FC236}">
                <a16:creationId xmlns:a16="http://schemas.microsoft.com/office/drawing/2014/main" id="{8FCA99AA-8737-FD94-7729-0DB8607301B7}"/>
              </a:ext>
            </a:extLst>
          </p:cNvPr>
          <p:cNvSpPr txBox="1"/>
          <p:nvPr/>
        </p:nvSpPr>
        <p:spPr>
          <a:xfrm>
            <a:off x="416144" y="2632082"/>
            <a:ext cx="1744946" cy="278115"/>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cxnSp>
        <p:nvCxnSpPr>
          <p:cNvPr id="11" name="Ευθύγραμμο βέλος σύνδεσης 10">
            <a:extLst>
              <a:ext uri="{FF2B5EF4-FFF2-40B4-BE49-F238E27FC236}">
                <a16:creationId xmlns:a16="http://schemas.microsoft.com/office/drawing/2014/main" id="{8FCE136A-D948-EB54-A385-17AAF110DBD5}"/>
              </a:ext>
            </a:extLst>
          </p:cNvPr>
          <p:cNvCxnSpPr>
            <a:cxnSpLocks/>
          </p:cNvCxnSpPr>
          <p:nvPr/>
        </p:nvCxnSpPr>
        <p:spPr>
          <a:xfrm flipH="1">
            <a:off x="2161090" y="2781372"/>
            <a:ext cx="1299536"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7262DBA-4A55-F852-727D-1B066EA24779}"/>
              </a:ext>
            </a:extLst>
          </p:cNvPr>
          <p:cNvSpPr txBox="1"/>
          <p:nvPr/>
        </p:nvSpPr>
        <p:spPr>
          <a:xfrm>
            <a:off x="7270901" y="5343996"/>
            <a:ext cx="4353575" cy="323183"/>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sp>
        <p:nvSpPr>
          <p:cNvPr id="16" name="Οβάλ 15">
            <a:extLst>
              <a:ext uri="{FF2B5EF4-FFF2-40B4-BE49-F238E27FC236}">
                <a16:creationId xmlns:a16="http://schemas.microsoft.com/office/drawing/2014/main" id="{B0B39613-FD1B-E445-9B78-249F69F2E45C}"/>
              </a:ext>
            </a:extLst>
          </p:cNvPr>
          <p:cNvSpPr/>
          <p:nvPr/>
        </p:nvSpPr>
        <p:spPr>
          <a:xfrm>
            <a:off x="8052937" y="4566026"/>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5 </a:t>
            </a:r>
            <a:endParaRPr lang="en-US" b="1" dirty="0">
              <a:solidFill>
                <a:schemeClr val="bg1"/>
              </a:solidFill>
            </a:endParaRPr>
          </a:p>
        </p:txBody>
      </p:sp>
      <p:sp>
        <p:nvSpPr>
          <p:cNvPr id="17" name="Οβάλ 16">
            <a:extLst>
              <a:ext uri="{FF2B5EF4-FFF2-40B4-BE49-F238E27FC236}">
                <a16:creationId xmlns:a16="http://schemas.microsoft.com/office/drawing/2014/main" id="{6ADC8209-C486-188D-9A5C-6C44EE6FD35D}"/>
              </a:ext>
            </a:extLst>
          </p:cNvPr>
          <p:cNvSpPr/>
          <p:nvPr/>
        </p:nvSpPr>
        <p:spPr>
          <a:xfrm>
            <a:off x="8890851" y="5967321"/>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6 </a:t>
            </a:r>
            <a:endParaRPr lang="en-US" b="1" dirty="0">
              <a:solidFill>
                <a:schemeClr val="bg1"/>
              </a:solidFill>
            </a:endParaRPr>
          </a:p>
        </p:txBody>
      </p:sp>
      <p:sp>
        <p:nvSpPr>
          <p:cNvPr id="18" name="TextBox 17">
            <a:extLst>
              <a:ext uri="{FF2B5EF4-FFF2-40B4-BE49-F238E27FC236}">
                <a16:creationId xmlns:a16="http://schemas.microsoft.com/office/drawing/2014/main" id="{09B3A63D-B2CA-5DC5-A5A7-F492095FFB43}"/>
              </a:ext>
            </a:extLst>
          </p:cNvPr>
          <p:cNvSpPr txBox="1"/>
          <p:nvPr/>
        </p:nvSpPr>
        <p:spPr>
          <a:xfrm>
            <a:off x="9732000" y="6008271"/>
            <a:ext cx="812783" cy="323183"/>
          </a:xfrm>
          <a:prstGeom prst="rect">
            <a:avLst/>
          </a:prstGeom>
          <a:noFill/>
          <a:ln w="19050">
            <a:solidFill>
              <a:srgbClr val="FF0000"/>
            </a:solidFill>
          </a:ln>
        </p:spPr>
        <p:txBody>
          <a:bodyPr wrap="square" rtlCol="0">
            <a:spAutoFit/>
          </a:bodyPr>
          <a:lstStyle/>
          <a:p>
            <a:endParaRPr lang="el-GR" sz="1200" dirty="0">
              <a:solidFill>
                <a:srgbClr val="144E8C"/>
              </a:solidFill>
            </a:endParaRPr>
          </a:p>
        </p:txBody>
      </p:sp>
      <p:cxnSp>
        <p:nvCxnSpPr>
          <p:cNvPr id="19" name="Ευθύγραμμο βέλος σύνδεσης 18">
            <a:extLst>
              <a:ext uri="{FF2B5EF4-FFF2-40B4-BE49-F238E27FC236}">
                <a16:creationId xmlns:a16="http://schemas.microsoft.com/office/drawing/2014/main" id="{42BC46C4-A7B5-F83E-5B77-3CD2AF1866F1}"/>
              </a:ext>
            </a:extLst>
          </p:cNvPr>
          <p:cNvCxnSpPr>
            <a:cxnSpLocks/>
            <a:stCxn id="22" idx="6"/>
          </p:cNvCxnSpPr>
          <p:nvPr/>
        </p:nvCxnSpPr>
        <p:spPr>
          <a:xfrm>
            <a:off x="4401052" y="4844592"/>
            <a:ext cx="764335"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a:extLst>
              <a:ext uri="{FF2B5EF4-FFF2-40B4-BE49-F238E27FC236}">
                <a16:creationId xmlns:a16="http://schemas.microsoft.com/office/drawing/2014/main" id="{B64E729A-62C5-20BC-9248-88F5970138E9}"/>
              </a:ext>
            </a:extLst>
          </p:cNvPr>
          <p:cNvCxnSpPr>
            <a:cxnSpLocks/>
          </p:cNvCxnSpPr>
          <p:nvPr/>
        </p:nvCxnSpPr>
        <p:spPr>
          <a:xfrm>
            <a:off x="4397938" y="5190441"/>
            <a:ext cx="76744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a:extLst>
              <a:ext uri="{FF2B5EF4-FFF2-40B4-BE49-F238E27FC236}">
                <a16:creationId xmlns:a16="http://schemas.microsoft.com/office/drawing/2014/main" id="{A0FF7C0E-1046-262E-BF40-9B996CC2073D}"/>
              </a:ext>
            </a:extLst>
          </p:cNvPr>
          <p:cNvCxnSpPr>
            <a:cxnSpLocks/>
          </p:cNvCxnSpPr>
          <p:nvPr/>
        </p:nvCxnSpPr>
        <p:spPr>
          <a:xfrm>
            <a:off x="8257444" y="4891416"/>
            <a:ext cx="0" cy="45258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a:extLst>
              <a:ext uri="{FF2B5EF4-FFF2-40B4-BE49-F238E27FC236}">
                <a16:creationId xmlns:a16="http://schemas.microsoft.com/office/drawing/2014/main" id="{F81CEA6C-66FA-BA7F-5F4B-4863AF0A116C}"/>
              </a:ext>
            </a:extLst>
          </p:cNvPr>
          <p:cNvCxnSpPr>
            <a:cxnSpLocks/>
          </p:cNvCxnSpPr>
          <p:nvPr/>
        </p:nvCxnSpPr>
        <p:spPr>
          <a:xfrm>
            <a:off x="9293852" y="6145653"/>
            <a:ext cx="38371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951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886350A1-EFAD-E36E-185C-7B679E959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32" y="833409"/>
            <a:ext cx="10265413" cy="4049874"/>
          </a:xfrm>
          <a:prstGeom prst="rect">
            <a:avLst/>
          </a:prstGeom>
        </p:spPr>
      </p:pic>
      <p:sp>
        <p:nvSpPr>
          <p:cNvPr id="4" name="3 - Θέση αριθμού διαφάνειας"/>
          <p:cNvSpPr>
            <a:spLocks noGrp="1"/>
          </p:cNvSpPr>
          <p:nvPr>
            <p:ph type="sldNum" idx="12"/>
          </p:nvPr>
        </p:nvSpPr>
        <p:spPr/>
        <p:txBody>
          <a:bodyPr/>
          <a:lstStyle/>
          <a:p>
            <a:fld id="{E0191417-A098-4250-A468-30289621D1D3}" type="slidenum">
              <a:rPr lang="el" smtClean="0"/>
              <a:pPr/>
              <a:t>33</a:t>
            </a:fld>
            <a:endParaRPr lang="el" dirty="0"/>
          </a:p>
        </p:txBody>
      </p:sp>
      <p:sp>
        <p:nvSpPr>
          <p:cNvPr id="12" name="Google Shape;149;p19">
            <a:extLst>
              <a:ext uri="{FF2B5EF4-FFF2-40B4-BE49-F238E27FC236}">
                <a16:creationId xmlns:a16="http://schemas.microsoft.com/office/drawing/2014/main" id="{31D8D860-FFC1-9824-EB36-B05A68BE4D38}"/>
              </a:ext>
            </a:extLst>
          </p:cNvPr>
          <p:cNvSpPr txBox="1"/>
          <p:nvPr/>
        </p:nvSpPr>
        <p:spPr>
          <a:xfrm>
            <a:off x="510782" y="193135"/>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(Δ.Δ.Δ)</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D7ADFF9B-B8C8-41AC-380E-028192306324}"/>
              </a:ext>
            </a:extLst>
          </p:cNvPr>
          <p:cNvSpPr txBox="1"/>
          <p:nvPr/>
        </p:nvSpPr>
        <p:spPr>
          <a:xfrm>
            <a:off x="3647872" y="4883283"/>
            <a:ext cx="6050605" cy="1323439"/>
          </a:xfrm>
          <a:prstGeom prst="rect">
            <a:avLst/>
          </a:prstGeom>
          <a:noFill/>
          <a:ln w="25400">
            <a:solidFill>
              <a:srgbClr val="FF0000"/>
            </a:solidFill>
          </a:ln>
        </p:spPr>
        <p:txBody>
          <a:bodyPr wrap="square" rtlCol="0">
            <a:spAutoFit/>
          </a:bodyPr>
          <a:lstStyle/>
          <a:p>
            <a:pPr algn="just"/>
            <a:r>
              <a:rPr lang="el-GR" sz="2000" b="1" dirty="0">
                <a:solidFill>
                  <a:schemeClr val="accent5">
                    <a:lumMod val="50000"/>
                  </a:schemeClr>
                </a:solidFill>
              </a:rPr>
              <a:t>Αυτή είναι η οθόνη του ΟΠΣ που δημιουργείται και καλούμαστε να συμπληρώσουμε όλες τις καρτέλες για να οριστικοποιηθεί και να υποβληθεί το </a:t>
            </a:r>
            <a:r>
              <a:rPr lang="el-GR" sz="2000" b="1" dirty="0">
                <a:solidFill>
                  <a:srgbClr val="0D4F8C"/>
                </a:solidFill>
                <a:latin typeface="Calibri" panose="020F0502020204030204" pitchFamily="34" charset="0"/>
                <a:cs typeface="Calibri" panose="020F0502020204030204" pitchFamily="34" charset="0"/>
              </a:rPr>
              <a:t>Δελτίο Δήλωσης Δαπάνης</a:t>
            </a:r>
            <a:r>
              <a:rPr lang="el-GR" sz="2000" b="1" dirty="0">
                <a:solidFill>
                  <a:schemeClr val="accent5">
                    <a:lumMod val="50000"/>
                  </a:schemeClr>
                </a:solidFill>
              </a:rPr>
              <a:t>. </a:t>
            </a:r>
          </a:p>
        </p:txBody>
      </p:sp>
      <p:cxnSp>
        <p:nvCxnSpPr>
          <p:cNvPr id="2" name="Ευθύγραμμο βέλος σύνδεσης 1">
            <a:extLst>
              <a:ext uri="{FF2B5EF4-FFF2-40B4-BE49-F238E27FC236}">
                <a16:creationId xmlns:a16="http://schemas.microsoft.com/office/drawing/2014/main" id="{D319F08D-1BA1-B118-E899-B655A042D528}"/>
              </a:ext>
            </a:extLst>
          </p:cNvPr>
          <p:cNvCxnSpPr>
            <a:cxnSpLocks/>
          </p:cNvCxnSpPr>
          <p:nvPr/>
        </p:nvCxnSpPr>
        <p:spPr>
          <a:xfrm flipV="1">
            <a:off x="5914417" y="3735421"/>
            <a:ext cx="0" cy="114786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513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34</a:t>
            </a:fld>
            <a:endParaRPr lang="el" dirty="0"/>
          </a:p>
        </p:txBody>
      </p:sp>
      <p:sp>
        <p:nvSpPr>
          <p:cNvPr id="12" name="Google Shape;149;p19">
            <a:extLst>
              <a:ext uri="{FF2B5EF4-FFF2-40B4-BE49-F238E27FC236}">
                <a16:creationId xmlns:a16="http://schemas.microsoft.com/office/drawing/2014/main" id="{31D8D860-FFC1-9824-EB36-B05A68BE4D38}"/>
              </a:ext>
            </a:extLst>
          </p:cNvPr>
          <p:cNvSpPr txBox="1"/>
          <p:nvPr/>
        </p:nvSpPr>
        <p:spPr>
          <a:xfrm>
            <a:off x="510782" y="193135"/>
            <a:ext cx="10601865"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Α. Γενικά Στοιχεία</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911" y="731160"/>
            <a:ext cx="9214082" cy="4955407"/>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911" y="5484809"/>
            <a:ext cx="8214930" cy="804024"/>
          </a:xfrm>
          <a:prstGeom prst="rect">
            <a:avLst/>
          </a:prstGeom>
        </p:spPr>
      </p:pic>
      <p:sp>
        <p:nvSpPr>
          <p:cNvPr id="7" name="Ορθογώνιο 6"/>
          <p:cNvSpPr/>
          <p:nvPr/>
        </p:nvSpPr>
        <p:spPr>
          <a:xfrm>
            <a:off x="2761867" y="4460036"/>
            <a:ext cx="8201608" cy="102477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2761867" y="5533199"/>
            <a:ext cx="4135044" cy="70897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3322" y="1656307"/>
            <a:ext cx="2617911" cy="4585871"/>
          </a:xfrm>
          <a:prstGeom prst="rect">
            <a:avLst/>
          </a:prstGeom>
          <a:noFill/>
          <a:ln w="19050">
            <a:solidFill>
              <a:srgbClr val="FF0000"/>
            </a:solidFill>
          </a:ln>
        </p:spPr>
        <p:txBody>
          <a:bodyPr wrap="square" rtlCol="0">
            <a:spAutoFit/>
          </a:bodyPr>
          <a:lstStyle/>
          <a:p>
            <a:pPr>
              <a:spcBef>
                <a:spcPts val="1200"/>
              </a:spcBef>
            </a:pPr>
            <a:r>
              <a:rPr lang="el-GR" sz="1700" b="1" dirty="0">
                <a:solidFill>
                  <a:srgbClr val="0D4F8C"/>
                </a:solidFill>
              </a:rPr>
              <a:t>Μετά τη δημιουργία έρχονται </a:t>
            </a:r>
            <a:r>
              <a:rPr lang="el-GR" sz="1700" b="1" dirty="0" err="1">
                <a:solidFill>
                  <a:srgbClr val="0D4F8C"/>
                </a:solidFill>
              </a:rPr>
              <a:t>προσυμπληρωμένα</a:t>
            </a:r>
            <a:r>
              <a:rPr lang="el-GR" sz="1700" b="1" dirty="0">
                <a:solidFill>
                  <a:srgbClr val="0D4F8C"/>
                </a:solidFill>
              </a:rPr>
              <a:t> τα Γενικά Στοιχεία του Δ.Δ.Δ.</a:t>
            </a:r>
          </a:p>
          <a:p>
            <a:pPr>
              <a:spcBef>
                <a:spcPts val="1200"/>
              </a:spcBef>
            </a:pPr>
            <a:r>
              <a:rPr lang="el-GR" sz="1700" b="1" dirty="0">
                <a:solidFill>
                  <a:srgbClr val="0D4F8C"/>
                </a:solidFill>
              </a:rPr>
              <a:t>Στο σημείο αυτό, αναφέρονται λεπτομερώς τα απαιτούμενα δικαιολογητικά που θα πρέπει να επισυναφθούν ως στοιχεία τεκμηρίωσης.</a:t>
            </a:r>
          </a:p>
          <a:p>
            <a:pPr>
              <a:spcBef>
                <a:spcPts val="1200"/>
              </a:spcBef>
            </a:pPr>
            <a:r>
              <a:rPr lang="el-GR" sz="1700" b="1" dirty="0">
                <a:solidFill>
                  <a:srgbClr val="0D4F8C"/>
                </a:solidFill>
              </a:rPr>
              <a:t>Επίσης επιλέγεται αν το Δ.Δ.Δ. εμπίπτει σε κατασταλτικό Έλεγχο Νομιμότητας στο πλαίσιο της 1ης δήλωσης δαπανών δημόσιας σύμβασης </a:t>
            </a:r>
          </a:p>
        </p:txBody>
      </p:sp>
    </p:spTree>
    <p:extLst>
      <p:ext uri="{BB962C8B-B14F-4D97-AF65-F5344CB8AC3E}">
        <p14:creationId xmlns:p14="http://schemas.microsoft.com/office/powerpoint/2010/main" val="296552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35</a:t>
            </a:fld>
            <a:endParaRPr lang="el" dirty="0"/>
          </a:p>
        </p:txBody>
      </p:sp>
      <p:sp>
        <p:nvSpPr>
          <p:cNvPr id="12" name="Google Shape;149;p19">
            <a:extLst>
              <a:ext uri="{FF2B5EF4-FFF2-40B4-BE49-F238E27FC236}">
                <a16:creationId xmlns:a16="http://schemas.microsoft.com/office/drawing/2014/main" id="{31D8D860-FFC1-9824-EB36-B05A68BE4D38}"/>
              </a:ext>
            </a:extLst>
          </p:cNvPr>
          <p:cNvSpPr txBox="1"/>
          <p:nvPr/>
        </p:nvSpPr>
        <p:spPr>
          <a:xfrm>
            <a:off x="0" y="274976"/>
            <a:ext cx="12192000" cy="1572483"/>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endPar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a:p>
            <a:pPr algn="ctr"/>
            <a:endPar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a:p>
            <a:pPr algn="ctr"/>
            <a:endParaRPr lang="el-GR" sz="2800" b="1"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Β. Δηλωθείσες Δαπάνες Βάσει Παραστατικών</a:t>
            </a:r>
          </a:p>
          <a:p>
            <a:pPr algn="ctr"/>
            <a:endPar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a:p>
            <a:pPr algn="ctr"/>
            <a:r>
              <a:rPr lang="el-GR" sz="2400" b="1" u="sng" dirty="0">
                <a:solidFill>
                  <a:schemeClr val="accent2"/>
                </a:solidFill>
                <a:latin typeface="Calibri" panose="020F0502020204030204" pitchFamily="34" charset="0"/>
                <a:ea typeface="Cambria Math" panose="02040503050406030204" pitchFamily="18" charset="0"/>
                <a:cs typeface="Calibri" panose="020F0502020204030204" pitchFamily="34" charset="0"/>
              </a:rPr>
              <a:t>1</a:t>
            </a:r>
            <a:r>
              <a:rPr lang="el-GR" sz="2400" b="1" u="sng" baseline="30000" dirty="0">
                <a:solidFill>
                  <a:schemeClr val="accent2"/>
                </a:solidFill>
                <a:latin typeface="Calibri" panose="020F0502020204030204" pitchFamily="34" charset="0"/>
                <a:ea typeface="Cambria Math" panose="02040503050406030204" pitchFamily="18" charset="0"/>
                <a:cs typeface="Calibri" panose="020F0502020204030204" pitchFamily="34" charset="0"/>
              </a:rPr>
              <a:t>ος</a:t>
            </a:r>
            <a:r>
              <a:rPr lang="el-GR" sz="2400" b="1" u="sng" dirty="0">
                <a:solidFill>
                  <a:schemeClr val="accent2"/>
                </a:solidFill>
                <a:latin typeface="Calibri" panose="020F0502020204030204" pitchFamily="34" charset="0"/>
                <a:ea typeface="Cambria Math" panose="02040503050406030204" pitchFamily="18" charset="0"/>
                <a:cs typeface="Calibri" panose="020F0502020204030204" pitchFamily="34" charset="0"/>
              </a:rPr>
              <a:t> Τρόπος Συμπλήρωσης Παραστατικών</a:t>
            </a:r>
          </a:p>
          <a:p>
            <a:pPr algn="ctr"/>
            <a:r>
              <a:rPr lang="el-GR" sz="2400" b="1" u="sng" dirty="0">
                <a:solidFill>
                  <a:schemeClr val="accent2"/>
                </a:solidFill>
                <a:latin typeface="Calibri" panose="020F0502020204030204" pitchFamily="34" charset="0"/>
                <a:ea typeface="Cambria Math" panose="02040503050406030204" pitchFamily="18" charset="0"/>
                <a:cs typeface="Calibri" panose="020F0502020204030204" pitchFamily="34" charset="0"/>
              </a:rPr>
              <a:t> Χειροκίνητη καταχώριση παραστατικών και συσχετισμών</a:t>
            </a:r>
            <a:endParaRPr lang="en-US" sz="2400" u="sng" dirty="0">
              <a:solidFill>
                <a:schemeClr val="accent2"/>
              </a:solidFill>
              <a:latin typeface="Calibri" panose="020F0502020204030204" pitchFamily="34" charset="0"/>
              <a:ea typeface="Cambria Math" panose="02040503050406030204" pitchFamily="18" charset="0"/>
              <a:cs typeface="Calibri" panose="020F0502020204030204"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748" y="1847459"/>
            <a:ext cx="9218460" cy="5010541"/>
          </a:xfrm>
          <a:prstGeom prst="rect">
            <a:avLst/>
          </a:prstGeom>
        </p:spPr>
      </p:pic>
      <p:cxnSp>
        <p:nvCxnSpPr>
          <p:cNvPr id="13" name="Ευθύγραμμο βέλος σύνδεσης 12"/>
          <p:cNvCxnSpPr>
            <a:cxnSpLocks/>
          </p:cNvCxnSpPr>
          <p:nvPr/>
        </p:nvCxnSpPr>
        <p:spPr>
          <a:xfrm>
            <a:off x="8846278" y="2393920"/>
            <a:ext cx="900837"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Οβάλ 13"/>
          <p:cNvSpPr/>
          <p:nvPr/>
        </p:nvSpPr>
        <p:spPr>
          <a:xfrm>
            <a:off x="8449704" y="2198168"/>
            <a:ext cx="396574" cy="4413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pic>
        <p:nvPicPr>
          <p:cNvPr id="15" name="Εικόνα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791" y="4218510"/>
            <a:ext cx="9126417" cy="2025900"/>
          </a:xfrm>
          <a:prstGeom prst="rect">
            <a:avLst/>
          </a:prstGeom>
        </p:spPr>
      </p:pic>
      <p:cxnSp>
        <p:nvCxnSpPr>
          <p:cNvPr id="16" name="Ευθύγραμμο βέλος σύνδεσης 15"/>
          <p:cNvCxnSpPr>
            <a:cxnSpLocks/>
          </p:cNvCxnSpPr>
          <p:nvPr/>
        </p:nvCxnSpPr>
        <p:spPr>
          <a:xfrm>
            <a:off x="3221852" y="5352166"/>
            <a:ext cx="80539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Οβάλ 16"/>
          <p:cNvSpPr/>
          <p:nvPr/>
        </p:nvSpPr>
        <p:spPr>
          <a:xfrm>
            <a:off x="2825278" y="5156415"/>
            <a:ext cx="396574" cy="391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3" name="TextBox 2">
            <a:extLst>
              <a:ext uri="{FF2B5EF4-FFF2-40B4-BE49-F238E27FC236}">
                <a16:creationId xmlns:a16="http://schemas.microsoft.com/office/drawing/2014/main" id="{771137A2-1EDA-C7DE-F94C-22D49350FDBB}"/>
              </a:ext>
            </a:extLst>
          </p:cNvPr>
          <p:cNvSpPr txBox="1"/>
          <p:nvPr/>
        </p:nvSpPr>
        <p:spPr>
          <a:xfrm>
            <a:off x="3985098" y="2043211"/>
            <a:ext cx="4464606" cy="954107"/>
          </a:xfrm>
          <a:prstGeom prst="rect">
            <a:avLst/>
          </a:prstGeom>
          <a:noFill/>
          <a:ln w="19050">
            <a:solidFill>
              <a:srgbClr val="FF0000"/>
            </a:solidFill>
          </a:ln>
        </p:spPr>
        <p:txBody>
          <a:bodyPr wrap="square" rtlCol="0">
            <a:spAutoFit/>
          </a:bodyPr>
          <a:lstStyle/>
          <a:p>
            <a:r>
              <a:rPr lang="el-GR" sz="1400" b="1" dirty="0">
                <a:solidFill>
                  <a:srgbClr val="0D4F8C"/>
                </a:solidFill>
              </a:rPr>
              <a:t>Με την επιλογή του πεδίου (1) «Προσθήκη» δίνεται η δυνατότητα στο αναδυόμενο παράθυρο (2) να επιλέξουμε για συμπλήρωση τα στοιχεία παραστατικού Δαπάνης (Αναδόχου) και Πληρωμής (Δικαιούχου).</a:t>
            </a:r>
          </a:p>
        </p:txBody>
      </p:sp>
    </p:spTree>
    <p:extLst>
      <p:ext uri="{BB962C8B-B14F-4D97-AF65-F5344CB8AC3E}">
        <p14:creationId xmlns:p14="http://schemas.microsoft.com/office/powerpoint/2010/main" val="163881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36</a:t>
            </a:fld>
            <a:endParaRPr lang="el" dirty="0"/>
          </a:p>
        </p:txBody>
      </p:sp>
      <p:sp>
        <p:nvSpPr>
          <p:cNvPr id="12" name="Google Shape;149;p19">
            <a:extLst>
              <a:ext uri="{FF2B5EF4-FFF2-40B4-BE49-F238E27FC236}">
                <a16:creationId xmlns:a16="http://schemas.microsoft.com/office/drawing/2014/main" id="{31D8D860-FFC1-9824-EB36-B05A68BE4D38}"/>
              </a:ext>
            </a:extLst>
          </p:cNvPr>
          <p:cNvSpPr txBox="1"/>
          <p:nvPr/>
        </p:nvSpPr>
        <p:spPr>
          <a:xfrm>
            <a:off x="0" y="111908"/>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Β. Δηλωθείσες Δαπάνες Βάσει Παραστατικών</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07" y="871002"/>
            <a:ext cx="5341060" cy="3278967"/>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024" y="2876454"/>
            <a:ext cx="5751660" cy="3181770"/>
          </a:xfrm>
          <a:prstGeom prst="rect">
            <a:avLst/>
          </a:prstGeom>
        </p:spPr>
      </p:pic>
      <p:sp>
        <p:nvSpPr>
          <p:cNvPr id="6" name="TextBox 5"/>
          <p:cNvSpPr txBox="1"/>
          <p:nvPr/>
        </p:nvSpPr>
        <p:spPr>
          <a:xfrm>
            <a:off x="6646985" y="799776"/>
            <a:ext cx="4730261" cy="2031325"/>
          </a:xfrm>
          <a:prstGeom prst="rect">
            <a:avLst/>
          </a:prstGeom>
          <a:noFill/>
          <a:ln w="19050">
            <a:solidFill>
              <a:srgbClr val="FF0000"/>
            </a:solidFill>
          </a:ln>
        </p:spPr>
        <p:txBody>
          <a:bodyPr wrap="square" rtlCol="0">
            <a:spAutoFit/>
          </a:bodyPr>
          <a:lstStyle/>
          <a:p>
            <a:pPr algn="just"/>
            <a:r>
              <a:rPr lang="el-GR" b="1" dirty="0">
                <a:solidFill>
                  <a:srgbClr val="0D4F8C"/>
                </a:solidFill>
              </a:rPr>
              <a:t>Για την προσθήκη παραστατικού Δαπάνης (Αναδόχου), επιλέγεται το είδος παραστατικού από τη διαθέσιμη λίστα, συμπληρώνονται όλα τα υποχρεωτικά πεδία και παρατηρήσεις σχετικές με το υπό καταχώριση παραστατικό π.χ. Τιμολόγιο 1ης εντολής πληρωμής και πατάμε «Αποδοχή».</a:t>
            </a:r>
          </a:p>
        </p:txBody>
      </p:sp>
      <p:cxnSp>
        <p:nvCxnSpPr>
          <p:cNvPr id="10" name="Ευθύγραμμο βέλος σύνδεσης 9"/>
          <p:cNvCxnSpPr>
            <a:cxnSpLocks/>
          </p:cNvCxnSpPr>
          <p:nvPr/>
        </p:nvCxnSpPr>
        <p:spPr>
          <a:xfrm>
            <a:off x="4897868" y="5009162"/>
            <a:ext cx="1080156"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cxnSpLocks/>
            <a:stCxn id="6" idx="1"/>
          </p:cNvCxnSpPr>
          <p:nvPr/>
        </p:nvCxnSpPr>
        <p:spPr>
          <a:xfrm flipH="1">
            <a:off x="4727643" y="1815439"/>
            <a:ext cx="1919342"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A7D033-D64A-F09C-31FC-3C1E10318FFE}"/>
              </a:ext>
            </a:extLst>
          </p:cNvPr>
          <p:cNvSpPr txBox="1"/>
          <p:nvPr/>
        </p:nvSpPr>
        <p:spPr>
          <a:xfrm>
            <a:off x="167607" y="4149969"/>
            <a:ext cx="4730261" cy="1754326"/>
          </a:xfrm>
          <a:prstGeom prst="rect">
            <a:avLst/>
          </a:prstGeom>
          <a:noFill/>
          <a:ln w="19050">
            <a:solidFill>
              <a:srgbClr val="FF0000"/>
            </a:solidFill>
          </a:ln>
        </p:spPr>
        <p:txBody>
          <a:bodyPr wrap="square" rtlCol="0">
            <a:spAutoFit/>
          </a:bodyPr>
          <a:lstStyle/>
          <a:p>
            <a:pPr algn="just"/>
            <a:r>
              <a:rPr lang="el-GR" b="1" dirty="0">
                <a:solidFill>
                  <a:srgbClr val="0D4F8C"/>
                </a:solidFill>
              </a:rPr>
              <a:t>Για την προσθήκη παραστατικού Πληρωμής (Δικαιούχου), επιλέγεται το είδος παραστατικού από τη διαθέσιμη λίστα, συμπληρώνονται όλα τα υποχρεωτικά πεδία και η αιτιολογία πληρωμής π.χ. Εξόφληση 1ης εντολής πληρωμής και πατάμε «Αποδοχή».</a:t>
            </a:r>
          </a:p>
        </p:txBody>
      </p:sp>
    </p:spTree>
    <p:extLst>
      <p:ext uri="{BB962C8B-B14F-4D97-AF65-F5344CB8AC3E}">
        <p14:creationId xmlns:p14="http://schemas.microsoft.com/office/powerpoint/2010/main" val="1912896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a:xfrm>
            <a:off x="9778732" y="6058224"/>
            <a:ext cx="731600" cy="524800"/>
          </a:xfrm>
        </p:spPr>
        <p:txBody>
          <a:bodyPr/>
          <a:lstStyle/>
          <a:p>
            <a:fld id="{E0191417-A098-4250-A468-30289621D1D3}" type="slidenum">
              <a:rPr lang="el" smtClean="0"/>
              <a:pPr/>
              <a:t>37</a:t>
            </a:fld>
            <a:endParaRPr lang="el" dirty="0"/>
          </a:p>
        </p:txBody>
      </p:sp>
      <p:sp>
        <p:nvSpPr>
          <p:cNvPr id="12" name="Google Shape;149;p19">
            <a:extLst>
              <a:ext uri="{FF2B5EF4-FFF2-40B4-BE49-F238E27FC236}">
                <a16:creationId xmlns:a16="http://schemas.microsoft.com/office/drawing/2014/main" id="{31D8D860-FFC1-9824-EB36-B05A68BE4D38}"/>
              </a:ext>
            </a:extLst>
          </p:cNvPr>
          <p:cNvSpPr txBox="1"/>
          <p:nvPr/>
        </p:nvSpPr>
        <p:spPr>
          <a:xfrm>
            <a:off x="0" y="19819"/>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Β. Δηλωθείσες Δαπάνες Βάσει Παραστατικών</a:t>
            </a:r>
          </a:p>
        </p:txBody>
      </p:sp>
      <p:pic>
        <p:nvPicPr>
          <p:cNvPr id="2" name="Εικόνα 1"/>
          <p:cNvPicPr>
            <a:picLocks noChangeAspect="1"/>
          </p:cNvPicPr>
          <p:nvPr/>
        </p:nvPicPr>
        <p:blipFill rotWithShape="1">
          <a:blip r:embed="rId3"/>
          <a:srcRect t="46927" r="750"/>
          <a:stretch/>
        </p:blipFill>
        <p:spPr>
          <a:xfrm>
            <a:off x="21003" y="1026367"/>
            <a:ext cx="9150998" cy="2659030"/>
          </a:xfrm>
          <a:prstGeom prst="rect">
            <a:avLst/>
          </a:prstGeom>
        </p:spPr>
      </p:pic>
      <p:sp>
        <p:nvSpPr>
          <p:cNvPr id="7" name="Ορθογώνιο 6"/>
          <p:cNvSpPr/>
          <p:nvPr/>
        </p:nvSpPr>
        <p:spPr>
          <a:xfrm>
            <a:off x="8304254" y="1362269"/>
            <a:ext cx="727788" cy="3079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ύγραμμο βέλος σύνδεσης 10"/>
          <p:cNvCxnSpPr>
            <a:cxnSpLocks/>
          </p:cNvCxnSpPr>
          <p:nvPr/>
        </p:nvCxnSpPr>
        <p:spPr>
          <a:xfrm flipH="1">
            <a:off x="8854759" y="776337"/>
            <a:ext cx="317240" cy="5859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512" y="1362269"/>
            <a:ext cx="5293979" cy="4947512"/>
          </a:xfrm>
          <a:prstGeom prst="rect">
            <a:avLst/>
          </a:prstGeom>
        </p:spPr>
      </p:pic>
      <p:sp>
        <p:nvSpPr>
          <p:cNvPr id="16" name="Ορθογώνιο 15"/>
          <p:cNvSpPr/>
          <p:nvPr/>
        </p:nvSpPr>
        <p:spPr>
          <a:xfrm>
            <a:off x="4646654" y="2130490"/>
            <a:ext cx="354564" cy="25814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p:cNvSpPr/>
          <p:nvPr/>
        </p:nvSpPr>
        <p:spPr>
          <a:xfrm>
            <a:off x="4646654" y="3720480"/>
            <a:ext cx="354564" cy="25814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p:cNvSpPr/>
          <p:nvPr/>
        </p:nvSpPr>
        <p:spPr>
          <a:xfrm>
            <a:off x="4646654" y="4896508"/>
            <a:ext cx="354564" cy="25814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9172000" y="639061"/>
            <a:ext cx="2697141" cy="2585323"/>
          </a:xfrm>
          <a:prstGeom prst="rect">
            <a:avLst/>
          </a:prstGeom>
          <a:noFill/>
          <a:ln w="19050">
            <a:solidFill>
              <a:srgbClr val="FF0000"/>
            </a:solidFill>
          </a:ln>
        </p:spPr>
        <p:txBody>
          <a:bodyPr wrap="square" rtlCol="0">
            <a:spAutoFit/>
          </a:bodyPr>
          <a:lstStyle/>
          <a:p>
            <a:r>
              <a:rPr lang="el-GR" b="1" dirty="0">
                <a:solidFill>
                  <a:srgbClr val="0D4F8C"/>
                </a:solidFill>
              </a:rPr>
              <a:t>Στο πεδίο (1) «Β.2 Συσχετισμοί», επιλέγουμε το πεδίο (2) «Προσθήκη» με το οποίο  εμφανίζεται νέο παράθυρο για επιλογή των παραστατικών που θα συσχετιστούν μεταξύ τους. </a:t>
            </a:r>
          </a:p>
        </p:txBody>
      </p:sp>
      <p:sp>
        <p:nvSpPr>
          <p:cNvPr id="20" name="TextBox 19"/>
          <p:cNvSpPr txBox="1"/>
          <p:nvPr/>
        </p:nvSpPr>
        <p:spPr>
          <a:xfrm>
            <a:off x="7840833" y="3836025"/>
            <a:ext cx="4055698" cy="2031325"/>
          </a:xfrm>
          <a:prstGeom prst="rect">
            <a:avLst/>
          </a:prstGeom>
          <a:noFill/>
          <a:ln w="19050">
            <a:solidFill>
              <a:srgbClr val="FF0000"/>
            </a:solidFill>
          </a:ln>
        </p:spPr>
        <p:txBody>
          <a:bodyPr wrap="square" rtlCol="0">
            <a:spAutoFit/>
          </a:bodyPr>
          <a:lstStyle/>
          <a:p>
            <a:r>
              <a:rPr lang="el-GR" b="1" dirty="0">
                <a:solidFill>
                  <a:srgbClr val="0D4F8C"/>
                </a:solidFill>
              </a:rPr>
              <a:t>Με το φακό (3) επιλέγεται το Παραστατικό Δαπάνης, και με το φακό (4) το Παραστατικό Πληρωμής που θα συσχετιστούν μεταξύ τους.</a:t>
            </a:r>
          </a:p>
          <a:p>
            <a:r>
              <a:rPr lang="el-GR" b="1" dirty="0">
                <a:solidFill>
                  <a:srgbClr val="0D4F8C"/>
                </a:solidFill>
              </a:rPr>
              <a:t>Με το φακό (5) επιλέγεται η κατηγορία επιλέξιμης δαπάνης, συμπληρώνεται το επιλέξιμο ποσό και πατάμε «Αποδοχή».</a:t>
            </a:r>
          </a:p>
        </p:txBody>
      </p:sp>
      <p:sp>
        <p:nvSpPr>
          <p:cNvPr id="21" name="Οβάλ 20"/>
          <p:cNvSpPr/>
          <p:nvPr/>
        </p:nvSpPr>
        <p:spPr>
          <a:xfrm>
            <a:off x="4681654" y="1786991"/>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
        <p:nvSpPr>
          <p:cNvPr id="22" name="Οβάλ 21"/>
          <p:cNvSpPr/>
          <p:nvPr/>
        </p:nvSpPr>
        <p:spPr>
          <a:xfrm>
            <a:off x="4672864" y="3376903"/>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sp>
        <p:nvSpPr>
          <p:cNvPr id="23" name="Οβάλ 22"/>
          <p:cNvSpPr/>
          <p:nvPr/>
        </p:nvSpPr>
        <p:spPr>
          <a:xfrm>
            <a:off x="4664071" y="4552931"/>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5</a:t>
            </a:r>
            <a:endParaRPr lang="en-US" b="1" dirty="0">
              <a:solidFill>
                <a:schemeClr val="bg1"/>
              </a:solidFill>
            </a:endParaRPr>
          </a:p>
        </p:txBody>
      </p:sp>
      <p:sp>
        <p:nvSpPr>
          <p:cNvPr id="3" name="Ορθογώνιο 2">
            <a:extLst>
              <a:ext uri="{FF2B5EF4-FFF2-40B4-BE49-F238E27FC236}">
                <a16:creationId xmlns:a16="http://schemas.microsoft.com/office/drawing/2014/main" id="{EF53C890-BB23-C5DC-0AE8-F44CC6F6D426}"/>
              </a:ext>
            </a:extLst>
          </p:cNvPr>
          <p:cNvSpPr/>
          <p:nvPr/>
        </p:nvSpPr>
        <p:spPr>
          <a:xfrm>
            <a:off x="197871" y="1022277"/>
            <a:ext cx="1018086" cy="3079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 name="Ευθύγραμμο βέλος σύνδεσης 4">
            <a:extLst>
              <a:ext uri="{FF2B5EF4-FFF2-40B4-BE49-F238E27FC236}">
                <a16:creationId xmlns:a16="http://schemas.microsoft.com/office/drawing/2014/main" id="{A8B8F304-6DF4-23AC-4BCD-67DE0EB411C8}"/>
              </a:ext>
            </a:extLst>
          </p:cNvPr>
          <p:cNvCxnSpPr>
            <a:cxnSpLocks/>
          </p:cNvCxnSpPr>
          <p:nvPr/>
        </p:nvCxnSpPr>
        <p:spPr>
          <a:xfrm flipH="1">
            <a:off x="1215957" y="782181"/>
            <a:ext cx="7956042" cy="38696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Οβάλ 18">
            <a:extLst>
              <a:ext uri="{FF2B5EF4-FFF2-40B4-BE49-F238E27FC236}">
                <a16:creationId xmlns:a16="http://schemas.microsoft.com/office/drawing/2014/main" id="{248F8856-5EB5-0A09-9233-3858FB7C0474}"/>
              </a:ext>
            </a:extLst>
          </p:cNvPr>
          <p:cNvSpPr/>
          <p:nvPr/>
        </p:nvSpPr>
        <p:spPr>
          <a:xfrm>
            <a:off x="581260" y="660270"/>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24" name="Οβάλ 23">
            <a:extLst>
              <a:ext uri="{FF2B5EF4-FFF2-40B4-BE49-F238E27FC236}">
                <a16:creationId xmlns:a16="http://schemas.microsoft.com/office/drawing/2014/main" id="{44D60C9A-C4D2-B1FC-6023-4C7B28A3A74F}"/>
              </a:ext>
            </a:extLst>
          </p:cNvPr>
          <p:cNvSpPr/>
          <p:nvPr/>
        </p:nvSpPr>
        <p:spPr>
          <a:xfrm>
            <a:off x="8525950" y="1017674"/>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Tree>
    <p:extLst>
      <p:ext uri="{BB962C8B-B14F-4D97-AF65-F5344CB8AC3E}">
        <p14:creationId xmlns:p14="http://schemas.microsoft.com/office/powerpoint/2010/main" val="2900500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a:xfrm>
            <a:off x="9778732" y="6058224"/>
            <a:ext cx="731600" cy="524800"/>
          </a:xfrm>
        </p:spPr>
        <p:txBody>
          <a:bodyPr/>
          <a:lstStyle/>
          <a:p>
            <a:fld id="{E0191417-A098-4250-A468-30289621D1D3}" type="slidenum">
              <a:rPr lang="el" smtClean="0"/>
              <a:pPr/>
              <a:t>38</a:t>
            </a:fld>
            <a:endParaRPr lang="el" dirty="0"/>
          </a:p>
        </p:txBody>
      </p:sp>
      <p:sp>
        <p:nvSpPr>
          <p:cNvPr id="12" name="Google Shape;149;p19">
            <a:extLst>
              <a:ext uri="{FF2B5EF4-FFF2-40B4-BE49-F238E27FC236}">
                <a16:creationId xmlns:a16="http://schemas.microsoft.com/office/drawing/2014/main" id="{31D8D860-FFC1-9824-EB36-B05A68BE4D38}"/>
              </a:ext>
            </a:extLst>
          </p:cNvPr>
          <p:cNvSpPr txBox="1"/>
          <p:nvPr/>
        </p:nvSpPr>
        <p:spPr>
          <a:xfrm>
            <a:off x="-68094" y="918927"/>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endPar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a:p>
            <a:pPr algn="ctr"/>
            <a:endPar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a:p>
            <a:pPr algn="ctr"/>
            <a:endPar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Β. Δηλωθείσες Δαπάνες Βάσει Παραστατικών</a:t>
            </a:r>
          </a:p>
          <a:p>
            <a:pPr algn="ctr"/>
            <a:r>
              <a:rPr lang="el-GR" sz="20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a:t>
            </a:r>
            <a:r>
              <a:rPr lang="el-GR" sz="2000" b="1" u="sng" dirty="0">
                <a:solidFill>
                  <a:schemeClr val="accent2"/>
                </a:solidFill>
                <a:latin typeface="Calibri" panose="020F0502020204030204" pitchFamily="34" charset="0"/>
                <a:ea typeface="Cambria Math" panose="02040503050406030204" pitchFamily="18" charset="0"/>
                <a:cs typeface="Calibri" panose="020F0502020204030204" pitchFamily="34" charset="0"/>
              </a:rPr>
              <a:t>2ος Τρόπος Συμπλήρωσης Παραστατικών </a:t>
            </a:r>
          </a:p>
          <a:p>
            <a:pPr algn="ctr"/>
            <a:r>
              <a:rPr lang="el-GR" sz="2000" b="1" u="sng" dirty="0">
                <a:solidFill>
                  <a:schemeClr val="accent2"/>
                </a:solidFill>
                <a:latin typeface="Calibri" panose="020F0502020204030204" pitchFamily="34" charset="0"/>
                <a:ea typeface="Cambria Math" panose="02040503050406030204" pitchFamily="18" charset="0"/>
                <a:cs typeface="Calibri" panose="020F0502020204030204" pitchFamily="34" charset="0"/>
              </a:rPr>
              <a:t>Καταχώριση παραστατικών με τη χρήση της </a:t>
            </a:r>
            <a:r>
              <a:rPr lang="el-GR" sz="2000" b="1" u="sng" dirty="0" err="1">
                <a:solidFill>
                  <a:schemeClr val="accent2"/>
                </a:solidFill>
                <a:latin typeface="Calibri" panose="020F0502020204030204" pitchFamily="34" charset="0"/>
                <a:ea typeface="Cambria Math" panose="02040503050406030204" pitchFamily="18" charset="0"/>
                <a:cs typeface="Calibri" panose="020F0502020204030204" pitchFamily="34" charset="0"/>
              </a:rPr>
              <a:t>Προσυμπλήρωσης</a:t>
            </a:r>
            <a:r>
              <a:rPr lang="el-GR" sz="2000" b="1" u="sng" dirty="0">
                <a:solidFill>
                  <a:schemeClr val="accent2"/>
                </a:solidFill>
                <a:latin typeface="Calibri" panose="020F0502020204030204" pitchFamily="34" charset="0"/>
                <a:ea typeface="Cambria Math" panose="02040503050406030204" pitchFamily="18" charset="0"/>
                <a:cs typeface="Calibri" panose="020F0502020204030204" pitchFamily="34" charset="0"/>
              </a:rPr>
              <a:t> </a:t>
            </a:r>
            <a:endParaRPr lang="en-US" sz="2000" b="1" u="sng" dirty="0">
              <a:solidFill>
                <a:schemeClr val="accent2"/>
              </a:solidFill>
              <a:latin typeface="Calibri" panose="020F0502020204030204" pitchFamily="34" charset="0"/>
              <a:ea typeface="Cambria Math" panose="02040503050406030204" pitchFamily="18" charset="0"/>
              <a:cs typeface="Calibri" panose="020F0502020204030204" pitchFamily="34" charset="0"/>
            </a:endParaRPr>
          </a:p>
        </p:txBody>
      </p:sp>
      <p:pic>
        <p:nvPicPr>
          <p:cNvPr id="2" name="Εικόνα 1"/>
          <p:cNvPicPr>
            <a:picLocks noChangeAspect="1"/>
          </p:cNvPicPr>
          <p:nvPr/>
        </p:nvPicPr>
        <p:blipFill rotWithShape="1">
          <a:blip r:embed="rId3"/>
          <a:srcRect t="46927" r="750"/>
          <a:stretch/>
        </p:blipFill>
        <p:spPr>
          <a:xfrm>
            <a:off x="21000" y="1594699"/>
            <a:ext cx="9150998" cy="2659030"/>
          </a:xfrm>
          <a:prstGeom prst="rect">
            <a:avLst/>
          </a:prstGeom>
        </p:spPr>
      </p:pic>
      <p:sp>
        <p:nvSpPr>
          <p:cNvPr id="7" name="Ορθογώνιο 6"/>
          <p:cNvSpPr/>
          <p:nvPr/>
        </p:nvSpPr>
        <p:spPr>
          <a:xfrm>
            <a:off x="7345379" y="1921350"/>
            <a:ext cx="962839" cy="3079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ύγραμμο βέλος σύνδεσης 10"/>
          <p:cNvCxnSpPr>
            <a:cxnSpLocks/>
          </p:cNvCxnSpPr>
          <p:nvPr/>
        </p:nvCxnSpPr>
        <p:spPr>
          <a:xfrm>
            <a:off x="5714250" y="2075305"/>
            <a:ext cx="1520495"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14" y="2785248"/>
            <a:ext cx="7747184" cy="3391416"/>
          </a:xfrm>
          <a:prstGeom prst="rect">
            <a:avLst/>
          </a:prstGeom>
        </p:spPr>
      </p:pic>
      <p:sp>
        <p:nvSpPr>
          <p:cNvPr id="19" name="Ορθογώνιο 18"/>
          <p:cNvSpPr/>
          <p:nvPr/>
        </p:nvSpPr>
        <p:spPr>
          <a:xfrm>
            <a:off x="7234745" y="3590637"/>
            <a:ext cx="592053" cy="3079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βάλ 24"/>
          <p:cNvSpPr/>
          <p:nvPr/>
        </p:nvSpPr>
        <p:spPr>
          <a:xfrm>
            <a:off x="5361761" y="1881312"/>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3" name="TextBox 2">
            <a:extLst>
              <a:ext uri="{FF2B5EF4-FFF2-40B4-BE49-F238E27FC236}">
                <a16:creationId xmlns:a16="http://schemas.microsoft.com/office/drawing/2014/main" id="{F9410DA8-9E33-075D-C16F-170B142AB109}"/>
              </a:ext>
            </a:extLst>
          </p:cNvPr>
          <p:cNvSpPr txBox="1"/>
          <p:nvPr/>
        </p:nvSpPr>
        <p:spPr>
          <a:xfrm>
            <a:off x="9091003" y="1514220"/>
            <a:ext cx="3020000" cy="4524315"/>
          </a:xfrm>
          <a:prstGeom prst="rect">
            <a:avLst/>
          </a:prstGeom>
          <a:noFill/>
          <a:ln w="19050">
            <a:solidFill>
              <a:srgbClr val="FF0000"/>
            </a:solidFill>
          </a:ln>
        </p:spPr>
        <p:txBody>
          <a:bodyPr wrap="square" rtlCol="0">
            <a:spAutoFit/>
          </a:bodyPr>
          <a:lstStyle/>
          <a:p>
            <a:pPr algn="just"/>
            <a:r>
              <a:rPr lang="el-GR" b="1" dirty="0">
                <a:solidFill>
                  <a:srgbClr val="0D4F8C"/>
                </a:solidFill>
              </a:rPr>
              <a:t>Στο πεδίο (1) «Β.2 Συσχετισμοί», επιλέγουμε το πεδίο (2) «</a:t>
            </a:r>
            <a:r>
              <a:rPr lang="el-GR" b="1" dirty="0" err="1">
                <a:solidFill>
                  <a:srgbClr val="0D4F8C"/>
                </a:solidFill>
              </a:rPr>
              <a:t>Προσυμπλήρωση</a:t>
            </a:r>
            <a:r>
              <a:rPr lang="el-GR" b="1" dirty="0">
                <a:solidFill>
                  <a:srgbClr val="0D4F8C"/>
                </a:solidFill>
              </a:rPr>
              <a:t>» και επιλέγουμε το πεδίο (3) «Λήψη». Με αυτό τον τρόπο γίνεται λήψη των παραστατικών Δαπάνης (Αναδόχου) και Πληρωμής (Δικαιούχου εντός των ημερομηνιών που αρχικά είχαμε βάλει στο στάδιο δημιουργίας του δελτίου και  προέρχονται από τις καταχωρήσεις του εκκαθαριστή δαπάνης του δικαιούχου στο </a:t>
            </a:r>
            <a:r>
              <a:rPr lang="en-US" b="1" dirty="0">
                <a:solidFill>
                  <a:srgbClr val="0D4F8C"/>
                </a:solidFill>
              </a:rPr>
              <a:t>e-</a:t>
            </a:r>
            <a:r>
              <a:rPr lang="el-GR" b="1" dirty="0">
                <a:solidFill>
                  <a:srgbClr val="0D4F8C"/>
                </a:solidFill>
              </a:rPr>
              <a:t>ΠΔΕ.</a:t>
            </a:r>
          </a:p>
        </p:txBody>
      </p:sp>
      <p:cxnSp>
        <p:nvCxnSpPr>
          <p:cNvPr id="10" name="Ευθύγραμμο βέλος σύνδεσης 9">
            <a:extLst>
              <a:ext uri="{FF2B5EF4-FFF2-40B4-BE49-F238E27FC236}">
                <a16:creationId xmlns:a16="http://schemas.microsoft.com/office/drawing/2014/main" id="{DA18D419-BD27-3144-951A-EA7287BCBCAB}"/>
              </a:ext>
            </a:extLst>
          </p:cNvPr>
          <p:cNvCxnSpPr>
            <a:cxnSpLocks/>
          </p:cNvCxnSpPr>
          <p:nvPr/>
        </p:nvCxnSpPr>
        <p:spPr>
          <a:xfrm>
            <a:off x="5605150" y="3776529"/>
            <a:ext cx="1520495"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Οβάλ 12">
            <a:extLst>
              <a:ext uri="{FF2B5EF4-FFF2-40B4-BE49-F238E27FC236}">
                <a16:creationId xmlns:a16="http://schemas.microsoft.com/office/drawing/2014/main" id="{5A2931C0-FFB8-EF95-7AA0-EA3EEF26F0E5}"/>
              </a:ext>
            </a:extLst>
          </p:cNvPr>
          <p:cNvSpPr/>
          <p:nvPr/>
        </p:nvSpPr>
        <p:spPr>
          <a:xfrm>
            <a:off x="5252661" y="3582536"/>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
        <p:nvSpPr>
          <p:cNvPr id="6" name="Ορθογώνιο 5">
            <a:extLst>
              <a:ext uri="{FF2B5EF4-FFF2-40B4-BE49-F238E27FC236}">
                <a16:creationId xmlns:a16="http://schemas.microsoft.com/office/drawing/2014/main" id="{6DFFC171-DDC0-95FD-4E7C-B6F779D8A3AD}"/>
              </a:ext>
            </a:extLst>
          </p:cNvPr>
          <p:cNvSpPr/>
          <p:nvPr/>
        </p:nvSpPr>
        <p:spPr>
          <a:xfrm>
            <a:off x="188714" y="1530383"/>
            <a:ext cx="1018086" cy="3079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F7B16576-2583-475B-50D6-C740601D0CF2}"/>
              </a:ext>
            </a:extLst>
          </p:cNvPr>
          <p:cNvSpPr/>
          <p:nvPr/>
        </p:nvSpPr>
        <p:spPr>
          <a:xfrm>
            <a:off x="555559" y="1189470"/>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cxnSp>
        <p:nvCxnSpPr>
          <p:cNvPr id="9" name="Ευθύγραμμο βέλος σύνδεσης 8">
            <a:extLst>
              <a:ext uri="{FF2B5EF4-FFF2-40B4-BE49-F238E27FC236}">
                <a16:creationId xmlns:a16="http://schemas.microsoft.com/office/drawing/2014/main" id="{4FA3F124-4904-6FEF-E641-CEE4F599827E}"/>
              </a:ext>
            </a:extLst>
          </p:cNvPr>
          <p:cNvCxnSpPr>
            <a:cxnSpLocks/>
          </p:cNvCxnSpPr>
          <p:nvPr/>
        </p:nvCxnSpPr>
        <p:spPr>
          <a:xfrm flipH="1">
            <a:off x="1293779" y="1594699"/>
            <a:ext cx="7797224"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189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49" y="1016475"/>
            <a:ext cx="10058400" cy="3441711"/>
          </a:xfrm>
          <a:prstGeom prst="rect">
            <a:avLst/>
          </a:prstGeom>
        </p:spPr>
      </p:pic>
      <p:sp>
        <p:nvSpPr>
          <p:cNvPr id="4" name="3 - Θέση αριθμού διαφάνειας"/>
          <p:cNvSpPr>
            <a:spLocks noGrp="1"/>
          </p:cNvSpPr>
          <p:nvPr>
            <p:ph type="sldNum" idx="12"/>
          </p:nvPr>
        </p:nvSpPr>
        <p:spPr>
          <a:xfrm>
            <a:off x="9778732" y="6058224"/>
            <a:ext cx="731600" cy="524800"/>
          </a:xfrm>
        </p:spPr>
        <p:txBody>
          <a:bodyPr/>
          <a:lstStyle/>
          <a:p>
            <a:fld id="{E0191417-A098-4250-A468-30289621D1D3}" type="slidenum">
              <a:rPr lang="el" smtClean="0"/>
              <a:pPr/>
              <a:t>39</a:t>
            </a:fld>
            <a:endParaRPr lang="el" dirty="0"/>
          </a:p>
        </p:txBody>
      </p:sp>
      <p:sp>
        <p:nvSpPr>
          <p:cNvPr id="12" name="Google Shape;149;p19">
            <a:extLst>
              <a:ext uri="{FF2B5EF4-FFF2-40B4-BE49-F238E27FC236}">
                <a16:creationId xmlns:a16="http://schemas.microsoft.com/office/drawing/2014/main" id="{31D8D860-FFC1-9824-EB36-B05A68BE4D38}"/>
              </a:ext>
            </a:extLst>
          </p:cNvPr>
          <p:cNvSpPr txBox="1"/>
          <p:nvPr/>
        </p:nvSpPr>
        <p:spPr>
          <a:xfrm>
            <a:off x="0" y="333810"/>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Β. Δηλωθείσες Δαπάνες Βάσει Παραστατικών</a:t>
            </a:r>
          </a:p>
        </p:txBody>
      </p:sp>
      <p:sp>
        <p:nvSpPr>
          <p:cNvPr id="7" name="Ορθογώνιο 6"/>
          <p:cNvSpPr/>
          <p:nvPr/>
        </p:nvSpPr>
        <p:spPr>
          <a:xfrm>
            <a:off x="350738" y="1849713"/>
            <a:ext cx="1161539" cy="50056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ύγραμμο βέλος σύνδεσης 10"/>
          <p:cNvCxnSpPr>
            <a:cxnSpLocks/>
          </p:cNvCxnSpPr>
          <p:nvPr/>
        </p:nvCxnSpPr>
        <p:spPr>
          <a:xfrm flipH="1">
            <a:off x="10225939" y="1455010"/>
            <a:ext cx="1030323" cy="58593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478309" y="3929740"/>
            <a:ext cx="313000" cy="52844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Ευθύγραμμο βέλος σύνδεσης 23"/>
          <p:cNvCxnSpPr>
            <a:cxnSpLocks/>
          </p:cNvCxnSpPr>
          <p:nvPr/>
        </p:nvCxnSpPr>
        <p:spPr>
          <a:xfrm flipH="1">
            <a:off x="899863" y="2889119"/>
            <a:ext cx="2687399" cy="97907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Οβάλ 24"/>
          <p:cNvSpPr/>
          <p:nvPr/>
        </p:nvSpPr>
        <p:spPr>
          <a:xfrm>
            <a:off x="11256258" y="1231771"/>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26" name="Οβάλ 25"/>
          <p:cNvSpPr/>
          <p:nvPr/>
        </p:nvSpPr>
        <p:spPr>
          <a:xfrm>
            <a:off x="3587262" y="2704129"/>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7810"/>
            <a:ext cx="10058400" cy="538843"/>
          </a:xfrm>
          <a:prstGeom prst="rect">
            <a:avLst/>
          </a:prstGeom>
        </p:spPr>
      </p:pic>
      <p:sp>
        <p:nvSpPr>
          <p:cNvPr id="16" name="Ορθογώνιο 15"/>
          <p:cNvSpPr/>
          <p:nvPr/>
        </p:nvSpPr>
        <p:spPr>
          <a:xfrm>
            <a:off x="2868781" y="1849712"/>
            <a:ext cx="1161539" cy="50056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p:cNvSpPr/>
          <p:nvPr/>
        </p:nvSpPr>
        <p:spPr>
          <a:xfrm>
            <a:off x="9563762" y="2040943"/>
            <a:ext cx="662177" cy="42130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634809" y="5036653"/>
            <a:ext cx="9311624" cy="923330"/>
          </a:xfrm>
          <a:prstGeom prst="rect">
            <a:avLst/>
          </a:prstGeom>
          <a:noFill/>
          <a:ln w="19050">
            <a:solidFill>
              <a:srgbClr val="FF0000"/>
            </a:solidFill>
          </a:ln>
        </p:spPr>
        <p:txBody>
          <a:bodyPr wrap="square" rtlCol="0">
            <a:spAutoFit/>
          </a:bodyPr>
          <a:lstStyle/>
          <a:p>
            <a:pPr algn="just"/>
            <a:r>
              <a:rPr lang="el-GR" b="1" dirty="0">
                <a:solidFill>
                  <a:srgbClr val="0D4F8C"/>
                </a:solidFill>
              </a:rPr>
              <a:t>Με το πάτημα της λήψης (1) εμφανίζονται όλα τα παραστατικά Δαπάνης (Αναδόχου) και Πληρωμής (Δικαιούχου), όπως έχουν ήδη συσχετιστεί στο </a:t>
            </a:r>
            <a:r>
              <a:rPr lang="en-US" b="1" dirty="0">
                <a:solidFill>
                  <a:srgbClr val="0D4F8C"/>
                </a:solidFill>
              </a:rPr>
              <a:t>e-</a:t>
            </a:r>
            <a:r>
              <a:rPr lang="el-GR" b="1" dirty="0">
                <a:solidFill>
                  <a:srgbClr val="0D4F8C"/>
                </a:solidFill>
              </a:rPr>
              <a:t>ΠΔΕ.  </a:t>
            </a:r>
          </a:p>
          <a:p>
            <a:pPr algn="just"/>
            <a:r>
              <a:rPr lang="el-GR" b="1" dirty="0">
                <a:solidFill>
                  <a:srgbClr val="0D4F8C"/>
                </a:solidFill>
              </a:rPr>
              <a:t>Επιλέγονται μόνο εκείνα (2) που αφορούν την προς δήλωση δαπάνη.</a:t>
            </a:r>
          </a:p>
        </p:txBody>
      </p:sp>
    </p:spTree>
    <p:extLst>
      <p:ext uri="{BB962C8B-B14F-4D97-AF65-F5344CB8AC3E}">
        <p14:creationId xmlns:p14="http://schemas.microsoft.com/office/powerpoint/2010/main" val="331525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648" y="226708"/>
            <a:ext cx="9348704" cy="5972783"/>
          </a:xfrm>
          <a:prstGeom prst="rect">
            <a:avLst/>
          </a:prstGeom>
        </p:spPr>
      </p:pic>
      <p:cxnSp>
        <p:nvCxnSpPr>
          <p:cNvPr id="5" name="Ευθύγραμμο βέλος σύνδεσης 4"/>
          <p:cNvCxnSpPr>
            <a:cxnSpLocks/>
          </p:cNvCxnSpPr>
          <p:nvPr/>
        </p:nvCxnSpPr>
        <p:spPr>
          <a:xfrm>
            <a:off x="1840499" y="2956457"/>
            <a:ext cx="132807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a:cxnSpLocks/>
            <a:stCxn id="6" idx="2"/>
          </p:cNvCxnSpPr>
          <p:nvPr/>
        </p:nvCxnSpPr>
        <p:spPr>
          <a:xfrm flipH="1">
            <a:off x="2928026" y="1235686"/>
            <a:ext cx="64546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Οβάλ 1">
            <a:extLst>
              <a:ext uri="{FF2B5EF4-FFF2-40B4-BE49-F238E27FC236}">
                <a16:creationId xmlns:a16="http://schemas.microsoft.com/office/drawing/2014/main" id="{0AB7B389-E6A3-E5DB-8132-E12F66B32691}"/>
              </a:ext>
            </a:extLst>
          </p:cNvPr>
          <p:cNvSpPr/>
          <p:nvPr/>
        </p:nvSpPr>
        <p:spPr>
          <a:xfrm>
            <a:off x="1611899" y="272785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4" name="TextBox 3">
            <a:extLst>
              <a:ext uri="{FF2B5EF4-FFF2-40B4-BE49-F238E27FC236}">
                <a16:creationId xmlns:a16="http://schemas.microsoft.com/office/drawing/2014/main" id="{C602283A-FDD3-C9DC-452F-0946D7F30900}"/>
              </a:ext>
            </a:extLst>
          </p:cNvPr>
          <p:cNvSpPr txBox="1"/>
          <p:nvPr/>
        </p:nvSpPr>
        <p:spPr>
          <a:xfrm>
            <a:off x="10127383" y="760503"/>
            <a:ext cx="1983554" cy="3139321"/>
          </a:xfrm>
          <a:prstGeom prst="rect">
            <a:avLst/>
          </a:prstGeom>
          <a:solidFill>
            <a:schemeClr val="bg1"/>
          </a:solidFill>
          <a:ln w="19050">
            <a:solidFill>
              <a:srgbClr val="FF0000"/>
            </a:solidFill>
          </a:ln>
        </p:spPr>
        <p:txBody>
          <a:bodyPr wrap="square" rtlCol="0">
            <a:spAutoFit/>
          </a:bodyPr>
          <a:lstStyle/>
          <a:p>
            <a:r>
              <a:rPr lang="el-GR" b="1" dirty="0">
                <a:solidFill>
                  <a:schemeClr val="accent5">
                    <a:lumMod val="50000"/>
                  </a:schemeClr>
                </a:solidFill>
              </a:rPr>
              <a:t>Επιλέγουμε (1) «Ανακοινώσεις» και ενημερωνόμαστε για το σύνολο των ανακοινώσεων της Ε.Υ.Θ.Υ.Π.Σ σχετικά με τη λειτουργία και τις δυνατότητες του ΟΠΣ.</a:t>
            </a:r>
          </a:p>
        </p:txBody>
      </p:sp>
      <p:sp>
        <p:nvSpPr>
          <p:cNvPr id="6" name="Οβάλ 5">
            <a:extLst>
              <a:ext uri="{FF2B5EF4-FFF2-40B4-BE49-F238E27FC236}">
                <a16:creationId xmlns:a16="http://schemas.microsoft.com/office/drawing/2014/main" id="{2F2FB4F3-EE4D-DC56-5088-1840B48692E4}"/>
              </a:ext>
            </a:extLst>
          </p:cNvPr>
          <p:cNvSpPr/>
          <p:nvPr/>
        </p:nvSpPr>
        <p:spPr>
          <a:xfrm>
            <a:off x="9382670" y="100708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8" name="TextBox 7">
            <a:extLst>
              <a:ext uri="{FF2B5EF4-FFF2-40B4-BE49-F238E27FC236}">
                <a16:creationId xmlns:a16="http://schemas.microsoft.com/office/drawing/2014/main" id="{023D9EA0-9D53-4992-D619-AAD5C43CEF08}"/>
              </a:ext>
            </a:extLst>
          </p:cNvPr>
          <p:cNvSpPr txBox="1"/>
          <p:nvPr/>
        </p:nvSpPr>
        <p:spPr>
          <a:xfrm>
            <a:off x="1" y="1901829"/>
            <a:ext cx="1611898" cy="3970318"/>
          </a:xfrm>
          <a:prstGeom prst="rect">
            <a:avLst/>
          </a:prstGeom>
          <a:noFill/>
          <a:ln w="19050">
            <a:solidFill>
              <a:srgbClr val="FF0000"/>
            </a:solidFill>
          </a:ln>
        </p:spPr>
        <p:txBody>
          <a:bodyPr wrap="square" rtlCol="0">
            <a:spAutoFit/>
          </a:bodyPr>
          <a:lstStyle/>
          <a:p>
            <a:r>
              <a:rPr lang="el-GR" b="1" dirty="0">
                <a:solidFill>
                  <a:schemeClr val="accent5">
                    <a:lumMod val="50000"/>
                  </a:schemeClr>
                </a:solidFill>
              </a:rPr>
              <a:t>Επιλέγουμε (2) «ΕΣΠΑ 2021-2027 Διαχείριση Δελτίων» και εισερχόμαστε στο λειτουργικό περιβάλλον του ΟΠΣ  έχοντας τη δυνατότητα υποβολής δελτίων.</a:t>
            </a:r>
          </a:p>
        </p:txBody>
      </p:sp>
    </p:spTree>
    <p:extLst>
      <p:ext uri="{BB962C8B-B14F-4D97-AF65-F5344CB8AC3E}">
        <p14:creationId xmlns:p14="http://schemas.microsoft.com/office/powerpoint/2010/main" val="916779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9;p19">
            <a:extLst>
              <a:ext uri="{FF2B5EF4-FFF2-40B4-BE49-F238E27FC236}">
                <a16:creationId xmlns:a16="http://schemas.microsoft.com/office/drawing/2014/main" id="{31D8D860-FFC1-9824-EB36-B05A68BE4D38}"/>
              </a:ext>
            </a:extLst>
          </p:cNvPr>
          <p:cNvSpPr txBox="1"/>
          <p:nvPr/>
        </p:nvSpPr>
        <p:spPr>
          <a:xfrm>
            <a:off x="0" y="333810"/>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a:t>
            </a:r>
          </a:p>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Γ. Δηλωθείσες Δαπάνες βάσει επιλογών Απλοποιημένου Κόστους</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952520"/>
            <a:ext cx="10279223" cy="5183819"/>
          </a:xfrm>
          <a:prstGeom prst="rect">
            <a:avLst/>
          </a:prstGeom>
        </p:spPr>
      </p:pic>
      <p:sp>
        <p:nvSpPr>
          <p:cNvPr id="3" name="TextBox 2"/>
          <p:cNvSpPr txBox="1"/>
          <p:nvPr/>
        </p:nvSpPr>
        <p:spPr>
          <a:xfrm>
            <a:off x="4348781" y="3429000"/>
            <a:ext cx="6997241" cy="1200329"/>
          </a:xfrm>
          <a:prstGeom prst="rect">
            <a:avLst/>
          </a:prstGeom>
          <a:solidFill>
            <a:schemeClr val="bg1"/>
          </a:solidFill>
          <a:ln w="19050">
            <a:solidFill>
              <a:srgbClr val="FF0000"/>
            </a:solidFill>
          </a:ln>
        </p:spPr>
        <p:txBody>
          <a:bodyPr wrap="square" rtlCol="0">
            <a:spAutoFit/>
          </a:bodyPr>
          <a:lstStyle/>
          <a:p>
            <a:pPr algn="just"/>
            <a:r>
              <a:rPr lang="el-GR" b="1" dirty="0">
                <a:solidFill>
                  <a:srgbClr val="0D4F8C"/>
                </a:solidFill>
              </a:rPr>
              <a:t>Εφόσον η πράξη έχει εγκριθεί με απλοποιημένο κόστος βάσει παραστατικών άμεσων δαπανών υπολογίζεται αυτόματα από το ΟΠΣ το αντίστοιχο ποσό έμμεσων δαπανών </a:t>
            </a:r>
            <a:r>
              <a:rPr lang="el-GR" b="1" dirty="0">
                <a:solidFill>
                  <a:srgbClr val="0D4F8C"/>
                </a:solidFill>
                <a:sym typeface="Wingdings" panose="05000000000000000000" pitchFamily="2" charset="2"/>
              </a:rPr>
              <a:t> ο πίνακας Γ δεν συμπληρώνεται.</a:t>
            </a:r>
            <a:endParaRPr lang="el-GR" b="1" dirty="0">
              <a:solidFill>
                <a:srgbClr val="0D4F8C"/>
              </a:solidFill>
            </a:endParaRPr>
          </a:p>
        </p:txBody>
      </p:sp>
    </p:spTree>
    <p:extLst>
      <p:ext uri="{BB962C8B-B14F-4D97-AF65-F5344CB8AC3E}">
        <p14:creationId xmlns:p14="http://schemas.microsoft.com/office/powerpoint/2010/main" val="442165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9;p19">
            <a:extLst>
              <a:ext uri="{FF2B5EF4-FFF2-40B4-BE49-F238E27FC236}">
                <a16:creationId xmlns:a16="http://schemas.microsoft.com/office/drawing/2014/main" id="{31D8D860-FFC1-9824-EB36-B05A68BE4D38}"/>
              </a:ext>
            </a:extLst>
          </p:cNvPr>
          <p:cNvSpPr txBox="1"/>
          <p:nvPr/>
        </p:nvSpPr>
        <p:spPr>
          <a:xfrm>
            <a:off x="0" y="333810"/>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Δ. </a:t>
            </a:r>
            <a:r>
              <a:rPr lang="el-GR" sz="2400" b="1" dirty="0" err="1">
                <a:solidFill>
                  <a:srgbClr val="0D4F8C"/>
                </a:solidFill>
                <a:latin typeface="Calibri" panose="020F0502020204030204" pitchFamily="34" charset="0"/>
                <a:ea typeface="Cambria Math" panose="02040503050406030204" pitchFamily="18" charset="0"/>
                <a:cs typeface="Calibri" panose="020F0502020204030204" pitchFamily="34" charset="0"/>
              </a:rPr>
              <a:t>Υλοποιηθέν</a:t>
            </a: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 Φυσικό Αντικείμενο</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08" y="980996"/>
            <a:ext cx="6560310" cy="5139886"/>
          </a:xfrm>
          <a:prstGeom prst="rect">
            <a:avLst/>
          </a:prstGeom>
        </p:spPr>
      </p:pic>
      <p:sp>
        <p:nvSpPr>
          <p:cNvPr id="5" name="TextBox 4"/>
          <p:cNvSpPr txBox="1"/>
          <p:nvPr/>
        </p:nvSpPr>
        <p:spPr>
          <a:xfrm>
            <a:off x="8490858" y="862210"/>
            <a:ext cx="3701142" cy="1200329"/>
          </a:xfrm>
          <a:prstGeom prst="rect">
            <a:avLst/>
          </a:prstGeom>
          <a:noFill/>
          <a:ln w="19050">
            <a:solidFill>
              <a:srgbClr val="FF0000"/>
            </a:solidFill>
          </a:ln>
        </p:spPr>
        <p:txBody>
          <a:bodyPr wrap="square" rtlCol="0">
            <a:spAutoFit/>
          </a:bodyPr>
          <a:lstStyle/>
          <a:p>
            <a:pPr algn="just"/>
            <a:r>
              <a:rPr lang="el-GR" b="1" dirty="0">
                <a:solidFill>
                  <a:srgbClr val="0D4F8C"/>
                </a:solidFill>
              </a:rPr>
              <a:t>Επιλέγεται η Φάση/Πακέτο Εργασίας όπως έχει καταχωριστεί στο Τεχνικό Δελτίο του </a:t>
            </a:r>
            <a:r>
              <a:rPr lang="el-GR" b="1" dirty="0" err="1">
                <a:solidFill>
                  <a:srgbClr val="0D4F8C"/>
                </a:solidFill>
              </a:rPr>
              <a:t>Υποέργου</a:t>
            </a:r>
            <a:r>
              <a:rPr lang="el-GR" b="1" dirty="0">
                <a:solidFill>
                  <a:srgbClr val="0D4F8C"/>
                </a:solidFill>
              </a:rPr>
              <a:t> στο οποίο αφορά η δαπάνη.</a:t>
            </a:r>
          </a:p>
        </p:txBody>
      </p:sp>
      <p:sp>
        <p:nvSpPr>
          <p:cNvPr id="7" name="Οβάλ 6"/>
          <p:cNvSpPr/>
          <p:nvPr/>
        </p:nvSpPr>
        <p:spPr>
          <a:xfrm>
            <a:off x="8123742" y="1700478"/>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8" name="Οβάλ 7"/>
          <p:cNvSpPr/>
          <p:nvPr/>
        </p:nvSpPr>
        <p:spPr>
          <a:xfrm>
            <a:off x="8123742" y="2339402"/>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9" name="TextBox 8"/>
          <p:cNvSpPr txBox="1"/>
          <p:nvPr/>
        </p:nvSpPr>
        <p:spPr>
          <a:xfrm>
            <a:off x="8460338" y="2198443"/>
            <a:ext cx="3762182" cy="1754326"/>
          </a:xfrm>
          <a:prstGeom prst="rect">
            <a:avLst/>
          </a:prstGeom>
          <a:noFill/>
          <a:ln w="19050">
            <a:solidFill>
              <a:srgbClr val="FF0000"/>
            </a:solidFill>
          </a:ln>
        </p:spPr>
        <p:txBody>
          <a:bodyPr wrap="square" rtlCol="0">
            <a:spAutoFit/>
          </a:bodyPr>
          <a:lstStyle/>
          <a:p>
            <a:pPr algn="just"/>
            <a:r>
              <a:rPr lang="el-GR" b="1" dirty="0">
                <a:solidFill>
                  <a:srgbClr val="0D4F8C"/>
                </a:solidFill>
              </a:rPr>
              <a:t>Συμπληρώνεται από το δικαιούχο κείμενο που τεκμηριώνει την υλοποίηση της Φάσης/Πακέτου Εργασίας. Σε περίπτωση τεχνικού έργου συμπληρώνουμε «Τεχνικές Εργασίες» όπως στο παράδειγμα</a:t>
            </a:r>
            <a:r>
              <a:rPr lang="el-GR" dirty="0">
                <a:solidFill>
                  <a:srgbClr val="0D4F8C"/>
                </a:solidFill>
              </a:rPr>
              <a:t>.</a:t>
            </a:r>
          </a:p>
        </p:txBody>
      </p:sp>
      <p:cxnSp>
        <p:nvCxnSpPr>
          <p:cNvPr id="10" name="Ευθύγραμμο βέλος σύνδεσης 9"/>
          <p:cNvCxnSpPr>
            <a:cxnSpLocks/>
            <a:stCxn id="7" idx="2"/>
          </p:cNvCxnSpPr>
          <p:nvPr/>
        </p:nvCxnSpPr>
        <p:spPr>
          <a:xfrm flipH="1">
            <a:off x="6420255" y="1838457"/>
            <a:ext cx="1703487"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cxnSpLocks/>
            <a:stCxn id="16" idx="1"/>
          </p:cNvCxnSpPr>
          <p:nvPr/>
        </p:nvCxnSpPr>
        <p:spPr>
          <a:xfrm flipH="1" flipV="1">
            <a:off x="3661467" y="3275902"/>
            <a:ext cx="4443011" cy="174580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cxnSpLocks/>
            <a:stCxn id="8" idx="2"/>
          </p:cNvCxnSpPr>
          <p:nvPr/>
        </p:nvCxnSpPr>
        <p:spPr>
          <a:xfrm flipH="1" flipV="1">
            <a:off x="2208179" y="2461165"/>
            <a:ext cx="5915563" cy="1621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EF12E0-7629-E9D2-EE1E-504E78EDA45F}"/>
              </a:ext>
            </a:extLst>
          </p:cNvPr>
          <p:cNvSpPr txBox="1"/>
          <p:nvPr/>
        </p:nvSpPr>
        <p:spPr>
          <a:xfrm>
            <a:off x="8460338" y="3964593"/>
            <a:ext cx="3762182" cy="2585323"/>
          </a:xfrm>
          <a:prstGeom prst="rect">
            <a:avLst/>
          </a:prstGeom>
          <a:noFill/>
          <a:ln w="19050">
            <a:solidFill>
              <a:srgbClr val="FF0000"/>
            </a:solidFill>
          </a:ln>
        </p:spPr>
        <p:txBody>
          <a:bodyPr wrap="square" rtlCol="0">
            <a:spAutoFit/>
          </a:bodyPr>
          <a:lstStyle/>
          <a:p>
            <a:pPr algn="just"/>
            <a:r>
              <a:rPr lang="el-GR" b="1" dirty="0">
                <a:solidFill>
                  <a:srgbClr val="0D4F8C"/>
                </a:solidFill>
              </a:rPr>
              <a:t>Συμπληρώνεται από το δικαιούχο κείμενο που τεκμηριώνει τα παραδοτέα που αντιστοιχούν στις δηλωθείσες δαπάνες. Σε περίπτωση τεχνικού έργου συμπληρώνουμε «Οι εργασίες αφορούν στον 9</a:t>
            </a:r>
            <a:r>
              <a:rPr lang="el-GR" b="1" baseline="30000" dirty="0">
                <a:solidFill>
                  <a:srgbClr val="0D4F8C"/>
                </a:solidFill>
              </a:rPr>
              <a:t>ο</a:t>
            </a:r>
            <a:r>
              <a:rPr lang="el-GR" b="1" dirty="0">
                <a:solidFill>
                  <a:srgbClr val="0D4F8C"/>
                </a:solidFill>
              </a:rPr>
              <a:t> λογαριασμό σύμφωνα με την εγκεκριμένη μελέτη» όπως στο παράδειγμα.</a:t>
            </a:r>
          </a:p>
        </p:txBody>
      </p:sp>
      <p:sp>
        <p:nvSpPr>
          <p:cNvPr id="16" name="Οβάλ 15">
            <a:extLst>
              <a:ext uri="{FF2B5EF4-FFF2-40B4-BE49-F238E27FC236}">
                <a16:creationId xmlns:a16="http://schemas.microsoft.com/office/drawing/2014/main" id="{54C264E2-73A0-9D6B-EE94-91D62ED3DCA5}"/>
              </a:ext>
            </a:extLst>
          </p:cNvPr>
          <p:cNvSpPr/>
          <p:nvPr/>
        </p:nvSpPr>
        <p:spPr>
          <a:xfrm>
            <a:off x="8062829" y="4981298"/>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1618361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9;p19">
            <a:extLst>
              <a:ext uri="{FF2B5EF4-FFF2-40B4-BE49-F238E27FC236}">
                <a16:creationId xmlns:a16="http://schemas.microsoft.com/office/drawing/2014/main" id="{31D8D860-FFC1-9824-EB36-B05A68BE4D38}"/>
              </a:ext>
            </a:extLst>
          </p:cNvPr>
          <p:cNvSpPr txBox="1"/>
          <p:nvPr/>
        </p:nvSpPr>
        <p:spPr>
          <a:xfrm>
            <a:off x="0" y="333810"/>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Ε. Προβλήματα και Εμπλοκές</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35" y="1732267"/>
            <a:ext cx="10058400" cy="1639146"/>
          </a:xfrm>
          <a:prstGeom prst="rect">
            <a:avLst/>
          </a:prstGeom>
        </p:spPr>
      </p:pic>
      <p:sp>
        <p:nvSpPr>
          <p:cNvPr id="15" name="TextBox 14"/>
          <p:cNvSpPr txBox="1"/>
          <p:nvPr/>
        </p:nvSpPr>
        <p:spPr>
          <a:xfrm>
            <a:off x="3237722" y="3641305"/>
            <a:ext cx="5402425" cy="646331"/>
          </a:xfrm>
          <a:prstGeom prst="rect">
            <a:avLst/>
          </a:prstGeom>
          <a:noFill/>
          <a:ln w="19050">
            <a:solidFill>
              <a:srgbClr val="FF0000"/>
            </a:solidFill>
          </a:ln>
        </p:spPr>
        <p:txBody>
          <a:bodyPr wrap="square" rtlCol="0">
            <a:spAutoFit/>
          </a:bodyPr>
          <a:lstStyle/>
          <a:p>
            <a:pPr algn="just"/>
            <a:r>
              <a:rPr lang="el-GR" b="1" dirty="0">
                <a:solidFill>
                  <a:srgbClr val="0D4F8C"/>
                </a:solidFill>
              </a:rPr>
              <a:t>Σε περίπτωση προβλημάτων γίνεται καταχώρισή τους από το δικαιούχο με την επιλογή «Προσθήκη»</a:t>
            </a:r>
          </a:p>
        </p:txBody>
      </p:sp>
      <p:cxnSp>
        <p:nvCxnSpPr>
          <p:cNvPr id="16" name="Ευθύγραμμο βέλος σύνδεσης 15"/>
          <p:cNvCxnSpPr>
            <a:cxnSpLocks/>
          </p:cNvCxnSpPr>
          <p:nvPr/>
        </p:nvCxnSpPr>
        <p:spPr>
          <a:xfrm flipV="1">
            <a:off x="8061649" y="2491273"/>
            <a:ext cx="2015412" cy="11500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0077061" y="2230016"/>
            <a:ext cx="830425" cy="40121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01060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l="1" r="696" b="26554"/>
          <a:stretch/>
        </p:blipFill>
        <p:spPr>
          <a:xfrm>
            <a:off x="909734" y="811927"/>
            <a:ext cx="9988421" cy="3228228"/>
          </a:xfrm>
          <a:prstGeom prst="rect">
            <a:avLst/>
          </a:prstGeom>
        </p:spPr>
      </p:pic>
      <p:sp>
        <p:nvSpPr>
          <p:cNvPr id="12" name="Google Shape;149;p19">
            <a:extLst>
              <a:ext uri="{FF2B5EF4-FFF2-40B4-BE49-F238E27FC236}">
                <a16:creationId xmlns:a16="http://schemas.microsoft.com/office/drawing/2014/main" id="{31D8D860-FFC1-9824-EB36-B05A68BE4D38}"/>
              </a:ext>
            </a:extLst>
          </p:cNvPr>
          <p:cNvSpPr txBox="1"/>
          <p:nvPr/>
        </p:nvSpPr>
        <p:spPr>
          <a:xfrm>
            <a:off x="0" y="193845"/>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Δημιουργία Δελτίου Δήλωσης Δαπάνης – Συνημμένα</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15" name="TextBox 14"/>
          <p:cNvSpPr txBox="1"/>
          <p:nvPr/>
        </p:nvSpPr>
        <p:spPr>
          <a:xfrm>
            <a:off x="587828" y="4167075"/>
            <a:ext cx="10473612" cy="2031325"/>
          </a:xfrm>
          <a:prstGeom prst="rect">
            <a:avLst/>
          </a:prstGeom>
          <a:noFill/>
          <a:ln w="19050">
            <a:solidFill>
              <a:srgbClr val="FF0000"/>
            </a:solidFill>
          </a:ln>
        </p:spPr>
        <p:txBody>
          <a:bodyPr wrap="square" rtlCol="0">
            <a:spAutoFit/>
          </a:bodyPr>
          <a:lstStyle/>
          <a:p>
            <a:pPr algn="just"/>
            <a:r>
              <a:rPr lang="el-GR" b="1" dirty="0">
                <a:solidFill>
                  <a:srgbClr val="0D4F8C"/>
                </a:solidFill>
              </a:rPr>
              <a:t>Με την επιλογή (1) «Προσθήκη» δίνεται η δυνατότητα επισύναψης των στοιχείων τεκμηρίωσης της δαπάνης, όπως αναλυτικά αναφέρονται στην Καρτέλα Α. Γενικά στοιχεία «Απαιτούμενα δικαιολογητικά για την υποβολή του ΔΔΔ ».</a:t>
            </a:r>
          </a:p>
          <a:p>
            <a:pPr algn="just"/>
            <a:r>
              <a:rPr lang="el-GR" b="1" dirty="0">
                <a:solidFill>
                  <a:srgbClr val="0D4F8C"/>
                </a:solidFill>
              </a:rPr>
              <a:t>Η επισύναψη των εγγράφων γίνεται σε μορφή </a:t>
            </a:r>
            <a:r>
              <a:rPr lang="en-US" b="1" dirty="0">
                <a:solidFill>
                  <a:srgbClr val="0D4F8C"/>
                </a:solidFill>
              </a:rPr>
              <a:t> .ZIP </a:t>
            </a:r>
            <a:r>
              <a:rPr lang="el-GR" b="1" dirty="0">
                <a:solidFill>
                  <a:srgbClr val="0D4F8C"/>
                </a:solidFill>
              </a:rPr>
              <a:t>για το σύνολο των εγγράφων ή μεμονωμένα επιλέγοντας την κατηγορία εγγράφου.</a:t>
            </a:r>
          </a:p>
          <a:p>
            <a:pPr algn="just"/>
            <a:r>
              <a:rPr lang="el-GR" b="1" dirty="0">
                <a:solidFill>
                  <a:srgbClr val="0D4F8C"/>
                </a:solidFill>
              </a:rPr>
              <a:t>Η επισύναψη γίνεται ακριβώς με τον ίδιο τρόπο, όπως εξηγήσαμε πριν, στη διαδικασία υποβολής αιτήματος ανάληψης νομικής δέσμευσης.</a:t>
            </a:r>
          </a:p>
        </p:txBody>
      </p:sp>
      <p:sp>
        <p:nvSpPr>
          <p:cNvPr id="11" name="Ορθογώνιο 10"/>
          <p:cNvSpPr/>
          <p:nvPr/>
        </p:nvSpPr>
        <p:spPr>
          <a:xfrm>
            <a:off x="9965094" y="1341949"/>
            <a:ext cx="830425" cy="40121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 name="Ευθύγραμμο βέλος σύνδεσης 1">
            <a:extLst>
              <a:ext uri="{FF2B5EF4-FFF2-40B4-BE49-F238E27FC236}">
                <a16:creationId xmlns:a16="http://schemas.microsoft.com/office/drawing/2014/main" id="{BB24980E-E9CA-C22D-03E5-891D31C88AD8}"/>
              </a:ext>
            </a:extLst>
          </p:cNvPr>
          <p:cNvCxnSpPr>
            <a:cxnSpLocks/>
          </p:cNvCxnSpPr>
          <p:nvPr/>
        </p:nvCxnSpPr>
        <p:spPr>
          <a:xfrm>
            <a:off x="8982466" y="1537701"/>
            <a:ext cx="900837"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Οβάλ 3">
            <a:extLst>
              <a:ext uri="{FF2B5EF4-FFF2-40B4-BE49-F238E27FC236}">
                <a16:creationId xmlns:a16="http://schemas.microsoft.com/office/drawing/2014/main" id="{384F8461-7840-07CD-ECC6-BD840192B5DE}"/>
              </a:ext>
            </a:extLst>
          </p:cNvPr>
          <p:cNvSpPr/>
          <p:nvPr/>
        </p:nvSpPr>
        <p:spPr>
          <a:xfrm>
            <a:off x="8585892" y="1341949"/>
            <a:ext cx="396574" cy="4413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Tree>
    <p:extLst>
      <p:ext uri="{BB962C8B-B14F-4D97-AF65-F5344CB8AC3E}">
        <p14:creationId xmlns:p14="http://schemas.microsoft.com/office/powerpoint/2010/main" val="503602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42D2-731C-B378-67AF-71CC062AD9DC}"/>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260C84F5-AF43-7B2E-0AAA-D930BA05E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8" y="775942"/>
            <a:ext cx="11164824" cy="4105787"/>
          </a:xfrm>
          <a:prstGeom prst="rect">
            <a:avLst/>
          </a:prstGeom>
        </p:spPr>
      </p:pic>
      <p:sp>
        <p:nvSpPr>
          <p:cNvPr id="12" name="Google Shape;149;p19">
            <a:extLst>
              <a:ext uri="{FF2B5EF4-FFF2-40B4-BE49-F238E27FC236}">
                <a16:creationId xmlns:a16="http://schemas.microsoft.com/office/drawing/2014/main" id="{0ED4870C-037C-2470-6425-11E54FC0AA39}"/>
              </a:ext>
            </a:extLst>
          </p:cNvPr>
          <p:cNvSpPr txBox="1"/>
          <p:nvPr/>
        </p:nvSpPr>
        <p:spPr>
          <a:xfrm>
            <a:off x="0" y="193845"/>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Υποβολή Δελτίου Δήλωσης Δαπάνης στο ΟΠΣ</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ADCA8D8C-839F-B60D-148B-9CAFAA31165F}"/>
              </a:ext>
            </a:extLst>
          </p:cNvPr>
          <p:cNvSpPr txBox="1"/>
          <p:nvPr/>
        </p:nvSpPr>
        <p:spPr>
          <a:xfrm>
            <a:off x="687013" y="4935426"/>
            <a:ext cx="10473612" cy="1200329"/>
          </a:xfrm>
          <a:prstGeom prst="rect">
            <a:avLst/>
          </a:prstGeom>
          <a:noFill/>
          <a:ln w="19050">
            <a:solidFill>
              <a:srgbClr val="FF0000"/>
            </a:solidFill>
          </a:ln>
        </p:spPr>
        <p:txBody>
          <a:bodyPr wrap="square" rtlCol="0">
            <a:spAutoFit/>
          </a:bodyPr>
          <a:lstStyle/>
          <a:p>
            <a:pPr algn="just"/>
            <a:r>
              <a:rPr lang="el-GR" b="1" dirty="0">
                <a:solidFill>
                  <a:srgbClr val="0D4F8C"/>
                </a:solidFill>
              </a:rPr>
              <a:t>Όταν έχει ολοκληρωθεί η συμπλήρωση του δελτίου και έχουν επισυναφθεί όλα τα αρχεία τεκμηρίωσης, γίνεται επικύρωση του δελτίου και εφόσον δεν υπάρχουν ευρήματα, ο δικαιούχος επιστρέφει στην οθόνη που βλέπετε, επιλέγει «Υποβολή», μεταφέρεται εκ νέου στο περιβάλλον του δελτίου και επιλέγει ξανά υποβολή. Το δελτίο υποβάλλεται οριστικά στην Διαχειριστική Αρχή για έλεγχο.</a:t>
            </a:r>
          </a:p>
        </p:txBody>
      </p:sp>
      <p:sp>
        <p:nvSpPr>
          <p:cNvPr id="11" name="Ορθογώνιο 10">
            <a:extLst>
              <a:ext uri="{FF2B5EF4-FFF2-40B4-BE49-F238E27FC236}">
                <a16:creationId xmlns:a16="http://schemas.microsoft.com/office/drawing/2014/main" id="{DB415B8E-BBA5-34D9-CC6E-1CDDDDE24854}"/>
              </a:ext>
            </a:extLst>
          </p:cNvPr>
          <p:cNvSpPr/>
          <p:nvPr/>
        </p:nvSpPr>
        <p:spPr>
          <a:xfrm>
            <a:off x="10568598" y="3992926"/>
            <a:ext cx="1184054" cy="19852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 name="Ευθύγραμμο βέλος σύνδεσης 1">
            <a:extLst>
              <a:ext uri="{FF2B5EF4-FFF2-40B4-BE49-F238E27FC236}">
                <a16:creationId xmlns:a16="http://schemas.microsoft.com/office/drawing/2014/main" id="{2FDB6241-2196-6EE6-029C-1C04F92EB673}"/>
              </a:ext>
            </a:extLst>
          </p:cNvPr>
          <p:cNvCxnSpPr>
            <a:cxnSpLocks/>
          </p:cNvCxnSpPr>
          <p:nvPr/>
        </p:nvCxnSpPr>
        <p:spPr>
          <a:xfrm>
            <a:off x="9566124" y="4134005"/>
            <a:ext cx="900837"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673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0C67D-FABF-6719-969F-F5C779D26A75}"/>
            </a:ext>
          </a:extLst>
        </p:cNvPr>
        <p:cNvGrpSpPr/>
        <p:nvPr/>
      </p:nvGrpSpPr>
      <p:grpSpPr>
        <a:xfrm>
          <a:off x="0" y="0"/>
          <a:ext cx="0" cy="0"/>
          <a:chOff x="0" y="0"/>
          <a:chExt cx="0" cy="0"/>
        </a:xfrm>
      </p:grpSpPr>
      <p:pic>
        <p:nvPicPr>
          <p:cNvPr id="3" name="Εικόνα 2">
            <a:extLst>
              <a:ext uri="{FF2B5EF4-FFF2-40B4-BE49-F238E27FC236}">
                <a16:creationId xmlns:a16="http://schemas.microsoft.com/office/drawing/2014/main" id="{2F153822-5FFD-854A-2C3A-D6B35465D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520" y="722245"/>
            <a:ext cx="8110728" cy="4537557"/>
          </a:xfrm>
          <a:prstGeom prst="rect">
            <a:avLst/>
          </a:prstGeom>
        </p:spPr>
      </p:pic>
      <p:sp>
        <p:nvSpPr>
          <p:cNvPr id="12" name="Google Shape;149;p19">
            <a:extLst>
              <a:ext uri="{FF2B5EF4-FFF2-40B4-BE49-F238E27FC236}">
                <a16:creationId xmlns:a16="http://schemas.microsoft.com/office/drawing/2014/main" id="{C37B56AC-4348-D412-8988-D2E000CC3854}"/>
              </a:ext>
            </a:extLst>
          </p:cNvPr>
          <p:cNvSpPr txBox="1"/>
          <p:nvPr/>
        </p:nvSpPr>
        <p:spPr>
          <a:xfrm>
            <a:off x="0" y="193845"/>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Λειτουργία «Επικοινωνία» για υποβολή Συμπληρωματικών Στοιχείων μέσω ΟΠΣ</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2B10494C-35AC-7C14-6193-B39E1FAE7570}"/>
              </a:ext>
            </a:extLst>
          </p:cNvPr>
          <p:cNvSpPr txBox="1"/>
          <p:nvPr/>
        </p:nvSpPr>
        <p:spPr>
          <a:xfrm>
            <a:off x="606116" y="5446902"/>
            <a:ext cx="10473612" cy="646331"/>
          </a:xfrm>
          <a:prstGeom prst="rect">
            <a:avLst/>
          </a:prstGeom>
          <a:noFill/>
          <a:ln w="19050">
            <a:solidFill>
              <a:srgbClr val="FF0000"/>
            </a:solidFill>
          </a:ln>
        </p:spPr>
        <p:txBody>
          <a:bodyPr wrap="square" rtlCol="0">
            <a:spAutoFit/>
          </a:bodyPr>
          <a:lstStyle/>
          <a:p>
            <a:pPr algn="just"/>
            <a:r>
              <a:rPr lang="el-GR" b="1" dirty="0">
                <a:solidFill>
                  <a:srgbClr val="0D4F8C"/>
                </a:solidFill>
              </a:rPr>
              <a:t>Με την επιλογή «Επικοινωνία» δίνεται η δυνατότητα για υποβολή συμπληρωματικών στοιχείων που έχουν ζητηθεί.</a:t>
            </a:r>
          </a:p>
        </p:txBody>
      </p:sp>
      <p:sp>
        <p:nvSpPr>
          <p:cNvPr id="11" name="Ορθογώνιο 10">
            <a:extLst>
              <a:ext uri="{FF2B5EF4-FFF2-40B4-BE49-F238E27FC236}">
                <a16:creationId xmlns:a16="http://schemas.microsoft.com/office/drawing/2014/main" id="{82457578-3498-3E4B-DB12-FBA40CFFF534}"/>
              </a:ext>
            </a:extLst>
          </p:cNvPr>
          <p:cNvSpPr/>
          <p:nvPr/>
        </p:nvSpPr>
        <p:spPr>
          <a:xfrm>
            <a:off x="9087270" y="4940399"/>
            <a:ext cx="971130" cy="18024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 name="Ευθύγραμμο βέλος σύνδεσης 1">
            <a:extLst>
              <a:ext uri="{FF2B5EF4-FFF2-40B4-BE49-F238E27FC236}">
                <a16:creationId xmlns:a16="http://schemas.microsoft.com/office/drawing/2014/main" id="{E7340EF0-DA51-98EA-1CC9-7C28DEC228E3}"/>
              </a:ext>
            </a:extLst>
          </p:cNvPr>
          <p:cNvCxnSpPr>
            <a:cxnSpLocks/>
          </p:cNvCxnSpPr>
          <p:nvPr/>
        </p:nvCxnSpPr>
        <p:spPr>
          <a:xfrm flipH="1">
            <a:off x="10223767" y="5027951"/>
            <a:ext cx="1258704"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50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13876-610C-A91D-9D9A-9DA8D65D1FB8}"/>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5C05442F-DD5D-EE09-5797-1CFA4B119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195" y="1112925"/>
            <a:ext cx="9866574" cy="3760725"/>
          </a:xfrm>
          <a:prstGeom prst="rect">
            <a:avLst/>
          </a:prstGeom>
        </p:spPr>
      </p:pic>
      <p:sp>
        <p:nvSpPr>
          <p:cNvPr id="12" name="Google Shape;149;p19">
            <a:extLst>
              <a:ext uri="{FF2B5EF4-FFF2-40B4-BE49-F238E27FC236}">
                <a16:creationId xmlns:a16="http://schemas.microsoft.com/office/drawing/2014/main" id="{004D9E4B-28C9-DF8E-50E0-4255157F1DA9}"/>
              </a:ext>
            </a:extLst>
          </p:cNvPr>
          <p:cNvSpPr txBox="1"/>
          <p:nvPr/>
        </p:nvSpPr>
        <p:spPr>
          <a:xfrm>
            <a:off x="0" y="193845"/>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Λειτουργία «Επικοινωνία» για υποβολή Συμπληρωματικών Στοιχείων μέσω ΟΠΣ</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48DA369C-7C11-AE39-F767-40667A28593B}"/>
              </a:ext>
            </a:extLst>
          </p:cNvPr>
          <p:cNvSpPr txBox="1"/>
          <p:nvPr/>
        </p:nvSpPr>
        <p:spPr>
          <a:xfrm>
            <a:off x="645027" y="4873650"/>
            <a:ext cx="10473612" cy="1200329"/>
          </a:xfrm>
          <a:prstGeom prst="rect">
            <a:avLst/>
          </a:prstGeom>
          <a:noFill/>
          <a:ln w="19050">
            <a:solidFill>
              <a:srgbClr val="FF0000"/>
            </a:solidFill>
          </a:ln>
        </p:spPr>
        <p:txBody>
          <a:bodyPr wrap="square" rtlCol="0">
            <a:spAutoFit/>
          </a:bodyPr>
          <a:lstStyle/>
          <a:p>
            <a:pPr algn="just"/>
            <a:r>
              <a:rPr lang="el-GR" b="1" dirty="0">
                <a:solidFill>
                  <a:srgbClr val="0D4F8C"/>
                </a:solidFill>
              </a:rPr>
              <a:t>Όταν επιλέγεται η υποβολή αρχείων μέσω «Επικοινωνίας», εμφανίζεται το παραπάνω κείμενο. Η διαδικασία τηρεί </a:t>
            </a:r>
            <a:r>
              <a:rPr lang="el-GR" b="1" dirty="0" err="1">
                <a:solidFill>
                  <a:srgbClr val="0D4F8C"/>
                </a:solidFill>
              </a:rPr>
              <a:t>χρονοσήμανση</a:t>
            </a:r>
            <a:r>
              <a:rPr lang="el-GR" b="1" dirty="0">
                <a:solidFill>
                  <a:srgbClr val="0D4F8C"/>
                </a:solidFill>
              </a:rPr>
              <a:t> προκειμένου να επιβεβαιωθούν οι προβλεπόμενοι χρόνοι από το ΣΔΕ.</a:t>
            </a:r>
          </a:p>
          <a:p>
            <a:pPr algn="just"/>
            <a:r>
              <a:rPr lang="el-GR" b="1" dirty="0">
                <a:solidFill>
                  <a:srgbClr val="0D4F8C"/>
                </a:solidFill>
              </a:rPr>
              <a:t>Πατώντας «Αποδοχή» εμφανίζεται το παράθυρο στο οποίο συμπληρώνουμε κείμενο και επισυνάπτουμε τα αρχεία που θέλουμε να στείλουμε στη Διαχειριστική Αρχή.</a:t>
            </a:r>
          </a:p>
        </p:txBody>
      </p:sp>
      <p:sp>
        <p:nvSpPr>
          <p:cNvPr id="11" name="Ορθογώνιο 10">
            <a:extLst>
              <a:ext uri="{FF2B5EF4-FFF2-40B4-BE49-F238E27FC236}">
                <a16:creationId xmlns:a16="http://schemas.microsoft.com/office/drawing/2014/main" id="{F3C48954-BFDB-4645-AE43-DBF323B1651C}"/>
              </a:ext>
            </a:extLst>
          </p:cNvPr>
          <p:cNvSpPr/>
          <p:nvPr/>
        </p:nvSpPr>
        <p:spPr>
          <a:xfrm>
            <a:off x="3372270" y="1802184"/>
            <a:ext cx="6000330" cy="63926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a16="http://schemas.microsoft.com/office/drawing/2014/main" id="{44E0ED75-F829-A7DA-58FC-21D2FA2C8996}"/>
              </a:ext>
            </a:extLst>
          </p:cNvPr>
          <p:cNvSpPr/>
          <p:nvPr/>
        </p:nvSpPr>
        <p:spPr>
          <a:xfrm>
            <a:off x="8151778" y="4036302"/>
            <a:ext cx="797669" cy="38025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3115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B728B-A3BE-DFF1-2A1C-3315B7706400}"/>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6E015DCA-A662-DDAE-7C3C-B9C4ED6B1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2627"/>
            <a:ext cx="11650648" cy="5038624"/>
          </a:xfrm>
          <a:prstGeom prst="rect">
            <a:avLst/>
          </a:prstGeom>
        </p:spPr>
      </p:pic>
      <p:sp>
        <p:nvSpPr>
          <p:cNvPr id="12" name="Google Shape;149;p19">
            <a:extLst>
              <a:ext uri="{FF2B5EF4-FFF2-40B4-BE49-F238E27FC236}">
                <a16:creationId xmlns:a16="http://schemas.microsoft.com/office/drawing/2014/main" id="{64690E7E-5446-F69D-BEE1-75A939EFB0A7}"/>
              </a:ext>
            </a:extLst>
          </p:cNvPr>
          <p:cNvSpPr txBox="1"/>
          <p:nvPr/>
        </p:nvSpPr>
        <p:spPr>
          <a:xfrm>
            <a:off x="0" y="193845"/>
            <a:ext cx="12192000" cy="528400"/>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rgbClr val="19BEDE"/>
                </a:solidFill>
                <a:latin typeface="Trebuchet MS" panose="020B0603020202020204" pitchFamily="34" charset="0"/>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pPr algn="ctr"/>
            <a:r>
              <a:rPr lang="el-GR" sz="2400" b="1" dirty="0">
                <a:solidFill>
                  <a:srgbClr val="0D4F8C"/>
                </a:solidFill>
                <a:latin typeface="Calibri" panose="020F0502020204030204" pitchFamily="34" charset="0"/>
                <a:ea typeface="Cambria Math" panose="02040503050406030204" pitchFamily="18" charset="0"/>
                <a:cs typeface="Calibri" panose="020F0502020204030204" pitchFamily="34" charset="0"/>
              </a:rPr>
              <a:t>Επικοινωνία για υποβολή Συμπληρωματικών Στοιχείων</a:t>
            </a:r>
            <a:endParaRPr lang="en-US" sz="2400" dirty="0">
              <a:solidFill>
                <a:srgbClr val="0D4F8C"/>
              </a:solidFill>
              <a:latin typeface="Calibri" panose="020F0502020204030204" pitchFamily="34" charset="0"/>
              <a:ea typeface="Cambria Math" panose="02040503050406030204" pitchFamily="18" charset="0"/>
              <a:cs typeface="Calibri" panose="020F0502020204030204" pitchFamily="34" charset="0"/>
            </a:endParaRPr>
          </a:p>
        </p:txBody>
      </p:sp>
      <p:sp>
        <p:nvSpPr>
          <p:cNvPr id="6" name="Ορθογώνιο 5">
            <a:extLst>
              <a:ext uri="{FF2B5EF4-FFF2-40B4-BE49-F238E27FC236}">
                <a16:creationId xmlns:a16="http://schemas.microsoft.com/office/drawing/2014/main" id="{523E299E-32C5-7ABB-563E-815958ECA86F}"/>
              </a:ext>
            </a:extLst>
          </p:cNvPr>
          <p:cNvSpPr/>
          <p:nvPr/>
        </p:nvSpPr>
        <p:spPr>
          <a:xfrm>
            <a:off x="145915" y="2785377"/>
            <a:ext cx="515566" cy="325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ύγραμμο βέλος σύνδεσης 6">
            <a:extLst>
              <a:ext uri="{FF2B5EF4-FFF2-40B4-BE49-F238E27FC236}">
                <a16:creationId xmlns:a16="http://schemas.microsoft.com/office/drawing/2014/main" id="{9BEEC208-953D-8A28-541B-1D1DCB4AB4D5}"/>
              </a:ext>
            </a:extLst>
          </p:cNvPr>
          <p:cNvCxnSpPr>
            <a:cxnSpLocks/>
          </p:cNvCxnSpPr>
          <p:nvPr/>
        </p:nvCxnSpPr>
        <p:spPr>
          <a:xfrm>
            <a:off x="1002188" y="2547233"/>
            <a:ext cx="165083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Οβάλ 7">
            <a:extLst>
              <a:ext uri="{FF2B5EF4-FFF2-40B4-BE49-F238E27FC236}">
                <a16:creationId xmlns:a16="http://schemas.microsoft.com/office/drawing/2014/main" id="{7B7324A7-B58E-D541-67CA-B2FE6DE0171F}"/>
              </a:ext>
            </a:extLst>
          </p:cNvPr>
          <p:cNvSpPr/>
          <p:nvPr/>
        </p:nvSpPr>
        <p:spPr>
          <a:xfrm>
            <a:off x="794560" y="2399266"/>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4" name="Οβάλ 13">
            <a:extLst>
              <a:ext uri="{FF2B5EF4-FFF2-40B4-BE49-F238E27FC236}">
                <a16:creationId xmlns:a16="http://schemas.microsoft.com/office/drawing/2014/main" id="{5ABB60B1-0A31-84B3-F744-367BAC7568F2}"/>
              </a:ext>
            </a:extLst>
          </p:cNvPr>
          <p:cNvSpPr/>
          <p:nvPr/>
        </p:nvSpPr>
        <p:spPr>
          <a:xfrm>
            <a:off x="807396" y="2891777"/>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cxnSp>
        <p:nvCxnSpPr>
          <p:cNvPr id="18" name="Ευθύγραμμο βέλος σύνδεσης 17">
            <a:extLst>
              <a:ext uri="{FF2B5EF4-FFF2-40B4-BE49-F238E27FC236}">
                <a16:creationId xmlns:a16="http://schemas.microsoft.com/office/drawing/2014/main" id="{1E49D7CA-CBDE-4DD2-18E8-3825D59342CD}"/>
              </a:ext>
            </a:extLst>
          </p:cNvPr>
          <p:cNvCxnSpPr>
            <a:cxnSpLocks/>
          </p:cNvCxnSpPr>
          <p:nvPr/>
        </p:nvCxnSpPr>
        <p:spPr>
          <a:xfrm flipH="1">
            <a:off x="794560" y="1265426"/>
            <a:ext cx="3440047" cy="17860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Οβάλ 18">
            <a:extLst>
              <a:ext uri="{FF2B5EF4-FFF2-40B4-BE49-F238E27FC236}">
                <a16:creationId xmlns:a16="http://schemas.microsoft.com/office/drawing/2014/main" id="{C27B753A-CBE3-DB4C-A174-38B6F29082D2}"/>
              </a:ext>
            </a:extLst>
          </p:cNvPr>
          <p:cNvSpPr/>
          <p:nvPr/>
        </p:nvSpPr>
        <p:spPr>
          <a:xfrm>
            <a:off x="4234607" y="1127447"/>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5</a:t>
            </a:r>
            <a:endParaRPr lang="en-US" b="1" dirty="0">
              <a:solidFill>
                <a:schemeClr val="bg1"/>
              </a:solidFill>
            </a:endParaRPr>
          </a:p>
        </p:txBody>
      </p:sp>
      <p:sp>
        <p:nvSpPr>
          <p:cNvPr id="24" name="Ορθογώνιο 23">
            <a:extLst>
              <a:ext uri="{FF2B5EF4-FFF2-40B4-BE49-F238E27FC236}">
                <a16:creationId xmlns:a16="http://schemas.microsoft.com/office/drawing/2014/main" id="{D8BD2A5A-4346-BDA4-D1C3-D5033DB88AFE}"/>
              </a:ext>
            </a:extLst>
          </p:cNvPr>
          <p:cNvSpPr/>
          <p:nvPr/>
        </p:nvSpPr>
        <p:spPr>
          <a:xfrm>
            <a:off x="10493032" y="4917138"/>
            <a:ext cx="868680" cy="34747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C72766C3-DE48-766F-120D-C9211BED28F8}"/>
              </a:ext>
            </a:extLst>
          </p:cNvPr>
          <p:cNvSpPr/>
          <p:nvPr/>
        </p:nvSpPr>
        <p:spPr>
          <a:xfrm>
            <a:off x="129572" y="1425583"/>
            <a:ext cx="664988" cy="34747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ύγραμμο βέλος σύνδεσης 27">
            <a:extLst>
              <a:ext uri="{FF2B5EF4-FFF2-40B4-BE49-F238E27FC236}">
                <a16:creationId xmlns:a16="http://schemas.microsoft.com/office/drawing/2014/main" id="{991E2B45-2BD9-9BAF-2469-92B6052F6007}"/>
              </a:ext>
            </a:extLst>
          </p:cNvPr>
          <p:cNvCxnSpPr>
            <a:cxnSpLocks/>
            <a:stCxn id="29" idx="6"/>
          </p:cNvCxnSpPr>
          <p:nvPr/>
        </p:nvCxnSpPr>
        <p:spPr>
          <a:xfrm>
            <a:off x="9827065" y="5055117"/>
            <a:ext cx="57674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Οβάλ 28">
            <a:extLst>
              <a:ext uri="{FF2B5EF4-FFF2-40B4-BE49-F238E27FC236}">
                <a16:creationId xmlns:a16="http://schemas.microsoft.com/office/drawing/2014/main" id="{7915CA08-92E5-A375-4B33-94E665ACE36A}"/>
              </a:ext>
            </a:extLst>
          </p:cNvPr>
          <p:cNvSpPr/>
          <p:nvPr/>
        </p:nvSpPr>
        <p:spPr>
          <a:xfrm>
            <a:off x="9542670" y="4917138"/>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a:solidFill>
                  <a:schemeClr val="bg1"/>
                </a:solidFill>
              </a:rPr>
              <a:t>3</a:t>
            </a:r>
            <a:endParaRPr lang="en-US" b="1" dirty="0">
              <a:solidFill>
                <a:schemeClr val="bg1"/>
              </a:solidFill>
            </a:endParaRPr>
          </a:p>
        </p:txBody>
      </p:sp>
      <p:sp>
        <p:nvSpPr>
          <p:cNvPr id="9" name="Ορθογώνιο 8">
            <a:extLst>
              <a:ext uri="{FF2B5EF4-FFF2-40B4-BE49-F238E27FC236}">
                <a16:creationId xmlns:a16="http://schemas.microsoft.com/office/drawing/2014/main" id="{F857C2C9-18D8-D3CF-AE8C-F7F8791CA777}"/>
              </a:ext>
            </a:extLst>
          </p:cNvPr>
          <p:cNvSpPr/>
          <p:nvPr/>
        </p:nvSpPr>
        <p:spPr>
          <a:xfrm>
            <a:off x="145915" y="2357094"/>
            <a:ext cx="515566" cy="325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Ευθύγραμμο βέλος σύνδεσης 20">
            <a:extLst>
              <a:ext uri="{FF2B5EF4-FFF2-40B4-BE49-F238E27FC236}">
                <a16:creationId xmlns:a16="http://schemas.microsoft.com/office/drawing/2014/main" id="{41384048-EA91-B514-42D7-0D890AF48A84}"/>
              </a:ext>
            </a:extLst>
          </p:cNvPr>
          <p:cNvCxnSpPr>
            <a:cxnSpLocks/>
          </p:cNvCxnSpPr>
          <p:nvPr/>
        </p:nvCxnSpPr>
        <p:spPr>
          <a:xfrm>
            <a:off x="1091791" y="3110639"/>
            <a:ext cx="1661137"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90849A4-6453-9EA1-7E3E-E6F594497CF5}"/>
              </a:ext>
            </a:extLst>
          </p:cNvPr>
          <p:cNvSpPr txBox="1"/>
          <p:nvPr/>
        </p:nvSpPr>
        <p:spPr>
          <a:xfrm>
            <a:off x="5531180" y="1378347"/>
            <a:ext cx="4218803" cy="2585323"/>
          </a:xfrm>
          <a:prstGeom prst="rect">
            <a:avLst/>
          </a:prstGeom>
          <a:solidFill>
            <a:schemeClr val="bg1"/>
          </a:solidFill>
          <a:ln w="19050">
            <a:solidFill>
              <a:srgbClr val="FF0000"/>
            </a:solidFill>
          </a:ln>
        </p:spPr>
        <p:txBody>
          <a:bodyPr wrap="square" rtlCol="0">
            <a:spAutoFit/>
          </a:bodyPr>
          <a:lstStyle/>
          <a:p>
            <a:pPr algn="just"/>
            <a:r>
              <a:rPr lang="el-GR" b="1" dirty="0">
                <a:solidFill>
                  <a:srgbClr val="0D4F8C"/>
                </a:solidFill>
              </a:rPr>
              <a:t>Ο δικαιούχος συμπληρώνει το θέμα της επικοινωνίας (1), κείμενο (2) στο οποίο αναλύει την ανάγκη της επικοινωνίας, επιλέγει το (3) «Προσθήκη» και επισυνάπτει το έγγραφο που πρέπει, στο αναδυόμενο παράθυρο (4). Αμέσως μετά επιλέγεται το  (5) «Αποστολή» και ολοκληρώνεται η διαδικασία της «Επικοινωνίας».</a:t>
            </a:r>
          </a:p>
        </p:txBody>
      </p:sp>
      <p:sp>
        <p:nvSpPr>
          <p:cNvPr id="26" name="Ορθογώνιο 25">
            <a:extLst>
              <a:ext uri="{FF2B5EF4-FFF2-40B4-BE49-F238E27FC236}">
                <a16:creationId xmlns:a16="http://schemas.microsoft.com/office/drawing/2014/main" id="{363B0F24-47B0-1E28-8C2A-557770BC015F}"/>
              </a:ext>
            </a:extLst>
          </p:cNvPr>
          <p:cNvSpPr/>
          <p:nvPr/>
        </p:nvSpPr>
        <p:spPr>
          <a:xfrm>
            <a:off x="4091831" y="4402164"/>
            <a:ext cx="4784872" cy="239413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Εικόνα 29">
            <a:extLst>
              <a:ext uri="{FF2B5EF4-FFF2-40B4-BE49-F238E27FC236}">
                <a16:creationId xmlns:a16="http://schemas.microsoft.com/office/drawing/2014/main" id="{9120B13F-B239-D1C5-C3BF-E1C7A3C77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166" y="4549390"/>
            <a:ext cx="4542340" cy="2204549"/>
          </a:xfrm>
          <a:prstGeom prst="rect">
            <a:avLst/>
          </a:prstGeom>
        </p:spPr>
      </p:pic>
      <p:cxnSp>
        <p:nvCxnSpPr>
          <p:cNvPr id="31" name="Ευθύγραμμο βέλος σύνδεσης 30">
            <a:extLst>
              <a:ext uri="{FF2B5EF4-FFF2-40B4-BE49-F238E27FC236}">
                <a16:creationId xmlns:a16="http://schemas.microsoft.com/office/drawing/2014/main" id="{3B069AB1-2C30-A6FF-35A6-8F5D5F9EE98E}"/>
              </a:ext>
            </a:extLst>
          </p:cNvPr>
          <p:cNvCxnSpPr>
            <a:cxnSpLocks/>
            <a:stCxn id="32" idx="6"/>
          </p:cNvCxnSpPr>
          <p:nvPr/>
        </p:nvCxnSpPr>
        <p:spPr>
          <a:xfrm>
            <a:off x="3428127" y="5391921"/>
            <a:ext cx="57674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Οβάλ 31">
            <a:extLst>
              <a:ext uri="{FF2B5EF4-FFF2-40B4-BE49-F238E27FC236}">
                <a16:creationId xmlns:a16="http://schemas.microsoft.com/office/drawing/2014/main" id="{41F2D1BB-EC28-D4C1-366C-2B9C344766DB}"/>
              </a:ext>
            </a:extLst>
          </p:cNvPr>
          <p:cNvSpPr/>
          <p:nvPr/>
        </p:nvSpPr>
        <p:spPr>
          <a:xfrm>
            <a:off x="3143732" y="5253942"/>
            <a:ext cx="284395" cy="2759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spTree>
    <p:extLst>
      <p:ext uri="{BB962C8B-B14F-4D97-AF65-F5344CB8AC3E}">
        <p14:creationId xmlns:p14="http://schemas.microsoft.com/office/powerpoint/2010/main" val="1368782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7">
          <a:extLst>
            <a:ext uri="{FF2B5EF4-FFF2-40B4-BE49-F238E27FC236}">
              <a16:creationId xmlns:a16="http://schemas.microsoft.com/office/drawing/2014/main" id="{1FE444F8-99FF-D11B-8CC3-A23304D13CD9}"/>
            </a:ext>
          </a:extLst>
        </p:cNvPr>
        <p:cNvGrpSpPr/>
        <p:nvPr/>
      </p:nvGrpSpPr>
      <p:grpSpPr>
        <a:xfrm>
          <a:off x="0" y="0"/>
          <a:ext cx="0" cy="0"/>
          <a:chOff x="0" y="0"/>
          <a:chExt cx="0" cy="0"/>
        </a:xfrm>
      </p:grpSpPr>
      <p:sp>
        <p:nvSpPr>
          <p:cNvPr id="419" name="Google Shape;419;p27">
            <a:extLst>
              <a:ext uri="{FF2B5EF4-FFF2-40B4-BE49-F238E27FC236}">
                <a16:creationId xmlns:a16="http://schemas.microsoft.com/office/drawing/2014/main" id="{08ABBAFA-015A-CC00-1CFE-7AD14653E530}"/>
              </a:ext>
            </a:extLst>
          </p:cNvPr>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latin typeface="+mn-lt"/>
              </a:rPr>
              <a:pPr/>
              <a:t>48</a:t>
            </a:fld>
            <a:endParaRPr>
              <a:latin typeface="+mn-lt"/>
            </a:endParaRPr>
          </a:p>
        </p:txBody>
      </p:sp>
      <p:sp>
        <p:nvSpPr>
          <p:cNvPr id="3" name="TextBox 2"/>
          <p:cNvSpPr txBox="1"/>
          <p:nvPr/>
        </p:nvSpPr>
        <p:spPr>
          <a:xfrm>
            <a:off x="2556588" y="2715207"/>
            <a:ext cx="6550089" cy="646331"/>
          </a:xfrm>
          <a:prstGeom prst="rect">
            <a:avLst/>
          </a:prstGeom>
          <a:noFill/>
        </p:spPr>
        <p:txBody>
          <a:bodyPr wrap="square" rtlCol="0">
            <a:spAutoFit/>
          </a:bodyPr>
          <a:lstStyle/>
          <a:p>
            <a:pPr algn="ctr"/>
            <a:r>
              <a:rPr lang="el-GR" sz="3600" dirty="0">
                <a:solidFill>
                  <a:srgbClr val="144E8C"/>
                </a:solidFill>
              </a:rPr>
              <a:t>ΕΥΧΑΡΙΣΤΩ ΓΙΑ ΤΗΝ ΠΡΟΣΟΧΗ ΣΑΣ</a:t>
            </a:r>
          </a:p>
        </p:txBody>
      </p:sp>
    </p:spTree>
    <p:extLst>
      <p:ext uri="{BB962C8B-B14F-4D97-AF65-F5344CB8AC3E}">
        <p14:creationId xmlns:p14="http://schemas.microsoft.com/office/powerpoint/2010/main" val="79226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62" y="332943"/>
            <a:ext cx="8543830" cy="5784885"/>
          </a:xfrm>
          <a:prstGeom prst="rect">
            <a:avLst/>
          </a:prstGeom>
        </p:spPr>
      </p:pic>
      <p:sp>
        <p:nvSpPr>
          <p:cNvPr id="3" name="Θέση αριθμού διαφάνειας 2"/>
          <p:cNvSpPr>
            <a:spLocks noGrp="1"/>
          </p:cNvSpPr>
          <p:nvPr>
            <p:ph type="sldNum" sz="quarter" idx="12"/>
          </p:nvPr>
        </p:nvSpPr>
        <p:spPr/>
        <p:txBody>
          <a:bodyPr/>
          <a:lstStyle/>
          <a:p>
            <a:pPr defTabSz="1219200">
              <a:buClr>
                <a:srgbClr val="000000"/>
              </a:buClr>
            </a:pPr>
            <a:fld id="{00000000-1234-1234-1234-123412341234}" type="slidenum">
              <a:rPr lang="en-GB" kern="0" smtClean="0">
                <a:solidFill>
                  <a:srgbClr val="FFFFFF"/>
                </a:solidFill>
              </a:rPr>
              <a:t>5</a:t>
            </a:fld>
            <a:endParaRPr lang="en-GB" kern="0">
              <a:solidFill>
                <a:srgbClr val="FFFFFF"/>
              </a:solidFill>
            </a:endParaRPr>
          </a:p>
        </p:txBody>
      </p:sp>
      <p:cxnSp>
        <p:nvCxnSpPr>
          <p:cNvPr id="5" name="Ευθύγραμμο βέλος σύνδεσης 4"/>
          <p:cNvCxnSpPr>
            <a:cxnSpLocks/>
          </p:cNvCxnSpPr>
          <p:nvPr/>
        </p:nvCxnSpPr>
        <p:spPr>
          <a:xfrm>
            <a:off x="905347" y="2514600"/>
            <a:ext cx="79156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D5F26C-0C79-A6B6-F791-30229DFB04FF}"/>
              </a:ext>
            </a:extLst>
          </p:cNvPr>
          <p:cNvSpPr txBox="1"/>
          <p:nvPr/>
        </p:nvSpPr>
        <p:spPr>
          <a:xfrm>
            <a:off x="1041148" y="5223851"/>
            <a:ext cx="9026043" cy="923330"/>
          </a:xfrm>
          <a:prstGeom prst="rect">
            <a:avLst/>
          </a:prstGeom>
          <a:noFill/>
          <a:ln w="19050">
            <a:solidFill>
              <a:srgbClr val="C00000"/>
            </a:solidFill>
          </a:ln>
        </p:spPr>
        <p:txBody>
          <a:bodyPr wrap="square">
            <a:spAutoFit/>
          </a:bodyPr>
          <a:lstStyle/>
          <a:p>
            <a:pPr algn="just"/>
            <a:r>
              <a:rPr lang="el-GR" b="1" dirty="0">
                <a:solidFill>
                  <a:srgbClr val="0D4F8C"/>
                </a:solidFill>
              </a:rPr>
              <a:t>Από την Παρακολούθηση Πράξεων, επιλέγουμε (1), «4.2 - Έλεγχοι Νομιμότητας  Δημοσίων Συμβάσεων» για να δημιουργήσουμε, να επεξεργαστούμε και τελικά να υποβάλουμε δελτίο προέγκρισης δημοπράτησης, σύμβασης ή τροποποίησης σύμβασης.</a:t>
            </a:r>
          </a:p>
        </p:txBody>
      </p:sp>
      <p:sp>
        <p:nvSpPr>
          <p:cNvPr id="7" name="Οβάλ 6">
            <a:extLst>
              <a:ext uri="{FF2B5EF4-FFF2-40B4-BE49-F238E27FC236}">
                <a16:creationId xmlns:a16="http://schemas.microsoft.com/office/drawing/2014/main" id="{1C94A26F-2BBB-626D-5C24-62637D1D6A35}"/>
              </a:ext>
            </a:extLst>
          </p:cNvPr>
          <p:cNvSpPr/>
          <p:nvPr/>
        </p:nvSpPr>
        <p:spPr>
          <a:xfrm>
            <a:off x="435640" y="2286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1</a:t>
            </a:r>
            <a:endParaRPr lang="en-US" b="1" dirty="0">
              <a:solidFill>
                <a:schemeClr val="bg1"/>
              </a:solidFill>
            </a:endParaRPr>
          </a:p>
        </p:txBody>
      </p:sp>
    </p:spTree>
    <p:extLst>
      <p:ext uri="{BB962C8B-B14F-4D97-AF65-F5344CB8AC3E}">
        <p14:creationId xmlns:p14="http://schemas.microsoft.com/office/powerpoint/2010/main" val="330207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6</a:t>
            </a:fld>
            <a:endParaRPr lang="el" dirty="0"/>
          </a:p>
        </p:txBody>
      </p:sp>
      <p:pic>
        <p:nvPicPr>
          <p:cNvPr id="12"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2235"/>
            <a:ext cx="9163050" cy="3347106"/>
          </a:xfrm>
          <a:prstGeom prst="rect">
            <a:avLst/>
          </a:prstGeom>
        </p:spPr>
      </p:pic>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85" y="2192446"/>
            <a:ext cx="6155306" cy="1950929"/>
          </a:xfrm>
          <a:prstGeom prst="rect">
            <a:avLst/>
          </a:prstGeom>
        </p:spPr>
      </p:pic>
      <p:cxnSp>
        <p:nvCxnSpPr>
          <p:cNvPr id="15" name="Ευθύγραμμο βέλος σύνδεσης 14"/>
          <p:cNvCxnSpPr>
            <a:cxnSpLocks/>
          </p:cNvCxnSpPr>
          <p:nvPr/>
        </p:nvCxnSpPr>
        <p:spPr>
          <a:xfrm flipH="1">
            <a:off x="9036995" y="1620375"/>
            <a:ext cx="17704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a:cxnSpLocks/>
          </p:cNvCxnSpPr>
          <p:nvPr/>
        </p:nvCxnSpPr>
        <p:spPr>
          <a:xfrm flipH="1">
            <a:off x="2928026" y="2983017"/>
            <a:ext cx="449498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Στρογγυλεμένο ορθογώνιο 33"/>
          <p:cNvSpPr/>
          <p:nvPr/>
        </p:nvSpPr>
        <p:spPr>
          <a:xfrm>
            <a:off x="7458075" y="1133475"/>
            <a:ext cx="628650" cy="295275"/>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TextBox 37"/>
          <p:cNvSpPr txBox="1"/>
          <p:nvPr/>
        </p:nvSpPr>
        <p:spPr>
          <a:xfrm>
            <a:off x="321207" y="296148"/>
            <a:ext cx="11598037" cy="646331"/>
          </a:xfrm>
          <a:prstGeom prst="rect">
            <a:avLst/>
          </a:prstGeom>
          <a:noFill/>
          <a:ln w="19050">
            <a:solidFill>
              <a:srgbClr val="FF0000"/>
            </a:solidFill>
          </a:ln>
        </p:spPr>
        <p:txBody>
          <a:bodyPr wrap="square" rtlCol="0">
            <a:spAutoFit/>
          </a:bodyPr>
          <a:lstStyle/>
          <a:p>
            <a:pPr algn="just"/>
            <a:r>
              <a:rPr lang="el-GR" b="1" dirty="0">
                <a:solidFill>
                  <a:srgbClr val="0D4F8C"/>
                </a:solidFill>
              </a:rPr>
              <a:t>Οδηγίες και Ανακοινώσεις σχετικά με την Θεματική Ενότητα «Έλεγχοι Νομιμότητας Δημοσίων Συμβάσεων (Προεγκρίσεις)» παρέχονται με επιλογή του πεδίου «Οδηγίες»</a:t>
            </a:r>
          </a:p>
        </p:txBody>
      </p:sp>
      <p:cxnSp>
        <p:nvCxnSpPr>
          <p:cNvPr id="39" name="Ευθύγραμμο βέλος σύνδεσης 38"/>
          <p:cNvCxnSpPr>
            <a:cxnSpLocks/>
          </p:cNvCxnSpPr>
          <p:nvPr/>
        </p:nvCxnSpPr>
        <p:spPr>
          <a:xfrm>
            <a:off x="6945549" y="1017682"/>
            <a:ext cx="512526" cy="1157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Οβάλ 43"/>
          <p:cNvSpPr/>
          <p:nvPr/>
        </p:nvSpPr>
        <p:spPr>
          <a:xfrm>
            <a:off x="10807430" y="1391775"/>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2" name="Οβάλ 1">
            <a:extLst>
              <a:ext uri="{FF2B5EF4-FFF2-40B4-BE49-F238E27FC236}">
                <a16:creationId xmlns:a16="http://schemas.microsoft.com/office/drawing/2014/main" id="{5769B74D-3E72-C295-66DB-B288AE8DECBF}"/>
              </a:ext>
            </a:extLst>
          </p:cNvPr>
          <p:cNvSpPr/>
          <p:nvPr/>
        </p:nvSpPr>
        <p:spPr>
          <a:xfrm>
            <a:off x="7423007" y="2751755"/>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8" name="TextBox 7">
            <a:extLst>
              <a:ext uri="{FF2B5EF4-FFF2-40B4-BE49-F238E27FC236}">
                <a16:creationId xmlns:a16="http://schemas.microsoft.com/office/drawing/2014/main" id="{7AFA6A1C-E252-DF4A-2698-CB8CED980BD6}"/>
              </a:ext>
            </a:extLst>
          </p:cNvPr>
          <p:cNvSpPr txBox="1"/>
          <p:nvPr/>
        </p:nvSpPr>
        <p:spPr>
          <a:xfrm>
            <a:off x="321207" y="4192015"/>
            <a:ext cx="10857054" cy="2031325"/>
          </a:xfrm>
          <a:prstGeom prst="rect">
            <a:avLst/>
          </a:prstGeom>
          <a:solidFill>
            <a:schemeClr val="bg1"/>
          </a:solidFill>
          <a:ln w="22225">
            <a:solidFill>
              <a:srgbClr val="FF0000"/>
            </a:solidFill>
          </a:ln>
        </p:spPr>
        <p:txBody>
          <a:bodyPr wrap="square" rtlCol="0">
            <a:spAutoFit/>
          </a:bodyPr>
          <a:lstStyle/>
          <a:p>
            <a:r>
              <a:rPr lang="el-GR" b="1" dirty="0">
                <a:solidFill>
                  <a:srgbClr val="0D4F8C"/>
                </a:solidFill>
              </a:rPr>
              <a:t>Επιλέγουμε το πεδίο (1) «Δημιουργία» και στο αναδυόμενο παράθυρο (2) εμφανίζονται οι επιλογές «Δημιουργία» και «Δημιουργία νέας έκδοσης». </a:t>
            </a:r>
          </a:p>
          <a:p>
            <a:pPr algn="just"/>
            <a:r>
              <a:rPr lang="el-GR" b="1" dirty="0">
                <a:solidFill>
                  <a:srgbClr val="0D4F8C"/>
                </a:solidFill>
              </a:rPr>
              <a:t>Επιλέγεται «Δημιουργία νέας έκδοσης» στις  ακόλουθες περιπτώσεις:</a:t>
            </a:r>
          </a:p>
          <a:p>
            <a:pPr marL="285750" indent="-285750">
              <a:buFont typeface="Arial" panose="020B0604020202020204" pitchFamily="34" charset="0"/>
              <a:buChar char="•"/>
            </a:pPr>
            <a:r>
              <a:rPr lang="el-GR" b="1" dirty="0">
                <a:solidFill>
                  <a:srgbClr val="0D4F8C"/>
                </a:solidFill>
              </a:rPr>
              <a:t>Επόμενο Στάδιο Ελέγχου για το </a:t>
            </a:r>
            <a:r>
              <a:rPr lang="el-GR" b="1" dirty="0" err="1">
                <a:solidFill>
                  <a:srgbClr val="0D4F8C"/>
                </a:solidFill>
              </a:rPr>
              <a:t>υποέργο</a:t>
            </a:r>
            <a:r>
              <a:rPr lang="el-GR" b="1" dirty="0">
                <a:solidFill>
                  <a:srgbClr val="0D4F8C"/>
                </a:solidFill>
              </a:rPr>
              <a:t> ( μετάβαση από </a:t>
            </a:r>
            <a:r>
              <a:rPr lang="el-GR" b="1" dirty="0" err="1">
                <a:solidFill>
                  <a:srgbClr val="0D4F8C"/>
                </a:solidFill>
              </a:rPr>
              <a:t>εκδ</a:t>
            </a:r>
            <a:r>
              <a:rPr lang="el-GR" b="1" dirty="0">
                <a:solidFill>
                  <a:srgbClr val="0D4F8C"/>
                </a:solidFill>
              </a:rPr>
              <a:t>. 1.0 δημοπράτηση σε έκδοση 2.0 σύμβαση) ή</a:t>
            </a:r>
          </a:p>
          <a:p>
            <a:pPr marL="285750" indent="-285750">
              <a:buFont typeface="Arial" panose="020B0604020202020204" pitchFamily="34" charset="0"/>
              <a:buChar char="•"/>
            </a:pPr>
            <a:r>
              <a:rPr lang="el-GR" b="1" dirty="0">
                <a:solidFill>
                  <a:srgbClr val="0D4F8C"/>
                </a:solidFill>
              </a:rPr>
              <a:t>Επανάληψη του υπάρχοντος Σταδίου (περίπτωση διενέργειας άγονου διαγωνισμού ή ανάγκη </a:t>
            </a:r>
            <a:r>
              <a:rPr lang="el-GR" b="1" dirty="0" err="1">
                <a:solidFill>
                  <a:srgbClr val="0D4F8C"/>
                </a:solidFill>
              </a:rPr>
              <a:t>επικαιροποίησης</a:t>
            </a:r>
            <a:r>
              <a:rPr lang="el-GR" b="1" dirty="0">
                <a:solidFill>
                  <a:srgbClr val="0D4F8C"/>
                </a:solidFill>
              </a:rPr>
              <a:t> τευχών δημοπράτησης λόγω αλλαγών στη νομοθεσία στο διάστημα μεταξύ προέγκρισης και ορισμού ημερομηνίας διενέργειας).</a:t>
            </a:r>
          </a:p>
        </p:txBody>
      </p:sp>
    </p:spTree>
    <p:extLst>
      <p:ext uri="{BB962C8B-B14F-4D97-AF65-F5344CB8AC3E}">
        <p14:creationId xmlns:p14="http://schemas.microsoft.com/office/powerpoint/2010/main" val="61514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3CD34-846E-E0FF-FE98-A8E7875865DA}"/>
              </a:ext>
            </a:extLst>
          </p:cNvPr>
          <p:cNvSpPr txBox="1"/>
          <p:nvPr/>
        </p:nvSpPr>
        <p:spPr>
          <a:xfrm>
            <a:off x="126455" y="2733471"/>
            <a:ext cx="3812080" cy="2862322"/>
          </a:xfrm>
          <a:prstGeom prst="rect">
            <a:avLst/>
          </a:prstGeom>
          <a:solidFill>
            <a:schemeClr val="bg1"/>
          </a:solidFill>
          <a:ln w="22225">
            <a:solidFill>
              <a:srgbClr val="FF0000"/>
            </a:solidFill>
          </a:ln>
        </p:spPr>
        <p:txBody>
          <a:bodyPr wrap="square" rtlCol="0">
            <a:spAutoFit/>
          </a:bodyPr>
          <a:lstStyle/>
          <a:p>
            <a:pPr algn="just"/>
            <a:r>
              <a:rPr lang="el-GR" b="1" dirty="0">
                <a:solidFill>
                  <a:srgbClr val="0D4F8C"/>
                </a:solidFill>
              </a:rPr>
              <a:t>Επιλέγουμε το πεδίο (1) «Δημιουργία και στο αναδυόμενο παράθυρο (2), επιλέγουμε «Δημιουργία νέας έκδοσης», συμπληρώνοντας τον Α/Α Ελέγχου προέγκρισης δημοπράτησης που προηγήθηκε. Ολοκληρώνοντας τα 2 παραπάνω βήματα και    κάνοντας «Αποδοχή» (3), μεταφερόμαστε στο περιβάλλον δημιουργίας στο ΟΠΣ.</a:t>
            </a:r>
          </a:p>
        </p:txBody>
      </p:sp>
      <p:sp>
        <p:nvSpPr>
          <p:cNvPr id="4" name="3 - Θέση αριθμού διαφάνειας"/>
          <p:cNvSpPr>
            <a:spLocks noGrp="1"/>
          </p:cNvSpPr>
          <p:nvPr>
            <p:ph type="sldNum" idx="12"/>
          </p:nvPr>
        </p:nvSpPr>
        <p:spPr/>
        <p:txBody>
          <a:bodyPr/>
          <a:lstStyle/>
          <a:p>
            <a:fld id="{E0191417-A098-4250-A468-30289621D1D3}" type="slidenum">
              <a:rPr lang="el" smtClean="0"/>
              <a:pPr/>
              <a:t>7</a:t>
            </a:fld>
            <a:endParaRPr lang="el"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1335"/>
            <a:ext cx="12107910" cy="1737540"/>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7645" y="691335"/>
            <a:ext cx="914528" cy="352474"/>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999" y="2101043"/>
            <a:ext cx="5825125" cy="3806452"/>
          </a:xfrm>
          <a:prstGeom prst="rect">
            <a:avLst/>
          </a:prstGeom>
        </p:spPr>
      </p:pic>
      <p:cxnSp>
        <p:nvCxnSpPr>
          <p:cNvPr id="19" name="Ευθύγραμμο βέλος σύνδεσης 18"/>
          <p:cNvCxnSpPr>
            <a:cxnSpLocks/>
          </p:cNvCxnSpPr>
          <p:nvPr/>
        </p:nvCxnSpPr>
        <p:spPr>
          <a:xfrm>
            <a:off x="9484468" y="790575"/>
            <a:ext cx="169744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Οβάλ 19"/>
          <p:cNvSpPr/>
          <p:nvPr/>
        </p:nvSpPr>
        <p:spPr>
          <a:xfrm>
            <a:off x="9021531" y="58660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23" name="Ορθογώνιο: Στρογγύλεμα γωνιών 14">
            <a:extLst>
              <a:ext uri="{FF2B5EF4-FFF2-40B4-BE49-F238E27FC236}">
                <a16:creationId xmlns:a16="http://schemas.microsoft.com/office/drawing/2014/main" id="{C177B1E5-51C6-A5A9-860B-BE42D8B3A681}"/>
              </a:ext>
            </a:extLst>
          </p:cNvPr>
          <p:cNvSpPr/>
          <p:nvPr/>
        </p:nvSpPr>
        <p:spPr>
          <a:xfrm>
            <a:off x="73295" y="1756318"/>
            <a:ext cx="612505" cy="196307"/>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24" name="Ορθογώνιο: Στρογγύλεμα γωνιών 14">
            <a:extLst>
              <a:ext uri="{FF2B5EF4-FFF2-40B4-BE49-F238E27FC236}">
                <a16:creationId xmlns:a16="http://schemas.microsoft.com/office/drawing/2014/main" id="{C177B1E5-51C6-A5A9-860B-BE42D8B3A681}"/>
              </a:ext>
            </a:extLst>
          </p:cNvPr>
          <p:cNvSpPr/>
          <p:nvPr/>
        </p:nvSpPr>
        <p:spPr>
          <a:xfrm>
            <a:off x="4225290" y="2845072"/>
            <a:ext cx="3390899" cy="523875"/>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25" name="Οβάλ 24"/>
          <p:cNvSpPr/>
          <p:nvPr/>
        </p:nvSpPr>
        <p:spPr>
          <a:xfrm>
            <a:off x="8192390" y="268314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cxnSp>
        <p:nvCxnSpPr>
          <p:cNvPr id="26" name="Ευθύγραμμο βέλος σύνδεσης 25"/>
          <p:cNvCxnSpPr>
            <a:cxnSpLocks/>
          </p:cNvCxnSpPr>
          <p:nvPr/>
        </p:nvCxnSpPr>
        <p:spPr>
          <a:xfrm flipH="1">
            <a:off x="6177064" y="2911747"/>
            <a:ext cx="219437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Οβάλ 28"/>
          <p:cNvSpPr/>
          <p:nvPr/>
        </p:nvSpPr>
        <p:spPr>
          <a:xfrm>
            <a:off x="11499727" y="556181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cxnSp>
        <p:nvCxnSpPr>
          <p:cNvPr id="30" name="Ευθύγραμμο βέλος σύνδεσης 29"/>
          <p:cNvCxnSpPr>
            <a:cxnSpLocks/>
          </p:cNvCxnSpPr>
          <p:nvPr/>
        </p:nvCxnSpPr>
        <p:spPr>
          <a:xfrm flipH="1">
            <a:off x="9021531" y="5790416"/>
            <a:ext cx="247819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Στρογγυλεμένο ορθογώνιο 33">
            <a:extLst>
              <a:ext uri="{FF2B5EF4-FFF2-40B4-BE49-F238E27FC236}">
                <a16:creationId xmlns:a16="http://schemas.microsoft.com/office/drawing/2014/main" id="{195C1697-5A2D-AA01-2477-82604D804DDA}"/>
              </a:ext>
            </a:extLst>
          </p:cNvPr>
          <p:cNvSpPr/>
          <p:nvPr/>
        </p:nvSpPr>
        <p:spPr>
          <a:xfrm>
            <a:off x="8293618" y="5637305"/>
            <a:ext cx="628650" cy="228397"/>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8301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2037-A431-DAFE-9C45-41C15BDD0682}"/>
            </a:ext>
          </a:extLst>
        </p:cNvPr>
        <p:cNvGrpSpPr/>
        <p:nvPr/>
      </p:nvGrpSpPr>
      <p:grpSpPr>
        <a:xfrm>
          <a:off x="0" y="0"/>
          <a:ext cx="0" cy="0"/>
          <a:chOff x="0" y="0"/>
          <a:chExt cx="0" cy="0"/>
        </a:xfrm>
      </p:grpSpPr>
      <p:sp>
        <p:nvSpPr>
          <p:cNvPr id="4" name="3 - Θέση αριθμού διαφάνειας">
            <a:extLst>
              <a:ext uri="{FF2B5EF4-FFF2-40B4-BE49-F238E27FC236}">
                <a16:creationId xmlns:a16="http://schemas.microsoft.com/office/drawing/2014/main" id="{23A3FBD7-56BC-4EAC-3540-C9CF25F96E62}"/>
              </a:ext>
            </a:extLst>
          </p:cNvPr>
          <p:cNvSpPr>
            <a:spLocks noGrp="1"/>
          </p:cNvSpPr>
          <p:nvPr>
            <p:ph type="sldNum" idx="12"/>
          </p:nvPr>
        </p:nvSpPr>
        <p:spPr/>
        <p:txBody>
          <a:bodyPr/>
          <a:lstStyle/>
          <a:p>
            <a:fld id="{E0191417-A098-4250-A468-30289621D1D3}" type="slidenum">
              <a:rPr lang="el" smtClean="0"/>
              <a:pPr/>
              <a:t>8</a:t>
            </a:fld>
            <a:endParaRPr lang="el" dirty="0"/>
          </a:p>
        </p:txBody>
      </p:sp>
      <p:pic>
        <p:nvPicPr>
          <p:cNvPr id="8" name="Εικόνα 7">
            <a:extLst>
              <a:ext uri="{FF2B5EF4-FFF2-40B4-BE49-F238E27FC236}">
                <a16:creationId xmlns:a16="http://schemas.microsoft.com/office/drawing/2014/main" id="{14A13469-150C-AD08-9995-4D95AD936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597"/>
            <a:ext cx="12192000" cy="3176013"/>
          </a:xfrm>
          <a:prstGeom prst="rect">
            <a:avLst/>
          </a:prstGeom>
        </p:spPr>
      </p:pic>
      <p:sp>
        <p:nvSpPr>
          <p:cNvPr id="10" name="1 - Τίτλος">
            <a:extLst>
              <a:ext uri="{FF2B5EF4-FFF2-40B4-BE49-F238E27FC236}">
                <a16:creationId xmlns:a16="http://schemas.microsoft.com/office/drawing/2014/main" id="{40631AC8-CCD1-1776-7283-F3AAA72E184C}"/>
              </a:ext>
            </a:extLst>
          </p:cNvPr>
          <p:cNvSpPr>
            <a:spLocks noGrp="1"/>
          </p:cNvSpPr>
          <p:nvPr>
            <p:ph type="title"/>
          </p:nvPr>
        </p:nvSpPr>
        <p:spPr>
          <a:xfrm>
            <a:off x="174568" y="274976"/>
            <a:ext cx="11744677" cy="473977"/>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              Έλεγχος Νομιμότητας - Δημιουργία </a:t>
            </a:r>
          </a:p>
        </p:txBody>
      </p:sp>
      <p:sp>
        <p:nvSpPr>
          <p:cNvPr id="2" name="TextBox 1">
            <a:extLst>
              <a:ext uri="{FF2B5EF4-FFF2-40B4-BE49-F238E27FC236}">
                <a16:creationId xmlns:a16="http://schemas.microsoft.com/office/drawing/2014/main" id="{22CF06A4-DE04-23F3-461F-777D97140DFA}"/>
              </a:ext>
            </a:extLst>
          </p:cNvPr>
          <p:cNvSpPr txBox="1"/>
          <p:nvPr/>
        </p:nvSpPr>
        <p:spPr>
          <a:xfrm>
            <a:off x="2809363" y="4829484"/>
            <a:ext cx="5501714" cy="1200329"/>
          </a:xfrm>
          <a:prstGeom prst="rect">
            <a:avLst/>
          </a:prstGeom>
          <a:noFill/>
          <a:ln w="25400">
            <a:solidFill>
              <a:srgbClr val="FF0000"/>
            </a:solidFill>
          </a:ln>
        </p:spPr>
        <p:txBody>
          <a:bodyPr wrap="square" rtlCol="0">
            <a:spAutoFit/>
          </a:bodyPr>
          <a:lstStyle/>
          <a:p>
            <a:pPr algn="just"/>
            <a:r>
              <a:rPr lang="el-GR" b="1" dirty="0">
                <a:solidFill>
                  <a:schemeClr val="accent5">
                    <a:lumMod val="50000"/>
                  </a:schemeClr>
                </a:solidFill>
              </a:rPr>
              <a:t>Αυτή είναι η οθόνη του ΟΠΣ που δημιουργείται και καλούμαστε να συμπληρώσουμε όλες τις καρτέλες για να οριστικοποιηθεί και να υποβληθεί το αίτημα προέγκρισης δημοπράτησης.</a:t>
            </a:r>
          </a:p>
        </p:txBody>
      </p:sp>
      <p:cxnSp>
        <p:nvCxnSpPr>
          <p:cNvPr id="3" name="Ευθύγραμμο βέλος σύνδεσης 2">
            <a:extLst>
              <a:ext uri="{FF2B5EF4-FFF2-40B4-BE49-F238E27FC236}">
                <a16:creationId xmlns:a16="http://schemas.microsoft.com/office/drawing/2014/main" id="{25DAD013-4685-82C1-ED27-327C5D5010BB}"/>
              </a:ext>
            </a:extLst>
          </p:cNvPr>
          <p:cNvCxnSpPr>
            <a:cxnSpLocks/>
          </p:cNvCxnSpPr>
          <p:nvPr/>
        </p:nvCxnSpPr>
        <p:spPr>
          <a:xfrm flipV="1">
            <a:off x="5167613" y="4179090"/>
            <a:ext cx="0" cy="6503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37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66" y="895658"/>
            <a:ext cx="9516266" cy="5332752"/>
          </a:xfrm>
          <a:prstGeom prst="rect">
            <a:avLst/>
          </a:prstGeom>
        </p:spPr>
      </p:pic>
      <p:sp>
        <p:nvSpPr>
          <p:cNvPr id="2" name="1 - Τίτλος"/>
          <p:cNvSpPr>
            <a:spLocks noGrp="1"/>
          </p:cNvSpPr>
          <p:nvPr>
            <p:ph type="title"/>
          </p:nvPr>
        </p:nvSpPr>
        <p:spPr>
          <a:xfrm>
            <a:off x="174567" y="148593"/>
            <a:ext cx="11744677" cy="866433"/>
          </a:xfrm>
        </p:spPr>
        <p:txBody>
          <a:bodyPr>
            <a:noAutofit/>
          </a:bodyPr>
          <a:lstStyle/>
          <a:p>
            <a:pPr algn="ctr"/>
            <a:r>
              <a:rPr lang="el-GR" sz="2800" b="1" dirty="0">
                <a:solidFill>
                  <a:srgbClr val="0D4F8C"/>
                </a:solidFill>
                <a:latin typeface="Calibri" panose="020F0502020204030204" pitchFamily="34" charset="0"/>
                <a:cs typeface="Calibri" panose="020F0502020204030204" pitchFamily="34" charset="0"/>
              </a:rPr>
              <a:t>              Δημιουργία Προέγκρισης Σύμβασης – Α. Βασικά στοιχεία</a:t>
            </a:r>
          </a:p>
        </p:txBody>
      </p:sp>
      <p:sp>
        <p:nvSpPr>
          <p:cNvPr id="4" name="3 - Θέση αριθμού διαφάνειας"/>
          <p:cNvSpPr>
            <a:spLocks noGrp="1"/>
          </p:cNvSpPr>
          <p:nvPr>
            <p:ph type="sldNum" idx="12"/>
          </p:nvPr>
        </p:nvSpPr>
        <p:spPr/>
        <p:txBody>
          <a:bodyPr/>
          <a:lstStyle/>
          <a:p>
            <a:fld id="{E0191417-A098-4250-A468-30289621D1D3}" type="slidenum">
              <a:rPr lang="el" smtClean="0"/>
              <a:pPr/>
              <a:t>9</a:t>
            </a:fld>
            <a:endParaRPr lang="el" dirty="0"/>
          </a:p>
        </p:txBody>
      </p:sp>
      <p:cxnSp>
        <p:nvCxnSpPr>
          <p:cNvPr id="12" name="Ευθύγραμμο βέλος σύνδεσης 11"/>
          <p:cNvCxnSpPr>
            <a:cxnSpLocks/>
          </p:cNvCxnSpPr>
          <p:nvPr/>
        </p:nvCxnSpPr>
        <p:spPr>
          <a:xfrm>
            <a:off x="6219825" y="3122579"/>
            <a:ext cx="865980" cy="7868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a:cxnSpLocks/>
            <a:endCxn id="15" idx="1"/>
          </p:cNvCxnSpPr>
          <p:nvPr/>
        </p:nvCxnSpPr>
        <p:spPr>
          <a:xfrm flipV="1">
            <a:off x="6219825" y="2000971"/>
            <a:ext cx="870919" cy="7714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Στρογγυλεμένο ορθογώνιο 31"/>
          <p:cNvSpPr/>
          <p:nvPr/>
        </p:nvSpPr>
        <p:spPr>
          <a:xfrm>
            <a:off x="7219025" y="1838325"/>
            <a:ext cx="1286800" cy="20211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Στρογγυλεμένο ορθογώνιο 32"/>
          <p:cNvSpPr/>
          <p:nvPr/>
        </p:nvSpPr>
        <p:spPr>
          <a:xfrm>
            <a:off x="7219025" y="3831799"/>
            <a:ext cx="1286800" cy="20211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5" name="Εικόνα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744" y="1338930"/>
            <a:ext cx="3823286" cy="1324082"/>
          </a:xfrm>
          <a:prstGeom prst="rect">
            <a:avLst/>
          </a:prstGeom>
        </p:spPr>
      </p:pic>
      <p:pic>
        <p:nvPicPr>
          <p:cNvPr id="21" name="Εικόνα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0744" y="2939402"/>
            <a:ext cx="4458322" cy="1476581"/>
          </a:xfrm>
          <a:prstGeom prst="rect">
            <a:avLst/>
          </a:prstGeom>
        </p:spPr>
      </p:pic>
      <p:sp>
        <p:nvSpPr>
          <p:cNvPr id="44" name="Οβάλ 43"/>
          <p:cNvSpPr/>
          <p:nvPr/>
        </p:nvSpPr>
        <p:spPr>
          <a:xfrm>
            <a:off x="8973452" y="167644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45" name="Οβάλ 44"/>
          <p:cNvSpPr/>
          <p:nvPr/>
        </p:nvSpPr>
        <p:spPr>
          <a:xfrm>
            <a:off x="8869170" y="363741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46" name="Οβάλ 45"/>
          <p:cNvSpPr/>
          <p:nvPr/>
        </p:nvSpPr>
        <p:spPr>
          <a:xfrm>
            <a:off x="2622869" y="51892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sp>
        <p:nvSpPr>
          <p:cNvPr id="47" name="TextBox 46"/>
          <p:cNvSpPr txBox="1"/>
          <p:nvPr/>
        </p:nvSpPr>
        <p:spPr>
          <a:xfrm>
            <a:off x="5627186" y="4650927"/>
            <a:ext cx="6483967" cy="1754326"/>
          </a:xfrm>
          <a:prstGeom prst="rect">
            <a:avLst/>
          </a:prstGeom>
          <a:noFill/>
          <a:ln w="25400">
            <a:solidFill>
              <a:srgbClr val="FF0000"/>
            </a:solidFill>
          </a:ln>
        </p:spPr>
        <p:txBody>
          <a:bodyPr wrap="square" rtlCol="0">
            <a:spAutoFit/>
          </a:bodyPr>
          <a:lstStyle/>
          <a:p>
            <a:pPr algn="just"/>
            <a:r>
              <a:rPr lang="el-GR" b="1" dirty="0">
                <a:solidFill>
                  <a:schemeClr val="accent5">
                    <a:lumMod val="50000"/>
                  </a:schemeClr>
                </a:solidFill>
              </a:rPr>
              <a:t>Επιλέγοντας τα πεδία (1) και (2) και συμπληρώνοντας τα στοιχεία Δικαιούχου (3), πατάμε το (4) «Δημιουργία». Δημιουργείται  το Δελτίο και  συμπληρώνεται αυτόματα ο Τίτλος του Ελέγχου (π.χ. Έγκριση Σχεδίου Σύμβασης για το Υποέργο « ………..» Α/Α 1 της Πράξης  600ΧΧΧΧ). Συμπληρώνεται  στο (5) το ποσό της δημόσιας δαπάνης της </a:t>
            </a:r>
            <a:r>
              <a:rPr lang="el-GR" b="1" u="sng" dirty="0">
                <a:solidFill>
                  <a:schemeClr val="accent5">
                    <a:lumMod val="50000"/>
                  </a:schemeClr>
                </a:solidFill>
              </a:rPr>
              <a:t>σύμβασης</a:t>
            </a:r>
            <a:r>
              <a:rPr lang="el-GR" b="1" dirty="0">
                <a:solidFill>
                  <a:schemeClr val="accent5">
                    <a:lumMod val="50000"/>
                  </a:schemeClr>
                </a:solidFill>
              </a:rPr>
              <a:t> (με και χωρίς Φ.Π.Α).</a:t>
            </a:r>
          </a:p>
        </p:txBody>
      </p:sp>
      <p:pic>
        <p:nvPicPr>
          <p:cNvPr id="48" name="Εικόνα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986" y="599399"/>
            <a:ext cx="828791" cy="333422"/>
          </a:xfrm>
          <a:prstGeom prst="rect">
            <a:avLst/>
          </a:prstGeom>
        </p:spPr>
      </p:pic>
      <p:sp>
        <p:nvSpPr>
          <p:cNvPr id="49" name="Ορθογώνιο: Στρογγύλεμα γωνιών 14">
            <a:extLst>
              <a:ext uri="{FF2B5EF4-FFF2-40B4-BE49-F238E27FC236}">
                <a16:creationId xmlns:a16="http://schemas.microsoft.com/office/drawing/2014/main" id="{C177B1E5-51C6-A5A9-860B-BE42D8B3A681}"/>
              </a:ext>
            </a:extLst>
          </p:cNvPr>
          <p:cNvSpPr/>
          <p:nvPr/>
        </p:nvSpPr>
        <p:spPr>
          <a:xfrm>
            <a:off x="895350" y="5063721"/>
            <a:ext cx="4657725" cy="994503"/>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50" name="Οβάλ 49"/>
          <p:cNvSpPr/>
          <p:nvPr/>
        </p:nvSpPr>
        <p:spPr>
          <a:xfrm>
            <a:off x="45774" y="533237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5</a:t>
            </a:r>
            <a:endParaRPr lang="en-US" b="1" dirty="0">
              <a:solidFill>
                <a:schemeClr val="bg1"/>
              </a:solidFill>
            </a:endParaRPr>
          </a:p>
        </p:txBody>
      </p:sp>
      <p:sp>
        <p:nvSpPr>
          <p:cNvPr id="18" name="Ορθογώνιο: Στρογγύλεμα γωνιών 14">
            <a:extLst>
              <a:ext uri="{FF2B5EF4-FFF2-40B4-BE49-F238E27FC236}">
                <a16:creationId xmlns:a16="http://schemas.microsoft.com/office/drawing/2014/main" id="{C177B1E5-51C6-A5A9-860B-BE42D8B3A681}"/>
              </a:ext>
            </a:extLst>
          </p:cNvPr>
          <p:cNvSpPr/>
          <p:nvPr/>
        </p:nvSpPr>
        <p:spPr>
          <a:xfrm>
            <a:off x="7200511" y="1843704"/>
            <a:ext cx="1590473" cy="200394"/>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9" name="Ορθογώνιο: Στρογγύλεμα γωνιών 14">
            <a:extLst>
              <a:ext uri="{FF2B5EF4-FFF2-40B4-BE49-F238E27FC236}">
                <a16:creationId xmlns:a16="http://schemas.microsoft.com/office/drawing/2014/main" id="{C177B1E5-51C6-A5A9-860B-BE42D8B3A681}"/>
              </a:ext>
            </a:extLst>
          </p:cNvPr>
          <p:cNvSpPr/>
          <p:nvPr/>
        </p:nvSpPr>
        <p:spPr>
          <a:xfrm>
            <a:off x="7200511" y="3836130"/>
            <a:ext cx="1590473" cy="200394"/>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3" name="Ορθογώνιο: Στρογγύλεμα γωνιών 14">
            <a:extLst>
              <a:ext uri="{FF2B5EF4-FFF2-40B4-BE49-F238E27FC236}">
                <a16:creationId xmlns:a16="http://schemas.microsoft.com/office/drawing/2014/main" id="{A0F09B95-D7A1-81F2-8428-32B3C454B22F}"/>
              </a:ext>
            </a:extLst>
          </p:cNvPr>
          <p:cNvSpPr/>
          <p:nvPr/>
        </p:nvSpPr>
        <p:spPr>
          <a:xfrm>
            <a:off x="895350" y="2039651"/>
            <a:ext cx="5427629" cy="24585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6" name="Οβάλ 5">
            <a:extLst>
              <a:ext uri="{FF2B5EF4-FFF2-40B4-BE49-F238E27FC236}">
                <a16:creationId xmlns:a16="http://schemas.microsoft.com/office/drawing/2014/main" id="{B6806574-881A-F6D4-DE9E-D38CAF2C2AA5}"/>
              </a:ext>
            </a:extLst>
          </p:cNvPr>
          <p:cNvSpPr/>
          <p:nvPr/>
        </p:nvSpPr>
        <p:spPr>
          <a:xfrm>
            <a:off x="36226" y="193938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cxnSp>
        <p:nvCxnSpPr>
          <p:cNvPr id="7" name="Ευθύγραμμο βέλος σύνδεσης 6">
            <a:extLst>
              <a:ext uri="{FF2B5EF4-FFF2-40B4-BE49-F238E27FC236}">
                <a16:creationId xmlns:a16="http://schemas.microsoft.com/office/drawing/2014/main" id="{11A91F6C-376C-F5F9-B771-F67FB3C78165}"/>
              </a:ext>
            </a:extLst>
          </p:cNvPr>
          <p:cNvCxnSpPr>
            <a:cxnSpLocks/>
          </p:cNvCxnSpPr>
          <p:nvPr/>
        </p:nvCxnSpPr>
        <p:spPr>
          <a:xfrm flipH="1">
            <a:off x="1851777" y="766110"/>
            <a:ext cx="78568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FD1577A8-E9E3-31AF-3CD9-6C10C3FEB0A0}"/>
              </a:ext>
            </a:extLst>
          </p:cNvPr>
          <p:cNvCxnSpPr>
            <a:cxnSpLocks/>
          </p:cNvCxnSpPr>
          <p:nvPr/>
        </p:nvCxnSpPr>
        <p:spPr>
          <a:xfrm>
            <a:off x="462178" y="2168242"/>
            <a:ext cx="43317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DEBC510C-E43C-500B-53DF-A4A3564E069E}"/>
              </a:ext>
            </a:extLst>
          </p:cNvPr>
          <p:cNvCxnSpPr>
            <a:cxnSpLocks/>
          </p:cNvCxnSpPr>
          <p:nvPr/>
        </p:nvCxnSpPr>
        <p:spPr>
          <a:xfrm>
            <a:off x="462178" y="5560972"/>
            <a:ext cx="43317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8633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9050">
          <a:solidFill>
            <a:srgbClr val="C00000"/>
          </a:solidFill>
        </a:ln>
      </a:spPr>
      <a:bodyPr wrap="square" rtlCol="0">
        <a:spAutoFit/>
      </a:bodyPr>
      <a:lstStyle>
        <a:defPPr algn="just">
          <a:defRPr dirty="0">
            <a:solidFill>
              <a:srgbClr val="0D4F8C"/>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72398</TotalTime>
  <Words>3138</Words>
  <Application>Microsoft Office PowerPoint</Application>
  <PresentationFormat>Ευρεία οθόνη</PresentationFormat>
  <Paragraphs>243</Paragraphs>
  <Slides>48</Slides>
  <Notes>36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48</vt:i4>
      </vt:variant>
    </vt:vector>
  </HeadingPairs>
  <TitlesOfParts>
    <vt:vector size="56" baseType="lpstr">
      <vt:lpstr>Arial</vt:lpstr>
      <vt:lpstr>Calibri</vt:lpstr>
      <vt:lpstr>Cambria</vt:lpstr>
      <vt:lpstr>Trebuchet MS</vt:lpstr>
      <vt:lpstr>Wingdings</vt:lpstr>
      <vt:lpstr>Θέμα του Office</vt:lpstr>
      <vt:lpstr>Προσαρμοσμένη σχεδίαση</vt:lpstr>
      <vt:lpstr>1_Προσαρμοσμένη σχεδίαση</vt:lpstr>
      <vt:lpstr>Ενημέρωση – Εκπαίδευση Δικαιούχων  στο πλαίσιο υλοποίησης του   Περιφερειακού Προγράμματος  «Ανατολική Μακεδονία, Θράκη» 2021-2027 </vt:lpstr>
      <vt:lpstr>Διαδικασία υποβολής αιτήματος προέγκρισης  ανάληψης νομικής δέσμευσης μέσω Ο.Π.Σ. ΕΣΠΑ 2021-2027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Έλεγχος Νομιμότητας - Δημιουργία </vt:lpstr>
      <vt:lpstr>              Δημιουργία Προέγκρισης Σύμβασης – Α. Βασικά στοιχεία</vt:lpstr>
      <vt:lpstr>Δημιουργία Προέγκρισης Σύμβασης – Β. Στοιχεία διακήρυξης</vt:lpstr>
      <vt:lpstr>Δημιουργία Προέγκρισης Σύμβασης – Β. Στοιχεία διακήρυξης</vt:lpstr>
      <vt:lpstr>Δημιουργία Προέγκρισης Σύμβασης – Γ. Λίστα Ελέγχου</vt:lpstr>
      <vt:lpstr>Δημιουργία Προέγκρισης Σύμβασης – Γ. Λίστα Ελέγχου</vt:lpstr>
      <vt:lpstr>Δημιουργία Προέγκρισης Σύμβασης – Συνημμένα</vt:lpstr>
      <vt:lpstr>Σημαντικά  ερωτήματα στη λίστα  εξέτασης διαδικασίας ανάθεσης</vt:lpstr>
      <vt:lpstr>Σύγκρουση Συμφερόντων</vt:lpstr>
      <vt:lpstr>Σύγκρουση Συμφερόντων</vt:lpstr>
      <vt:lpstr>Κανόνες Δημοσιότητας</vt:lpstr>
      <vt:lpstr>Οδηγίες Συμπλήρωσης Τεχνικού Δελτίου Υποέργου και υποβολής μέσω Ο.Π.Σ. ΕΣΠΑ 2021-2027</vt:lpstr>
      <vt:lpstr>Παρουσίαση του PowerPoint</vt:lpstr>
      <vt:lpstr>Τεχνικό Δελτίο Υποέργου -Δημιουργία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Συχνές Ερωτήσεις </vt:lpstr>
      <vt:lpstr>Οδηγίες Συμπλήρωσης Δελτίου Δήλωσης Δαπάνης και υποβολής μέσω Ο.Π.Σ. ΕΣΠΑ 2021-2027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ΚΟΥΤΣΟΓΙΑΝΝΗΣ ΣΠΥΡΟΣ</cp:lastModifiedBy>
  <cp:revision>684</cp:revision>
  <cp:lastPrinted>2022-11-24T12:35:02Z</cp:lastPrinted>
  <dcterms:created xsi:type="dcterms:W3CDTF">2022-06-03T15:25:51Z</dcterms:created>
  <dcterms:modified xsi:type="dcterms:W3CDTF">2026-03-22T10:06:11Z</dcterms:modified>
</cp:coreProperties>
</file>